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4.xml" ContentType="application/vnd.openxmlformats-officedocument.drawingml.chart+xml"/>
  <Override PartName="/ppt/notesSlides/notesSlide29.xml" ContentType="application/vnd.openxmlformats-officedocument.presentationml.notesSlide+xml"/>
  <Override PartName="/ppt/charts/chart25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9.xml" ContentType="application/vnd.openxmlformats-officedocument.drawingml.chart+xml"/>
  <Override PartName="/ppt/notesSlides/notesSlide50.xml" ContentType="application/vnd.openxmlformats-officedocument.presentationml.notesSlide+xml"/>
  <Override PartName="/ppt/charts/chart40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2" r:id="rId2"/>
  </p:sldMasterIdLst>
  <p:notesMasterIdLst>
    <p:notesMasterId r:id="rId64"/>
  </p:notesMasterIdLst>
  <p:sldIdLst>
    <p:sldId id="370" r:id="rId3"/>
    <p:sldId id="357" r:id="rId4"/>
    <p:sldId id="423" r:id="rId5"/>
    <p:sldId id="424" r:id="rId6"/>
    <p:sldId id="355" r:id="rId7"/>
    <p:sldId id="422" r:id="rId8"/>
    <p:sldId id="264" r:id="rId9"/>
    <p:sldId id="413" r:id="rId10"/>
    <p:sldId id="287" r:id="rId11"/>
    <p:sldId id="378" r:id="rId12"/>
    <p:sldId id="278" r:id="rId13"/>
    <p:sldId id="274" r:id="rId14"/>
    <p:sldId id="386" r:id="rId15"/>
    <p:sldId id="280" r:id="rId16"/>
    <p:sldId id="281" r:id="rId17"/>
    <p:sldId id="387" r:id="rId18"/>
    <p:sldId id="283" r:id="rId19"/>
    <p:sldId id="388" r:id="rId20"/>
    <p:sldId id="277" r:id="rId21"/>
    <p:sldId id="389" r:id="rId22"/>
    <p:sldId id="383" r:id="rId23"/>
    <p:sldId id="384" r:id="rId24"/>
    <p:sldId id="397" r:id="rId25"/>
    <p:sldId id="402" r:id="rId26"/>
    <p:sldId id="395" r:id="rId27"/>
    <p:sldId id="403" r:id="rId28"/>
    <p:sldId id="396" r:id="rId29"/>
    <p:sldId id="376" r:id="rId30"/>
    <p:sldId id="401" r:id="rId31"/>
    <p:sldId id="363" r:id="rId32"/>
    <p:sldId id="385" r:id="rId33"/>
    <p:sldId id="333" r:id="rId34"/>
    <p:sldId id="334" r:id="rId35"/>
    <p:sldId id="391" r:id="rId36"/>
    <p:sldId id="300" r:id="rId37"/>
    <p:sldId id="392" r:id="rId38"/>
    <p:sldId id="298" r:id="rId39"/>
    <p:sldId id="302" r:id="rId40"/>
    <p:sldId id="360" r:id="rId41"/>
    <p:sldId id="404" r:id="rId42"/>
    <p:sldId id="304" r:id="rId43"/>
    <p:sldId id="359" r:id="rId44"/>
    <p:sldId id="407" r:id="rId45"/>
    <p:sldId id="406" r:id="rId46"/>
    <p:sldId id="390" r:id="rId47"/>
    <p:sldId id="320" r:id="rId48"/>
    <p:sldId id="377" r:id="rId49"/>
    <p:sldId id="399" r:id="rId50"/>
    <p:sldId id="412" r:id="rId51"/>
    <p:sldId id="375" r:id="rId52"/>
    <p:sldId id="325" r:id="rId53"/>
    <p:sldId id="414" r:id="rId54"/>
    <p:sldId id="344" r:id="rId55"/>
    <p:sldId id="415" r:id="rId56"/>
    <p:sldId id="362" r:id="rId57"/>
    <p:sldId id="364" r:id="rId58"/>
    <p:sldId id="294" r:id="rId59"/>
    <p:sldId id="365" r:id="rId60"/>
    <p:sldId id="266" r:id="rId61"/>
    <p:sldId id="319" r:id="rId62"/>
    <p:sldId id="409" r:id="rId6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CFF"/>
    <a:srgbClr val="2F9CFF"/>
    <a:srgbClr val="0065BF"/>
    <a:srgbClr val="996633"/>
    <a:srgbClr val="FF6600"/>
    <a:srgbClr val="326CB3"/>
    <a:srgbClr val="79A400"/>
    <a:srgbClr val="DEFEEA"/>
    <a:srgbClr val="A7FCC7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2" autoAdjust="0"/>
    <p:restoredTop sz="77789" autoAdjust="0"/>
  </p:normalViewPr>
  <p:slideViewPr>
    <p:cSldViewPr showGuides="1">
      <p:cViewPr varScale="1">
        <p:scale>
          <a:sx n="96" d="100"/>
          <a:sy n="96" d="100"/>
        </p:scale>
        <p:origin x="15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36" d="100"/>
          <a:sy n="136" d="100"/>
        </p:scale>
        <p:origin x="380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v1vad\smf$\Megawatts&amp;Marbles\Energiemix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v1vad\Energiespiel$\M&amp;M%20Mini\App\Inventory_SonneWindKarten.od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Energiemix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v1vad\smf$\Megawatts&amp;Marbles\Energiemix.xlsx" TargetMode="External"/><Relationship Id="rId1" Type="http://schemas.openxmlformats.org/officeDocument/2006/relationships/themeOverride" Target="../theme/themeOverride3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v1vad\smf$\Megawatts&amp;Marbles\Demand%20German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26973684210498"/>
          <c:y val="0.103772222222222"/>
          <c:w val="0.50973552631579"/>
          <c:h val="0.80708124999999997"/>
        </c:manualLayout>
      </c:layout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invertIfNegative val="0"/>
          <c:dPt>
            <c:idx val="0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1-B7E2-4294-8712-B0A9CB309A21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B7E2-4294-8712-B0A9CB309A21}"/>
              </c:ext>
            </c:extLst>
          </c:dPt>
          <c:dPt>
            <c:idx val="2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5-B7E2-4294-8712-B0A9CB309A21}"/>
              </c:ext>
            </c:extLst>
          </c:dPt>
          <c:dPt>
            <c:idx val="3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7-B7E2-4294-8712-B0A9CB309A21}"/>
              </c:ext>
            </c:extLst>
          </c:dPt>
          <c:dPt>
            <c:idx val="4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9-B7E2-4294-8712-B0A9CB309A21}"/>
              </c:ext>
            </c:extLst>
          </c:dPt>
          <c:dPt>
            <c:idx val="5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B-B7E2-4294-8712-B0A9CB309A21}"/>
              </c:ext>
            </c:extLst>
          </c:dPt>
          <c:dPt>
            <c:idx val="6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D-B7E2-4294-8712-B0A9CB309A21}"/>
              </c:ext>
            </c:extLst>
          </c:dPt>
          <c:dPt>
            <c:idx val="7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F-B7E2-4294-8712-B0A9CB309A21}"/>
              </c:ext>
            </c:extLst>
          </c:dPt>
          <c:dPt>
            <c:idx val="8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11-B7E2-4294-8712-B0A9CB309A21}"/>
              </c:ext>
            </c:extLst>
          </c:dPt>
          <c:dPt>
            <c:idx val="9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13-B7E2-4294-8712-B0A9CB309A21}"/>
              </c:ext>
            </c:extLst>
          </c:dPt>
          <c:dPt>
            <c:idx val="10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15-B7E2-4294-8712-B0A9CB309A21}"/>
              </c:ext>
            </c:extLst>
          </c:dPt>
          <c:dPt>
            <c:idx val="1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17-B7E2-4294-8712-B0A9CB309A21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E2-4294-8712-B0A9CB309A2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7E2-4294-8712-B0A9CB309A2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7E2-4294-8712-B0A9CB309A2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7E2-4294-8712-B0A9CB309A2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7E2-4294-8712-B0A9CB309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7E2-4294-8712-B0A9CB309A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431744"/>
        <c:axId val="184468608"/>
      </c:barChart>
      <c:catAx>
        <c:axId val="184431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468608"/>
        <c:crosses val="autoZero"/>
        <c:auto val="1"/>
        <c:lblAlgn val="ctr"/>
        <c:lblOffset val="100"/>
        <c:noMultiLvlLbl val="0"/>
      </c:catAx>
      <c:valAx>
        <c:axId val="1844686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431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75B3-43FC-B1D9-8A4AE72FA20A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B3-43FC-B1D9-8A4AE72FA20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B3-43FC-B1D9-8A4AE72FA20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B3-43FC-B1D9-8A4AE72FA20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B3-43FC-B1D9-8A4AE72FA2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B3-43FC-B1D9-8A4AE72FA2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495488"/>
        <c:axId val="184531200"/>
      </c:barChart>
      <c:catAx>
        <c:axId val="184495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531200"/>
        <c:crosses val="autoZero"/>
        <c:auto val="1"/>
        <c:lblAlgn val="ctr"/>
        <c:lblOffset val="100"/>
        <c:noMultiLvlLbl val="0"/>
      </c:catAx>
      <c:valAx>
        <c:axId val="1845312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495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4722-4077-95B7-8D1666DD71A7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4722-4077-95B7-8D1666DD71A7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22-4077-95B7-8D1666DD71A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22-4077-95B7-8D1666DD71A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22-4077-95B7-8D1666DD71A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22-4077-95B7-8D1666DD71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22-4077-95B7-8D1666DD71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557952"/>
        <c:axId val="184578432"/>
      </c:barChart>
      <c:catAx>
        <c:axId val="184557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578432"/>
        <c:crosses val="autoZero"/>
        <c:auto val="1"/>
        <c:lblAlgn val="ctr"/>
        <c:lblOffset val="100"/>
        <c:noMultiLvlLbl val="0"/>
      </c:catAx>
      <c:valAx>
        <c:axId val="1845784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557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83EE-4FEF-B97B-B503CA073AF1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83EE-4FEF-B97B-B503CA073AF1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83EE-4FEF-B97B-B503CA073AF1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EE-4FEF-B97B-B503CA073AF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EE-4FEF-B97B-B503CA073AF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EE-4FEF-B97B-B503CA073AF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EE-4FEF-B97B-B503CA073A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3EE-4FEF-B97B-B503CA073A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617600"/>
        <c:axId val="184638464"/>
      </c:barChart>
      <c:catAx>
        <c:axId val="184617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638464"/>
        <c:crosses val="autoZero"/>
        <c:auto val="1"/>
        <c:lblAlgn val="ctr"/>
        <c:lblOffset val="100"/>
        <c:noMultiLvlLbl val="0"/>
      </c:catAx>
      <c:valAx>
        <c:axId val="1846384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617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61BA-466F-95A8-FAC1E9EFB575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61BA-466F-95A8-FAC1E9EFB575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61BA-466F-95A8-FAC1E9EFB575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61BA-466F-95A8-FAC1E9EFB575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BA-466F-95A8-FAC1E9EFB57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BA-466F-95A8-FAC1E9EFB57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BA-466F-95A8-FAC1E9EFB575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BA-466F-95A8-FAC1E9EFB5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BA-466F-95A8-FAC1E9EFB5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690560"/>
        <c:axId val="184699520"/>
      </c:barChart>
      <c:catAx>
        <c:axId val="184690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699520"/>
        <c:crosses val="autoZero"/>
        <c:auto val="1"/>
        <c:lblAlgn val="ctr"/>
        <c:lblOffset val="100"/>
        <c:noMultiLvlLbl val="0"/>
      </c:catAx>
      <c:valAx>
        <c:axId val="184699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690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9825-4192-88EC-73266D64C285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9825-4192-88EC-73266D64C285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9825-4192-88EC-73266D64C285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9825-4192-88EC-73266D64C285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9825-4192-88EC-73266D64C285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825-4192-88EC-73266D64C28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825-4192-88EC-73266D64C28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825-4192-88EC-73266D64C285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825-4192-88EC-73266D64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825-4192-88EC-73266D64C2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723328"/>
        <c:axId val="184732672"/>
      </c:barChart>
      <c:catAx>
        <c:axId val="184723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732672"/>
        <c:crosses val="autoZero"/>
        <c:auto val="1"/>
        <c:lblAlgn val="ctr"/>
        <c:lblOffset val="100"/>
        <c:noMultiLvlLbl val="0"/>
      </c:catAx>
      <c:valAx>
        <c:axId val="184732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723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2140-4152-84BB-6130A5B27714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2140-4152-84BB-6130A5B27714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2140-4152-84BB-6130A5B27714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2140-4152-84BB-6130A5B27714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2140-4152-84BB-6130A5B27714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2140-4152-84BB-6130A5B27714}"/>
              </c:ext>
            </c:extLst>
          </c:dPt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140-4152-84BB-6130A5B2771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40-4152-84BB-6130A5B2771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40-4152-84BB-6130A5B277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140-4152-84BB-6130A5B277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850688"/>
        <c:axId val="184946688"/>
      </c:barChart>
      <c:catAx>
        <c:axId val="184850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946688"/>
        <c:crosses val="autoZero"/>
        <c:auto val="1"/>
        <c:lblAlgn val="ctr"/>
        <c:lblOffset val="100"/>
        <c:noMultiLvlLbl val="0"/>
      </c:catAx>
      <c:valAx>
        <c:axId val="1849466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850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5134-4BAE-BF15-63DF180BED89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5134-4BAE-BF15-63DF180BED89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5134-4BAE-BF15-63DF180BED89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5134-4BAE-BF15-63DF180BED89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5134-4BAE-BF15-63DF180BED89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5134-4BAE-BF15-63DF180BED89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5134-4BAE-BF15-63DF180BED89}"/>
              </c:ext>
            </c:extLst>
          </c:dPt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134-4BAE-BF15-63DF180BED8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134-4BAE-BF15-63DF180BED8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134-4BAE-BF15-63DF180BED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134-4BAE-BF15-63DF180BED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4971648"/>
        <c:axId val="185669120"/>
      </c:barChart>
      <c:catAx>
        <c:axId val="184971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5669120"/>
        <c:crosses val="autoZero"/>
        <c:auto val="1"/>
        <c:lblAlgn val="ctr"/>
        <c:lblOffset val="100"/>
        <c:noMultiLvlLbl val="0"/>
      </c:catAx>
      <c:valAx>
        <c:axId val="1856691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4971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CEE1-4CF5-B0D4-2E083E5878AE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CEE1-4CF5-B0D4-2E083E5878AE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CEE1-4CF5-B0D4-2E083E5878AE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CEE1-4CF5-B0D4-2E083E5878AE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CEE1-4CF5-B0D4-2E083E5878AE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CEE1-4CF5-B0D4-2E083E5878AE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CEE1-4CF5-B0D4-2E083E5878AE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CEE1-4CF5-B0D4-2E083E5878AE}"/>
              </c:ext>
            </c:extLst>
          </c:dPt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EE1-4CF5-B0D4-2E083E5878A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EE1-4CF5-B0D4-2E083E5878A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EE1-4CF5-B0D4-2E083E5878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EE1-4CF5-B0D4-2E083E5878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5710080"/>
        <c:axId val="185724928"/>
      </c:barChart>
      <c:catAx>
        <c:axId val="185710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5724928"/>
        <c:crosses val="autoZero"/>
        <c:auto val="1"/>
        <c:lblAlgn val="ctr"/>
        <c:lblOffset val="100"/>
        <c:noMultiLvlLbl val="0"/>
      </c:catAx>
      <c:valAx>
        <c:axId val="1857249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5710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7B36-45F1-A2BF-D65268E858DB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7B36-45F1-A2BF-D65268E858DB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7B36-45F1-A2BF-D65268E858DB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7B36-45F1-A2BF-D65268E858DB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7B36-45F1-A2BF-D65268E858DB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7B36-45F1-A2BF-D65268E858DB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7B36-45F1-A2BF-D65268E858DB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7B36-45F1-A2BF-D65268E858DB}"/>
              </c:ext>
            </c:extLst>
          </c:dPt>
          <c:dPt>
            <c:idx val="8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1-7B36-45F1-A2BF-D65268E858DB}"/>
              </c:ext>
            </c:extLst>
          </c:dPt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B36-45F1-A2BF-D65268E858D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B36-45F1-A2BF-D65268E858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B36-45F1-A2BF-D65268E858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5753600"/>
        <c:axId val="185780864"/>
      </c:barChart>
      <c:catAx>
        <c:axId val="185753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5780864"/>
        <c:crosses val="autoZero"/>
        <c:auto val="1"/>
        <c:lblAlgn val="ctr"/>
        <c:lblOffset val="100"/>
        <c:noMultiLvlLbl val="0"/>
      </c:catAx>
      <c:valAx>
        <c:axId val="1857808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5753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26973684210498"/>
          <c:y val="0.103772222222222"/>
          <c:w val="0.50973552631579"/>
          <c:h val="0.80708124999999997"/>
        </c:manualLayout>
      </c:layout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ln w="0">
      <a:noFill/>
    </a:ln>
  </c:sp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569F-41FA-BCB1-4763CD17AA5F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569F-41FA-BCB1-4763CD17AA5F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569F-41FA-BCB1-4763CD17AA5F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569F-41FA-BCB1-4763CD17AA5F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569F-41FA-BCB1-4763CD17AA5F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569F-41FA-BCB1-4763CD17AA5F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569F-41FA-BCB1-4763CD17AA5F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569F-41FA-BCB1-4763CD17AA5F}"/>
              </c:ext>
            </c:extLst>
          </c:dPt>
          <c:dPt>
            <c:idx val="8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1-569F-41FA-BCB1-4763CD17AA5F}"/>
              </c:ext>
            </c:extLst>
          </c:dPt>
          <c:dPt>
            <c:idx val="9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3-569F-41FA-BCB1-4763CD17AA5F}"/>
              </c:ext>
            </c:extLst>
          </c:dPt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69F-41FA-BCB1-4763CD17AA5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69F-41FA-BCB1-4763CD17A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69F-41FA-BCB1-4763CD17AA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5883648"/>
        <c:axId val="185903360"/>
      </c:barChart>
      <c:catAx>
        <c:axId val="185883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5903360"/>
        <c:crosses val="autoZero"/>
        <c:auto val="1"/>
        <c:lblAlgn val="ctr"/>
        <c:lblOffset val="100"/>
        <c:noMultiLvlLbl val="0"/>
      </c:catAx>
      <c:valAx>
        <c:axId val="1859033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5883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D810-44A2-B876-33CB7F0E3463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D810-44A2-B876-33CB7F0E3463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D810-44A2-B876-33CB7F0E3463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D810-44A2-B876-33CB7F0E3463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D810-44A2-B876-33CB7F0E3463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D810-44A2-B876-33CB7F0E3463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D810-44A2-B876-33CB7F0E3463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D810-44A2-B876-33CB7F0E3463}"/>
              </c:ext>
            </c:extLst>
          </c:dPt>
          <c:dPt>
            <c:idx val="8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1-D810-44A2-B876-33CB7F0E3463}"/>
              </c:ext>
            </c:extLst>
          </c:dPt>
          <c:dPt>
            <c:idx val="9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3-D810-44A2-B876-33CB7F0E3463}"/>
              </c:ext>
            </c:extLst>
          </c:dPt>
          <c:dPt>
            <c:idx val="1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5-D810-44A2-B876-33CB7F0E3463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810-44A2-B876-33CB7F0E3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810-44A2-B876-33CB7F0E34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6018432"/>
        <c:axId val="186390784"/>
      </c:barChart>
      <c:catAx>
        <c:axId val="186018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6390784"/>
        <c:crosses val="autoZero"/>
        <c:auto val="1"/>
        <c:lblAlgn val="ctr"/>
        <c:lblOffset val="100"/>
        <c:noMultiLvlLbl val="0"/>
      </c:catAx>
      <c:valAx>
        <c:axId val="1863907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6018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Sheet1!$F$29</c:f>
              <c:strCache>
                <c:ptCount val="1"/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767A-4EEE-8D3B-794129E5124A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767A-4EEE-8D3B-794129E5124A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767A-4EEE-8D3B-794129E5124A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767A-4EEE-8D3B-794129E5124A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767A-4EEE-8D3B-794129E5124A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767A-4EEE-8D3B-794129E5124A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767A-4EEE-8D3B-794129E5124A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767A-4EEE-8D3B-794129E5124A}"/>
              </c:ext>
            </c:extLst>
          </c:dPt>
          <c:dPt>
            <c:idx val="8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1-767A-4EEE-8D3B-794129E5124A}"/>
              </c:ext>
            </c:extLst>
          </c:dPt>
          <c:dPt>
            <c:idx val="9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3-767A-4EEE-8D3B-794129E5124A}"/>
              </c:ext>
            </c:extLst>
          </c:dPt>
          <c:dPt>
            <c:idx val="1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5-767A-4EEE-8D3B-794129E5124A}"/>
              </c:ext>
            </c:extLst>
          </c:dPt>
          <c:dPt>
            <c:idx val="1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7-767A-4EEE-8D3B-794129E512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Sheet1!$F$30:$F$41</c:f>
              <c:numCache>
                <c:formatCode>General</c:formatCode>
                <c:ptCount val="12"/>
                <c:pt idx="0">
                  <c:v>14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  <c:pt idx="6">
                  <c:v>22</c:v>
                </c:pt>
                <c:pt idx="7">
                  <c:v>22</c:v>
                </c:pt>
                <c:pt idx="8">
                  <c:v>21</c:v>
                </c:pt>
                <c:pt idx="9">
                  <c:v>18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67A-4EEE-8D3B-794129E512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6415744"/>
        <c:axId val="186428032"/>
      </c:barChart>
      <c:catAx>
        <c:axId val="186415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6428032"/>
        <c:crosses val="autoZero"/>
        <c:auto val="1"/>
        <c:lblAlgn val="ctr"/>
        <c:lblOffset val="100"/>
        <c:noMultiLvlLbl val="0"/>
      </c:catAx>
      <c:valAx>
        <c:axId val="1864280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6415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400"/>
              <a:t>Ø 37%</a:t>
            </a:r>
          </a:p>
        </c:rich>
      </c:tx>
      <c:layout>
        <c:manualLayout>
          <c:xMode val="edge"/>
          <c:yMode val="edge"/>
          <c:x val="0.44255917872450867"/>
          <c:y val="0.148088984160606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Sonne_Wind_Karten!$X$1:$AI$1</c:f>
              <c:numCache>
                <c:formatCode>0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Sonne_Wind_Karten!$X$13:$AI$13</c:f>
              <c:numCache>
                <c:formatCode>0</c:formatCode>
                <c:ptCount val="12"/>
                <c:pt idx="0">
                  <c:v>5</c:v>
                </c:pt>
                <c:pt idx="1">
                  <c:v>3</c:v>
                </c:pt>
                <c:pt idx="2">
                  <c:v>7</c:v>
                </c:pt>
                <c:pt idx="3">
                  <c:v>1.2</c:v>
                </c:pt>
                <c:pt idx="4">
                  <c:v>0.30000000000000004</c:v>
                </c:pt>
                <c:pt idx="5">
                  <c:v>0.30000000000000004</c:v>
                </c:pt>
                <c:pt idx="6">
                  <c:v>6.1</c:v>
                </c:pt>
                <c:pt idx="7">
                  <c:v>0.30000000000000004</c:v>
                </c:pt>
                <c:pt idx="8">
                  <c:v>1.2</c:v>
                </c:pt>
                <c:pt idx="9">
                  <c:v>7</c:v>
                </c:pt>
                <c:pt idx="10">
                  <c:v>2.2000000000000002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B-4147-A07E-838C1C55C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642816"/>
        <c:axId val="186640640"/>
      </c:barChart>
      <c:valAx>
        <c:axId val="18664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Windleistung (GW)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642816"/>
        <c:crosses val="autoZero"/>
        <c:crossBetween val="between"/>
      </c:valAx>
      <c:catAx>
        <c:axId val="186642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Zeit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6640640"/>
        <c:crossesAt val="0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52411521808175E-2"/>
          <c:y val="4.0383018010150672E-2"/>
          <c:w val="0.89639810087840954"/>
          <c:h val="0.86064460441694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Tabelle1!$A$46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D8B0-403D-8526-F43BB7C34F07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B0-403D-8526-F43BB7C34F07}"/>
            </c:ext>
          </c:extLst>
        </c:ser>
        <c:ser>
          <c:idx val="1"/>
          <c:order val="1"/>
          <c:tx>
            <c:strRef>
              <c:f>Tabelle1!$A$47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B0-403D-8526-F43BB7C34F07}"/>
            </c:ext>
          </c:extLst>
        </c:ser>
        <c:ser>
          <c:idx val="2"/>
          <c:order val="2"/>
          <c:tx>
            <c:strRef>
              <c:f>Tabelle1!$A$48</c:f>
              <c:strCache>
                <c:ptCount val="1"/>
                <c:pt idx="0">
                  <c:v>Gas&amp;Dampf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Tabelle1!$B$48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D8B0-403D-8526-F43BB7C34F07}"/>
            </c:ext>
          </c:extLst>
        </c:ser>
        <c:ser>
          <c:idx val="3"/>
          <c:order val="3"/>
          <c:tx>
            <c:strRef>
              <c:f>Tabelle1!$A$49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8B0-403D-8526-F43BB7C34F07}"/>
            </c:ext>
          </c:extLst>
        </c:ser>
        <c:ser>
          <c:idx val="4"/>
          <c:order val="4"/>
          <c:tx>
            <c:strRef>
              <c:f>Tabelle1!$A$50</c:f>
              <c:strCache>
                <c:ptCount val="1"/>
                <c:pt idx="0">
                  <c:v>Sonne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D8B0-403D-8526-F43BB7C34F07}"/>
            </c:ext>
          </c:extLst>
        </c:ser>
        <c:ser>
          <c:idx val="5"/>
          <c:order val="5"/>
          <c:tx>
            <c:strRef>
              <c:f>Tabelle1!$A$51</c:f>
              <c:strCache>
                <c:ptCount val="1"/>
                <c:pt idx="0">
                  <c:v>Wasser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8B0-403D-8526-F43BB7C34F07}"/>
            </c:ext>
          </c:extLst>
        </c:ser>
        <c:ser>
          <c:idx val="6"/>
          <c:order val="6"/>
          <c:tx>
            <c:strRef>
              <c:f>Tabelle1!$A$52</c:f>
              <c:strCache>
                <c:ptCount val="1"/>
                <c:pt idx="0">
                  <c:v>Fusion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D8B0-403D-8526-F43BB7C34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704640"/>
        <c:axId val="186706176"/>
      </c:barChart>
      <c:catAx>
        <c:axId val="1867046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86706176"/>
        <c:crosses val="autoZero"/>
        <c:auto val="1"/>
        <c:lblAlgn val="ctr"/>
        <c:lblOffset val="100"/>
        <c:noMultiLvlLbl val="0"/>
      </c:catAx>
      <c:valAx>
        <c:axId val="186706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704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52411521808175E-2"/>
          <c:y val="4.0383018010150672E-2"/>
          <c:w val="0.89639810087840954"/>
          <c:h val="0.86064460441694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Tabelle1!$A$46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9F32-49E5-AA7A-B78EACE2295E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32-49E5-AA7A-B78EACE2295E}"/>
            </c:ext>
          </c:extLst>
        </c:ser>
        <c:ser>
          <c:idx val="1"/>
          <c:order val="1"/>
          <c:tx>
            <c:strRef>
              <c:f>Tabelle1!$A$47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32-49E5-AA7A-B78EACE2295E}"/>
            </c:ext>
          </c:extLst>
        </c:ser>
        <c:ser>
          <c:idx val="2"/>
          <c:order val="2"/>
          <c:tx>
            <c:strRef>
              <c:f>Tabelle1!$A$48</c:f>
              <c:strCache>
                <c:ptCount val="1"/>
                <c:pt idx="0">
                  <c:v>Gas&amp;Dampf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Tabelle1!$B$48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9F32-49E5-AA7A-B78EACE2295E}"/>
            </c:ext>
          </c:extLst>
        </c:ser>
        <c:ser>
          <c:idx val="3"/>
          <c:order val="3"/>
          <c:tx>
            <c:strRef>
              <c:f>Tabelle1!$A$49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32-49E5-AA7A-B78EACE2295E}"/>
            </c:ext>
          </c:extLst>
        </c:ser>
        <c:ser>
          <c:idx val="4"/>
          <c:order val="4"/>
          <c:tx>
            <c:strRef>
              <c:f>Tabelle1!$A$50</c:f>
              <c:strCache>
                <c:ptCount val="1"/>
                <c:pt idx="0">
                  <c:v>Sonne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9F32-49E5-AA7A-B78EACE2295E}"/>
            </c:ext>
          </c:extLst>
        </c:ser>
        <c:ser>
          <c:idx val="5"/>
          <c:order val="5"/>
          <c:tx>
            <c:strRef>
              <c:f>Tabelle1!$A$51</c:f>
              <c:strCache>
                <c:ptCount val="1"/>
                <c:pt idx="0">
                  <c:v>Wasser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F32-49E5-AA7A-B78EACE2295E}"/>
            </c:ext>
          </c:extLst>
        </c:ser>
        <c:ser>
          <c:idx val="6"/>
          <c:order val="6"/>
          <c:tx>
            <c:strRef>
              <c:f>Tabelle1!$A$52</c:f>
              <c:strCache>
                <c:ptCount val="1"/>
                <c:pt idx="0">
                  <c:v>Fusion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9F32-49E5-AA7A-B78EACE22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985856"/>
        <c:axId val="187008128"/>
      </c:barChart>
      <c:catAx>
        <c:axId val="1869858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87008128"/>
        <c:crosses val="autoZero"/>
        <c:auto val="1"/>
        <c:lblAlgn val="ctr"/>
        <c:lblOffset val="100"/>
        <c:noMultiLvlLbl val="0"/>
      </c:catAx>
      <c:valAx>
        <c:axId val="187008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985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06-4BE6-9DD6-6D10F414693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06-4BE6-9DD6-6D10F414693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06-4BE6-9DD6-6D10F41469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06-4BE6-9DD6-6D10F4146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7048704"/>
        <c:axId val="187092992"/>
      </c:barChart>
      <c:catAx>
        <c:axId val="18704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092992"/>
        <c:crosses val="autoZero"/>
        <c:auto val="1"/>
        <c:lblAlgn val="ctr"/>
        <c:lblOffset val="100"/>
        <c:noMultiLvlLbl val="0"/>
      </c:catAx>
      <c:valAx>
        <c:axId val="1870929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048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41A7-4679-B739-15607D256EF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A7-4679-B739-15607D256EF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A7-4679-B739-15607D256EF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A7-4679-B739-15607D256E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A7-4679-B739-15607D256E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7180160"/>
        <c:axId val="187192064"/>
      </c:barChart>
      <c:catAx>
        <c:axId val="187180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192064"/>
        <c:crosses val="autoZero"/>
        <c:auto val="1"/>
        <c:lblAlgn val="ctr"/>
        <c:lblOffset val="100"/>
        <c:noMultiLvlLbl val="0"/>
      </c:catAx>
      <c:valAx>
        <c:axId val="1871920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180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2B23-46C6-94B2-4BF440C66143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2B23-46C6-94B2-4BF440C66143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23-46C6-94B2-4BF440C6614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23-46C6-94B2-4BF440C6614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23-46C6-94B2-4BF440C66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B23-46C6-94B2-4BF440C661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7230464"/>
        <c:axId val="187762944"/>
      </c:barChart>
      <c:catAx>
        <c:axId val="187230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762944"/>
        <c:crosses val="autoZero"/>
        <c:auto val="1"/>
        <c:lblAlgn val="ctr"/>
        <c:lblOffset val="100"/>
        <c:noMultiLvlLbl val="0"/>
      </c:catAx>
      <c:valAx>
        <c:axId val="1877629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230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F28B-46D2-81A6-DAA5A873FDB6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F28B-46D2-81A6-DAA5A873FDB6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F28B-46D2-81A6-DAA5A873FDB6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8B-46D2-81A6-DAA5A873FDB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8B-46D2-81A6-DAA5A873FD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8B-46D2-81A6-DAA5A873FDB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7813888"/>
        <c:axId val="187818368"/>
      </c:barChart>
      <c:catAx>
        <c:axId val="187813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818368"/>
        <c:crosses val="autoZero"/>
        <c:auto val="1"/>
        <c:lblAlgn val="ctr"/>
        <c:lblOffset val="100"/>
        <c:noMultiLvlLbl val="0"/>
      </c:catAx>
      <c:valAx>
        <c:axId val="1878183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81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26973684210526"/>
          <c:y val="0.10377222222222224"/>
          <c:w val="0.50973552631578944"/>
          <c:h val="0.80708124999999997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99663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654-4D53-88C2-85F987CBDCB1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654-4D53-88C2-85F987CBDCB1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9654-4D53-88C2-85F987CBDCB1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9654-4D53-88C2-85F987CBDCB1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9654-4D53-88C2-85F987CBDCB1}"/>
              </c:ext>
            </c:extLst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9654-4D53-88C2-85F987CBDCB1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9654-4D53-88C2-85F987CBDCB1}"/>
              </c:ext>
            </c:extLst>
          </c:dPt>
          <c:dLbls>
            <c:dLbl>
              <c:idx val="0"/>
              <c:layout>
                <c:manualLayout>
                  <c:x val="-0.12723731666265931"/>
                  <c:y val="7.3204166666666667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err="1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Kohle</a:t>
                    </a:r>
                    <a:r>
                      <a:rPr lang="en-US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37%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54-4D53-88C2-85F987CBDCB1}"/>
                </c:ext>
              </c:extLst>
            </c:dLbl>
            <c:dLbl>
              <c:idx val="1"/>
              <c:layout>
                <c:manualLayout>
                  <c:x val="-5.7313230994152045E-2"/>
                  <c:y val="-0.165239583333333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54-4D53-88C2-85F987CBDCB1}"/>
                </c:ext>
              </c:extLst>
            </c:dLbl>
            <c:dLbl>
              <c:idx val="2"/>
              <c:layout>
                <c:manualLayout>
                  <c:x val="2.0347355413029743E-2"/>
                  <c:y val="-9.7623842592592588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Kern-</a:t>
                    </a:r>
                  </a:p>
                  <a:p>
                    <a:r>
                      <a:rPr lang="en-US" sz="1800" dirty="0" err="1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spaltung</a:t>
                    </a:r>
                    <a:r>
                      <a: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13%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54-4D53-88C2-85F987CBDCB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800" dirty="0" err="1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Sonstige</a:t>
                    </a:r>
                    <a:r>
                      <a: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2%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654-4D53-88C2-85F987CBDCB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800" b="0" i="0" u="none" strike="noStrike" baseline="0" dirty="0" err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Erneuerbare</a:t>
                    </a:r>
                    <a:r>
                      <a:rPr lang="en-US" sz="1800" b="0" i="0" u="none" strike="noStrike" baseline="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sz="1800" b="0" i="0" u="none" strike="noStrike" baseline="0" dirty="0" err="1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Energien</a:t>
                    </a:r>
                    <a:r>
                      <a: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40%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654-4D53-88C2-85F987CBDC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Tabelle1!$A$13:$E$13</c:f>
              <c:strCache>
                <c:ptCount val="5"/>
                <c:pt idx="0">
                  <c:v>Kohle </c:v>
                </c:pt>
                <c:pt idx="1">
                  <c:v>Gas</c:v>
                </c:pt>
                <c:pt idx="2">
                  <c:v>Kernspaltung</c:v>
                </c:pt>
                <c:pt idx="3">
                  <c:v>Sonstiges</c:v>
                </c:pt>
                <c:pt idx="4">
                  <c:v>Regenerative Energien</c:v>
                </c:pt>
              </c:strCache>
            </c:strRef>
          </c:cat>
          <c:val>
            <c:numRef>
              <c:f>Tabelle1!$A$14:$E$14</c:f>
              <c:numCache>
                <c:formatCode>General</c:formatCode>
                <c:ptCount val="5"/>
                <c:pt idx="0">
                  <c:v>37</c:v>
                </c:pt>
                <c:pt idx="1">
                  <c:v>8</c:v>
                </c:pt>
                <c:pt idx="2">
                  <c:v>13</c:v>
                </c:pt>
                <c:pt idx="3">
                  <c:v>2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654-4D53-88C2-85F987CBDCB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 w="0"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83F3-4FF8-9379-A793C886C1D0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83F3-4FF8-9379-A793C886C1D0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83F3-4FF8-9379-A793C886C1D0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83F3-4FF8-9379-A793C886C1D0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F3-4FF8-9379-A793C886C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3F3-4FF8-9379-A793C886C1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7837056"/>
        <c:axId val="187865728"/>
      </c:barChart>
      <c:catAx>
        <c:axId val="187837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865728"/>
        <c:crosses val="autoZero"/>
        <c:auto val="1"/>
        <c:lblAlgn val="ctr"/>
        <c:lblOffset val="100"/>
        <c:noMultiLvlLbl val="0"/>
      </c:catAx>
      <c:valAx>
        <c:axId val="1878657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7837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AD03-4726-AB6E-8CE738E06550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AD03-4726-AB6E-8CE738E06550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AD03-4726-AB6E-8CE738E06550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AD03-4726-AB6E-8CE738E06550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AD03-4726-AB6E-8CE738E06550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D03-4726-AB6E-8CE738E065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D03-4726-AB6E-8CE738E065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8306176"/>
        <c:axId val="188311424"/>
      </c:barChart>
      <c:catAx>
        <c:axId val="188306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311424"/>
        <c:crosses val="autoZero"/>
        <c:auto val="1"/>
        <c:lblAlgn val="ctr"/>
        <c:lblOffset val="100"/>
        <c:noMultiLvlLbl val="0"/>
      </c:catAx>
      <c:valAx>
        <c:axId val="1883114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306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06DD-4987-8703-BBC5E0B51087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06DD-4987-8703-BBC5E0B51087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06DD-4987-8703-BBC5E0B51087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06DD-4987-8703-BBC5E0B51087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06DD-4987-8703-BBC5E0B51087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06DD-4987-8703-BBC5E0B51087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6DD-4987-8703-BBC5E0B510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6DD-4987-8703-BBC5E0B510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8350848"/>
        <c:axId val="188364672"/>
      </c:barChart>
      <c:catAx>
        <c:axId val="188350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364672"/>
        <c:crosses val="autoZero"/>
        <c:auto val="1"/>
        <c:lblAlgn val="ctr"/>
        <c:lblOffset val="100"/>
        <c:noMultiLvlLbl val="0"/>
      </c:catAx>
      <c:valAx>
        <c:axId val="188364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350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9B1D-4A0E-897D-C3C950C7ACAF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9B1D-4A0E-897D-C3C950C7ACAF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9B1D-4A0E-897D-C3C950C7ACAF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9B1D-4A0E-897D-C3C950C7ACAF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9B1D-4A0E-897D-C3C950C7ACAF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9B1D-4A0E-897D-C3C950C7ACAF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9B1D-4A0E-897D-C3C950C7ACAF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B1D-4A0E-897D-C3C950C7AC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B1D-4A0E-897D-C3C950C7AC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8408576"/>
        <c:axId val="188689024"/>
      </c:barChart>
      <c:catAx>
        <c:axId val="188408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689024"/>
        <c:crosses val="autoZero"/>
        <c:auto val="1"/>
        <c:lblAlgn val="ctr"/>
        <c:lblOffset val="100"/>
        <c:noMultiLvlLbl val="0"/>
      </c:catAx>
      <c:valAx>
        <c:axId val="188689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408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01E9-44CF-B3EC-749F8FFE47D8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01E9-44CF-B3EC-749F8FFE47D8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01E9-44CF-B3EC-749F8FFE47D8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01E9-44CF-B3EC-749F8FFE47D8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01E9-44CF-B3EC-749F8FFE47D8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01E9-44CF-B3EC-749F8FFE47D8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01E9-44CF-B3EC-749F8FFE47D8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01E9-44CF-B3EC-749F8FFE47D8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1E9-44CF-B3EC-749F8FFE47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1E9-44CF-B3EC-749F8FFE47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8701312"/>
        <c:axId val="188719488"/>
      </c:barChart>
      <c:catAx>
        <c:axId val="188701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719488"/>
        <c:crosses val="autoZero"/>
        <c:auto val="1"/>
        <c:lblAlgn val="ctr"/>
        <c:lblOffset val="100"/>
        <c:noMultiLvlLbl val="0"/>
      </c:catAx>
      <c:valAx>
        <c:axId val="1887194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701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3F7B-4B9B-85F9-E5B5E4365C37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3F7B-4B9B-85F9-E5B5E4365C37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3F7B-4B9B-85F9-E5B5E4365C37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3F7B-4B9B-85F9-E5B5E4365C37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3F7B-4B9B-85F9-E5B5E4365C37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3F7B-4B9B-85F9-E5B5E4365C37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3F7B-4B9B-85F9-E5B5E4365C37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3F7B-4B9B-85F9-E5B5E4365C37}"/>
              </c:ext>
            </c:extLst>
          </c:dPt>
          <c:dPt>
            <c:idx val="8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1-3F7B-4B9B-85F9-E5B5E4365C37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F7B-4B9B-85F9-E5B5E4365C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F7B-4B9B-85F9-E5B5E4365C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8772352"/>
        <c:axId val="188787328"/>
      </c:barChart>
      <c:catAx>
        <c:axId val="188772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787328"/>
        <c:crosses val="autoZero"/>
        <c:auto val="1"/>
        <c:lblAlgn val="ctr"/>
        <c:lblOffset val="100"/>
        <c:noMultiLvlLbl val="0"/>
      </c:catAx>
      <c:valAx>
        <c:axId val="1887873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772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2793-47FC-B70D-3D18E7FAB709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2793-47FC-B70D-3D18E7FAB709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2793-47FC-B70D-3D18E7FAB709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2793-47FC-B70D-3D18E7FAB709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2793-47FC-B70D-3D18E7FAB709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2793-47FC-B70D-3D18E7FAB709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2793-47FC-B70D-3D18E7FAB709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2793-47FC-B70D-3D18E7FAB709}"/>
              </c:ext>
            </c:extLst>
          </c:dPt>
          <c:dPt>
            <c:idx val="8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1-2793-47FC-B70D-3D18E7FAB709}"/>
              </c:ext>
            </c:extLst>
          </c:dPt>
          <c:dPt>
            <c:idx val="9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3-2793-47FC-B70D-3D18E7FAB709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793-47FC-B70D-3D18E7FAB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793-47FC-B70D-3D18E7FAB7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8893824"/>
        <c:axId val="188913536"/>
      </c:barChart>
      <c:catAx>
        <c:axId val="188893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913536"/>
        <c:crosses val="autoZero"/>
        <c:auto val="1"/>
        <c:lblAlgn val="ctr"/>
        <c:lblOffset val="100"/>
        <c:noMultiLvlLbl val="0"/>
      </c:catAx>
      <c:valAx>
        <c:axId val="1889135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893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1-2978-401D-919E-A79C8E3CF908}"/>
              </c:ext>
            </c:extLst>
          </c:dPt>
          <c:dPt>
            <c:idx val="1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3-2978-401D-919E-A79C8E3CF908}"/>
              </c:ext>
            </c:extLst>
          </c:dPt>
          <c:dPt>
            <c:idx val="2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5-2978-401D-919E-A79C8E3CF908}"/>
              </c:ext>
            </c:extLst>
          </c:dPt>
          <c:dPt>
            <c:idx val="3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7-2978-401D-919E-A79C8E3CF908}"/>
              </c:ext>
            </c:extLst>
          </c:dPt>
          <c:dPt>
            <c:idx val="4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9-2978-401D-919E-A79C8E3CF908}"/>
              </c:ext>
            </c:extLst>
          </c:dPt>
          <c:dPt>
            <c:idx val="5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B-2978-401D-919E-A79C8E3CF908}"/>
              </c:ext>
            </c:extLst>
          </c:dPt>
          <c:dPt>
            <c:idx val="6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D-2978-401D-919E-A79C8E3CF908}"/>
              </c:ext>
            </c:extLst>
          </c:dPt>
          <c:dPt>
            <c:idx val="7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0F-2978-401D-919E-A79C8E3CF908}"/>
              </c:ext>
            </c:extLst>
          </c:dPt>
          <c:dPt>
            <c:idx val="8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1-2978-401D-919E-A79C8E3CF908}"/>
              </c:ext>
            </c:extLst>
          </c:dPt>
          <c:dPt>
            <c:idx val="9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3-2978-401D-919E-A79C8E3CF908}"/>
              </c:ext>
            </c:extLst>
          </c:dPt>
          <c:dPt>
            <c:idx val="10"/>
            <c:invertIfNegative val="0"/>
            <c:bubble3D val="0"/>
            <c:spPr>
              <a:solidFill>
                <a:srgbClr val="0065BF"/>
              </a:solidFill>
            </c:spPr>
            <c:extLst>
              <c:ext xmlns:c16="http://schemas.microsoft.com/office/drawing/2014/chart" uri="{C3380CC4-5D6E-409C-BE32-E72D297353CC}">
                <c16:uniqueId val="{00000015-2978-401D-919E-A79C8E3CF908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978-401D-919E-A79C8E3CF9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978-401D-919E-A79C8E3CF9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8958976"/>
        <c:axId val="188979072"/>
      </c:barChart>
      <c:catAx>
        <c:axId val="188958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979072"/>
        <c:crosses val="autoZero"/>
        <c:auto val="1"/>
        <c:lblAlgn val="ctr"/>
        <c:lblOffset val="100"/>
        <c:noMultiLvlLbl val="0"/>
      </c:catAx>
      <c:valAx>
        <c:axId val="1889790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8958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Sheet1!$E$29</c:f>
              <c:strCache>
                <c:ptCount val="1"/>
                <c:pt idx="0">
                  <c:v>scaled [marbles]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Sheet1!$F$49:$F$60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20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0-4AE3-8C85-019FB2FD46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89138432"/>
        <c:axId val="189162240"/>
      </c:barChart>
      <c:catAx>
        <c:axId val="189138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9162240"/>
        <c:crosses val="autoZero"/>
        <c:auto val="1"/>
        <c:lblAlgn val="ctr"/>
        <c:lblOffset val="100"/>
        <c:noMultiLvlLbl val="0"/>
      </c:catAx>
      <c:valAx>
        <c:axId val="1891622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89138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6"/>
          <c:order val="0"/>
          <c:tx>
            <c:strRef>
              <c:f>Sheet1!$M$28:$M$29</c:f>
              <c:strCache>
                <c:ptCount val="1"/>
                <c:pt idx="0">
                  <c:v>Biomasse Deutschland [GW]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Sheet1!$M$30:$M$41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50-4253-B58E-2AB30ADDE524}"/>
            </c:ext>
          </c:extLst>
        </c:ser>
        <c:ser>
          <c:idx val="3"/>
          <c:order val="1"/>
          <c:tx>
            <c:strRef>
              <c:f>Sheet1!$J$28:$J$29</c:f>
              <c:strCache>
                <c:ptCount val="1"/>
                <c:pt idx="0">
                  <c:v>Kernenergie Deutschland [GW]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Sheet1!$J$30:$J$41</c:f>
              <c:numCache>
                <c:formatCode>General</c:formatCode>
                <c:ptCount val="12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50-4253-B58E-2AB30ADDE524}"/>
            </c:ext>
          </c:extLst>
        </c:ser>
        <c:ser>
          <c:idx val="4"/>
          <c:order val="2"/>
          <c:tx>
            <c:strRef>
              <c:f>Sheet1!$K$28:$K$29</c:f>
              <c:strCache>
                <c:ptCount val="1"/>
                <c:pt idx="0">
                  <c:v>Gas Deutschland [GW]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Sheet1!$K$30:$K$41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50-4253-B58E-2AB30ADDE524}"/>
            </c:ext>
          </c:extLst>
        </c:ser>
        <c:ser>
          <c:idx val="2"/>
          <c:order val="3"/>
          <c:tx>
            <c:strRef>
              <c:f>Sheet1!$I$28:$I$29</c:f>
              <c:strCache>
                <c:ptCount val="1"/>
                <c:pt idx="0">
                  <c:v>Kohle Deutschland [GW]</c:v>
                </c:pt>
              </c:strCache>
            </c:strRef>
          </c:tx>
          <c:spPr>
            <a:solidFill>
              <a:srgbClr val="000000"/>
            </a:solidFill>
          </c:spPr>
          <c:invertIfNegative val="0"/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Sheet1!$I$30:$I$41</c:f>
              <c:numCache>
                <c:formatCode>General</c:formatCode>
                <c:ptCount val="12"/>
                <c:pt idx="0">
                  <c:v>27</c:v>
                </c:pt>
                <c:pt idx="1">
                  <c:v>25</c:v>
                </c:pt>
                <c:pt idx="2">
                  <c:v>25</c:v>
                </c:pt>
                <c:pt idx="3">
                  <c:v>28</c:v>
                </c:pt>
                <c:pt idx="4">
                  <c:v>29</c:v>
                </c:pt>
                <c:pt idx="5">
                  <c:v>29</c:v>
                </c:pt>
                <c:pt idx="6">
                  <c:v>29</c:v>
                </c:pt>
                <c:pt idx="7">
                  <c:v>28</c:v>
                </c:pt>
                <c:pt idx="8">
                  <c:v>28</c:v>
                </c:pt>
                <c:pt idx="9">
                  <c:v>29</c:v>
                </c:pt>
                <c:pt idx="10">
                  <c:v>28</c:v>
                </c:pt>
                <c:pt idx="1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50-4253-B58E-2AB30ADDE524}"/>
            </c:ext>
          </c:extLst>
        </c:ser>
        <c:ser>
          <c:idx val="5"/>
          <c:order val="4"/>
          <c:tx>
            <c:strRef>
              <c:f>Sheet1!$L$28:$L$29</c:f>
              <c:strCache>
                <c:ptCount val="1"/>
                <c:pt idx="0">
                  <c:v>Wasserkraft+Pumpspeicher Deutschland [GW]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Sheet1!$L$30:$L$41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50-4253-B58E-2AB30ADDE524}"/>
            </c:ext>
          </c:extLst>
        </c:ser>
        <c:ser>
          <c:idx val="1"/>
          <c:order val="5"/>
          <c:tx>
            <c:strRef>
              <c:f>Sheet1!$H$28:$H$29</c:f>
              <c:strCache>
                <c:ptCount val="1"/>
                <c:pt idx="0">
                  <c:v>Wind Deutschland [GW]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4.15030951319763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50-4253-B58E-2AB30ADDE524}"/>
                </c:ext>
              </c:extLst>
            </c:dLbl>
            <c:dLbl>
              <c:idx val="1"/>
              <c:layout>
                <c:manualLayout>
                  <c:x val="0"/>
                  <c:y val="-4.15030951319765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50-4253-B58E-2AB30ADDE524}"/>
                </c:ext>
              </c:extLst>
            </c:dLbl>
            <c:dLbl>
              <c:idx val="2"/>
              <c:layout>
                <c:manualLayout>
                  <c:x val="1.6897083456957E-3"/>
                  <c:y val="-4.15030951319763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50-4253-B58E-2AB30ADDE524}"/>
                </c:ext>
              </c:extLst>
            </c:dLbl>
            <c:dLbl>
              <c:idx val="3"/>
              <c:layout>
                <c:manualLayout>
                  <c:x val="0"/>
                  <c:y val="-5.91131580250581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C50-4253-B58E-2AB30ADDE524}"/>
                </c:ext>
              </c:extLst>
            </c:dLbl>
            <c:dLbl>
              <c:idx val="4"/>
              <c:layout>
                <c:manualLayout>
                  <c:x val="0"/>
                  <c:y val="-0.1405332540979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C50-4253-B58E-2AB30ADDE524}"/>
                </c:ext>
              </c:extLst>
            </c:dLbl>
            <c:dLbl>
              <c:idx val="5"/>
              <c:layout>
                <c:manualLayout>
                  <c:x val="1.68970834569576E-3"/>
                  <c:y val="-0.243677710097558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C50-4253-B58E-2AB30ADDE524}"/>
                </c:ext>
              </c:extLst>
            </c:dLbl>
            <c:dLbl>
              <c:idx val="6"/>
              <c:layout>
                <c:manualLayout>
                  <c:x val="-1.6897083456957E-3"/>
                  <c:y val="-0.290559698905560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C50-4253-B58E-2AB30ADDE524}"/>
                </c:ext>
              </c:extLst>
            </c:dLbl>
            <c:dLbl>
              <c:idx val="7"/>
              <c:layout>
                <c:manualLayout>
                  <c:x val="0"/>
                  <c:y val="-0.2997060367454070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C50-4253-B58E-2AB30ADDE524}"/>
                </c:ext>
              </c:extLst>
            </c:dLbl>
            <c:dLbl>
              <c:idx val="8"/>
              <c:layout>
                <c:manualLayout>
                  <c:x val="1.6897083456957E-3"/>
                  <c:y val="-0.2525897093052050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C50-4253-B58E-2AB30ADDE524}"/>
                </c:ext>
              </c:extLst>
            </c:dLbl>
            <c:dLbl>
              <c:idx val="9"/>
              <c:layout>
                <c:manualLayout>
                  <c:x val="-3.3794166913914E-3"/>
                  <c:y val="-0.139382162135393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C50-4253-B58E-2AB30ADDE524}"/>
                </c:ext>
              </c:extLst>
            </c:dLbl>
            <c:dLbl>
              <c:idx val="10"/>
              <c:layout>
                <c:manualLayout>
                  <c:x val="0"/>
                  <c:y val="-7.30566037735849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C50-4253-B58E-2AB30ADDE524}"/>
                </c:ext>
              </c:extLst>
            </c:dLbl>
            <c:dLbl>
              <c:idx val="11"/>
              <c:layout>
                <c:manualLayout>
                  <c:x val="-1.33047901235882E-7"/>
                  <c:y val="-7.53381865002723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C50-4253-B58E-2AB30ADDE5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Sheet1!$H$30:$H$41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C50-4253-B58E-2AB30ADDE524}"/>
            </c:ext>
          </c:extLst>
        </c:ser>
        <c:ser>
          <c:idx val="0"/>
          <c:order val="6"/>
          <c:tx>
            <c:strRef>
              <c:f>Sheet1!$G$28:$G$29</c:f>
              <c:strCache>
                <c:ptCount val="1"/>
                <c:pt idx="0">
                  <c:v>Solar Deutschland [GW]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cat>
            <c:numRef>
              <c:f>Sheet1!$B$30:$B$41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Sheet1!$G$30:$G$41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11</c:v>
                </c:pt>
                <c:pt idx="5">
                  <c:v>22</c:v>
                </c:pt>
                <c:pt idx="6">
                  <c:v>27</c:v>
                </c:pt>
                <c:pt idx="7">
                  <c:v>27</c:v>
                </c:pt>
                <c:pt idx="8">
                  <c:v>21</c:v>
                </c:pt>
                <c:pt idx="9">
                  <c:v>9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C50-4253-B58E-2AB30ADDE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91903232"/>
        <c:axId val="191905152"/>
      </c:barChart>
      <c:catAx>
        <c:axId val="19190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91905152"/>
        <c:crosses val="autoZero"/>
        <c:auto val="1"/>
        <c:lblAlgn val="ctr"/>
        <c:lblOffset val="100"/>
        <c:noMultiLvlLbl val="0"/>
      </c:catAx>
      <c:valAx>
        <c:axId val="1919051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91903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26973684210498"/>
          <c:y val="0.103772222222222"/>
          <c:w val="0.50973552631579"/>
          <c:h val="0.80708124999999997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323232">
                  <a:lumMod val="75000"/>
                  <a:lumOff val="25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64B-44A4-BDFE-A2876EF528D0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64B-44A4-BDFE-A2876EF528D0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764B-44A4-BDFE-A2876EF528D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764B-44A4-BDFE-A2876EF528D0}"/>
              </c:ext>
            </c:extLst>
          </c:dPt>
          <c:dPt>
            <c:idx val="4"/>
            <c:bubble3D val="0"/>
            <c:spPr>
              <a:solidFill>
                <a:srgbClr val="99663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764B-44A4-BDFE-A2876EF528D0}"/>
              </c:ext>
            </c:extLst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764B-44A4-BDFE-A2876EF528D0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764B-44A4-BDFE-A2876EF528D0}"/>
              </c:ext>
            </c:extLst>
          </c:dPt>
          <c:dLbls>
            <c:dLbl>
              <c:idx val="0"/>
              <c:layout>
                <c:manualLayout>
                  <c:x val="-0.151500584795322"/>
                  <c:y val="0.1349402777777780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Öl</a:t>
                    </a:r>
                    <a:r>
                      <a:rPr lang="en-US" dirty="0"/>
                      <a:t>
34%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4B-44A4-BDFE-A2876EF528D0}"/>
                </c:ext>
              </c:extLst>
            </c:dLbl>
            <c:dLbl>
              <c:idx val="1"/>
              <c:layout>
                <c:manualLayout>
                  <c:x val="-5.7313230994152101E-2"/>
                  <c:y val="-0.1652395833333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4B-44A4-BDFE-A2876EF528D0}"/>
                </c:ext>
              </c:extLst>
            </c:dLbl>
            <c:dLbl>
              <c:idx val="2"/>
              <c:layout>
                <c:manualLayout>
                  <c:x val="5.6105043859649123E-2"/>
                  <c:y val="-3.8217592592592595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 smtClean="0"/>
                      <a:t>Kernspal</a:t>
                    </a:r>
                    <a:r>
                      <a:rPr lang="en-US" baseline="0" dirty="0" smtClean="0"/>
                      <a:t>-</a:t>
                    </a:r>
                  </a:p>
                  <a:p>
                    <a:r>
                      <a:rPr lang="en-US" baseline="0" dirty="0" err="1" smtClean="0"/>
                      <a:t>tung</a:t>
                    </a:r>
                    <a:r>
                      <a:rPr lang="en-US" baseline="0" dirty="0" smtClean="0"/>
                      <a:t> </a:t>
                    </a:r>
                    <a:br>
                      <a:rPr lang="en-US" baseline="0" dirty="0" smtClean="0"/>
                    </a:br>
                    <a:r>
                      <a:rPr lang="en-US" dirty="0" smtClean="0"/>
                      <a:t>7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B-44A4-BDFE-A2876EF528D0}"/>
                </c:ext>
              </c:extLst>
            </c:dLbl>
            <c:dLbl>
              <c:idx val="3"/>
              <c:layout>
                <c:manualLayout>
                  <c:x val="0.15035497076023388"/>
                  <c:y val="-4.71912037037037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Erneuerbare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Energien</a:t>
                    </a:r>
                    <a:r>
                      <a:rPr lang="en-US" dirty="0" smtClean="0"/>
                      <a:t/>
                    </a:r>
                    <a:br>
                      <a:rPr lang="en-US" dirty="0" smtClean="0"/>
                    </a:br>
                    <a:r>
                      <a:rPr lang="en-US" dirty="0" smtClean="0"/>
                      <a:t>13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4B-44A4-BDFE-A2876EF528D0}"/>
                </c:ext>
              </c:extLst>
            </c:dLbl>
            <c:dLbl>
              <c:idx val="4"/>
              <c:layout>
                <c:manualLayout>
                  <c:x val="0.12569225146198801"/>
                  <c:y val="0.194615509259259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Kohle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
24%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4B-44A4-BDFE-A2876EF528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Tabelle1!$A$7:$E$7</c:f>
              <c:strCache>
                <c:ptCount val="5"/>
                <c:pt idx="0">
                  <c:v>Öl</c:v>
                </c:pt>
                <c:pt idx="1">
                  <c:v>Gas</c:v>
                </c:pt>
                <c:pt idx="2">
                  <c:v>Kernspaltung</c:v>
                </c:pt>
                <c:pt idx="3">
                  <c:v>Regenerative Energien</c:v>
                </c:pt>
                <c:pt idx="4">
                  <c:v>Kohle </c:v>
                </c:pt>
              </c:strCache>
            </c:strRef>
          </c:cat>
          <c:val>
            <c:numRef>
              <c:f>Tabelle1!$A$8:$E$8</c:f>
              <c:numCache>
                <c:formatCode>General</c:formatCode>
                <c:ptCount val="5"/>
                <c:pt idx="0">
                  <c:v>34</c:v>
                </c:pt>
                <c:pt idx="1">
                  <c:v>24</c:v>
                </c:pt>
                <c:pt idx="2">
                  <c:v>6</c:v>
                </c:pt>
                <c:pt idx="3">
                  <c:v>14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64B-44A4-BDFE-A2876EF528D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Sheet1!$M$47:$M$48</c:f>
              <c:strCache>
                <c:ptCount val="1"/>
                <c:pt idx="0">
                  <c:v>Biomasse Deutschland [GW]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</c:spPr>
          <c:invertIfNegative val="0"/>
          <c:cat>
            <c:numRef>
              <c:f>Sheet1!$B$49:$B$60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Sheet1!$M$49:$M$60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B-4FDB-8B80-33685CBCEBBF}"/>
            </c:ext>
          </c:extLst>
        </c:ser>
        <c:ser>
          <c:idx val="2"/>
          <c:order val="1"/>
          <c:tx>
            <c:strRef>
              <c:f>Sheet1!$J$47:$J$48</c:f>
              <c:strCache>
                <c:ptCount val="1"/>
                <c:pt idx="0">
                  <c:v>Kernenergie Deutschland [GW]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Sheet1!$B$49:$B$60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Sheet1!$J$49:$J$60</c:f>
              <c:numCache>
                <c:formatCode>General</c:formatCode>
                <c:ptCount val="12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5B-4FDB-8B80-33685CBCEBBF}"/>
            </c:ext>
          </c:extLst>
        </c:ser>
        <c:ser>
          <c:idx val="5"/>
          <c:order val="2"/>
          <c:tx>
            <c:strRef>
              <c:f>Sheet1!$K$47:$K$48</c:f>
              <c:strCache>
                <c:ptCount val="1"/>
                <c:pt idx="0">
                  <c:v>Gas Deutschland [GW]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Sheet1!$B$49:$B$60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Sheet1!$K$49:$K$60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5B-4FDB-8B80-33685CBCEBBF}"/>
            </c:ext>
          </c:extLst>
        </c:ser>
        <c:ser>
          <c:idx val="4"/>
          <c:order val="3"/>
          <c:tx>
            <c:strRef>
              <c:f>Sheet1!$I$47:$I$48</c:f>
              <c:strCache>
                <c:ptCount val="1"/>
                <c:pt idx="0">
                  <c:v>Kohle Deutschland [GW]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numRef>
              <c:f>Sheet1!$B$49:$B$60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Sheet1!$I$49:$I$60</c:f>
              <c:numCache>
                <c:formatCode>General</c:formatCode>
                <c:ptCount val="12"/>
                <c:pt idx="0">
                  <c:v>29</c:v>
                </c:pt>
                <c:pt idx="1">
                  <c:v>29</c:v>
                </c:pt>
                <c:pt idx="2">
                  <c:v>30</c:v>
                </c:pt>
                <c:pt idx="3">
                  <c:v>34</c:v>
                </c:pt>
                <c:pt idx="4">
                  <c:v>37</c:v>
                </c:pt>
                <c:pt idx="5">
                  <c:v>38</c:v>
                </c:pt>
                <c:pt idx="6">
                  <c:v>38</c:v>
                </c:pt>
                <c:pt idx="7">
                  <c:v>39</c:v>
                </c:pt>
                <c:pt idx="8">
                  <c:v>37</c:v>
                </c:pt>
                <c:pt idx="9">
                  <c:v>37</c:v>
                </c:pt>
                <c:pt idx="10">
                  <c:v>34</c:v>
                </c:pt>
                <c:pt idx="1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5B-4FDB-8B80-33685CBCEBBF}"/>
            </c:ext>
          </c:extLst>
        </c:ser>
        <c:ser>
          <c:idx val="1"/>
          <c:order val="4"/>
          <c:tx>
            <c:strRef>
              <c:f>Sheet1!$L$47:$L$48</c:f>
              <c:strCache>
                <c:ptCount val="1"/>
                <c:pt idx="0">
                  <c:v>Wasserkraft+Pumpspeicher Deutschland [GW]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6897083456957E-3"/>
                  <c:y val="-0.139616302679145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5B-4FDB-8B80-33685CBCEBBF}"/>
                </c:ext>
              </c:extLst>
            </c:dLbl>
            <c:dLbl>
              <c:idx val="1"/>
              <c:layout>
                <c:manualLayout>
                  <c:x val="0"/>
                  <c:y val="-0.132069132867826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5B-4FDB-8B80-33685CBCEBBF}"/>
                </c:ext>
              </c:extLst>
            </c:dLbl>
            <c:dLbl>
              <c:idx val="2"/>
              <c:layout>
                <c:manualLayout>
                  <c:x val="1.6897083456957E-3"/>
                  <c:y val="-0.129553409597385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5B-4FDB-8B80-33685CBCEBBF}"/>
                </c:ext>
              </c:extLst>
            </c:dLbl>
            <c:dLbl>
              <c:idx val="3"/>
              <c:layout>
                <c:manualLayout>
                  <c:x val="0"/>
                  <c:y val="-0.14967939384935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5B-4FDB-8B80-33685CBCEBBF}"/>
                </c:ext>
              </c:extLst>
            </c:dLbl>
            <c:dLbl>
              <c:idx val="4"/>
              <c:layout>
                <c:manualLayout>
                  <c:x val="-1.6897083456957E-3"/>
                  <c:y val="-0.178269103154558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5B-4FDB-8B80-33685CBCEBBF}"/>
                </c:ext>
              </c:extLst>
            </c:dLbl>
            <c:dLbl>
              <c:idx val="5"/>
              <c:layout>
                <c:manualLayout>
                  <c:x val="6.1955256963093802E-17"/>
                  <c:y val="-0.19839488931808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5B-4FDB-8B80-33685CBCEBBF}"/>
                </c:ext>
              </c:extLst>
            </c:dLbl>
            <c:dLbl>
              <c:idx val="6"/>
              <c:layout>
                <c:manualLayout>
                  <c:x val="-1.6897083456957E-3"/>
                  <c:y val="-0.2125724756103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5B-4FDB-8B80-33685CBCEBBF}"/>
                </c:ext>
              </c:extLst>
            </c:dLbl>
            <c:dLbl>
              <c:idx val="7"/>
              <c:layout>
                <c:manualLayout>
                  <c:x val="-1.6897083456957E-3"/>
                  <c:y val="-0.201592829198237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5B-4FDB-8B80-33685CBCEBBF}"/>
                </c:ext>
              </c:extLst>
            </c:dLbl>
            <c:dLbl>
              <c:idx val="8"/>
              <c:layout>
                <c:manualLayout>
                  <c:x val="0"/>
                  <c:y val="-0.1922123508146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5B-4FDB-8B80-33685CBCEBBF}"/>
                </c:ext>
              </c:extLst>
            </c:dLbl>
            <c:dLbl>
              <c:idx val="9"/>
              <c:layout>
                <c:manualLayout>
                  <c:x val="-1.6897083456957E-3"/>
                  <c:y val="-0.2098224137077210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5B-4FDB-8B80-33685CBCEBBF}"/>
                </c:ext>
              </c:extLst>
            </c:dLbl>
            <c:dLbl>
              <c:idx val="10"/>
              <c:layout>
                <c:manualLayout>
                  <c:x val="0"/>
                  <c:y val="-0.183748427672955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55B-4FDB-8B80-33685CBCEBBF}"/>
                </c:ext>
              </c:extLst>
            </c:dLbl>
            <c:dLbl>
              <c:idx val="11"/>
              <c:layout>
                <c:manualLayout>
                  <c:x val="-1.6898413935969401E-3"/>
                  <c:y val="-0.1684199475065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5B-4FDB-8B80-33685CBCEB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Sheet1!$B$49:$B$60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Sheet1!$L$49:$L$60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55B-4FDB-8B80-33685CBCEBBF}"/>
            </c:ext>
          </c:extLst>
        </c:ser>
        <c:ser>
          <c:idx val="3"/>
          <c:order val="5"/>
          <c:tx>
            <c:strRef>
              <c:f>Sheet1!$H$47:$H$48</c:f>
              <c:strCache>
                <c:ptCount val="1"/>
                <c:pt idx="0">
                  <c:v>Wind Deutschland [GW]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Sheet1!$B$49:$B$60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Sheet1!$H$49:$H$60</c:f>
              <c:numCache>
                <c:formatCode>General</c:formatCode>
                <c:ptCount val="12"/>
                <c:pt idx="0">
                  <c:v>12</c:v>
                </c:pt>
                <c:pt idx="1">
                  <c:v>11</c:v>
                </c:pt>
                <c:pt idx="2">
                  <c:v>11</c:v>
                </c:pt>
                <c:pt idx="3">
                  <c:v>13</c:v>
                </c:pt>
                <c:pt idx="4">
                  <c:v>14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17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55B-4FDB-8B80-33685CBCEBBF}"/>
            </c:ext>
          </c:extLst>
        </c:ser>
        <c:ser>
          <c:idx val="6"/>
          <c:order val="6"/>
          <c:tx>
            <c:strRef>
              <c:f>Sheet1!$G$47:$G$48</c:f>
              <c:strCache>
                <c:ptCount val="1"/>
                <c:pt idx="0">
                  <c:v>Solar Deutschland [GW]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numRef>
              <c:f>Sheet1!$B$49:$B$60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</c:numCache>
            </c:numRef>
          </c:cat>
          <c:val>
            <c:numRef>
              <c:f>Sheet1!$G$49:$G$60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55B-4FDB-8B80-33685CBCE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94296448"/>
        <c:axId val="194650880"/>
      </c:barChart>
      <c:catAx>
        <c:axId val="194296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Zeit (h)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94650880"/>
        <c:crosses val="autoZero"/>
        <c:auto val="1"/>
        <c:lblAlgn val="ctr"/>
        <c:lblOffset val="100"/>
        <c:noMultiLvlLbl val="0"/>
      </c:catAx>
      <c:valAx>
        <c:axId val="1946508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Verbrauch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194296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52411521808175E-2"/>
          <c:y val="4.0383018010150672E-2"/>
          <c:w val="0.89639810087840954"/>
          <c:h val="0.86064460441694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Tabelle1!$A$46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E70E-4252-9964-E986664BC432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0E-4252-9964-E986664BC432}"/>
            </c:ext>
          </c:extLst>
        </c:ser>
        <c:ser>
          <c:idx val="1"/>
          <c:order val="1"/>
          <c:tx>
            <c:strRef>
              <c:f>Tabelle1!$A$47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0E-4252-9964-E986664BC432}"/>
            </c:ext>
          </c:extLst>
        </c:ser>
        <c:ser>
          <c:idx val="2"/>
          <c:order val="2"/>
          <c:tx>
            <c:strRef>
              <c:f>Tabelle1!$A$48</c:f>
              <c:strCache>
                <c:ptCount val="1"/>
                <c:pt idx="0">
                  <c:v>Gas&amp;Dampf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Tabelle1!$B$48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E70E-4252-9964-E986664BC432}"/>
            </c:ext>
          </c:extLst>
        </c:ser>
        <c:ser>
          <c:idx val="3"/>
          <c:order val="3"/>
          <c:tx>
            <c:strRef>
              <c:f>Tabelle1!$A$49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E70E-4252-9964-E986664BC432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0E-4252-9964-E986664BC432}"/>
            </c:ext>
          </c:extLst>
        </c:ser>
        <c:ser>
          <c:idx val="4"/>
          <c:order val="4"/>
          <c:tx>
            <c:strRef>
              <c:f>Tabelle1!$A$50</c:f>
              <c:strCache>
                <c:ptCount val="1"/>
                <c:pt idx="0">
                  <c:v>Sonne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E70E-4252-9964-E986664BC432}"/>
            </c:ext>
          </c:extLst>
        </c:ser>
        <c:ser>
          <c:idx val="5"/>
          <c:order val="5"/>
          <c:tx>
            <c:strRef>
              <c:f>Tabelle1!$A$51</c:f>
              <c:strCache>
                <c:ptCount val="1"/>
                <c:pt idx="0">
                  <c:v>Wasser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0E-4252-9964-E986664BC432}"/>
            </c:ext>
          </c:extLst>
        </c:ser>
        <c:ser>
          <c:idx val="6"/>
          <c:order val="6"/>
          <c:tx>
            <c:strRef>
              <c:f>Tabelle1!$A$52</c:f>
              <c:strCache>
                <c:ptCount val="1"/>
                <c:pt idx="0">
                  <c:v>Fusion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E70E-4252-9964-E986664BC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368896"/>
        <c:axId val="182415744"/>
      </c:barChart>
      <c:catAx>
        <c:axId val="18236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2415744"/>
        <c:crosses val="autoZero"/>
        <c:auto val="1"/>
        <c:lblAlgn val="ctr"/>
        <c:lblOffset val="100"/>
        <c:noMultiLvlLbl val="0"/>
      </c:catAx>
      <c:valAx>
        <c:axId val="182415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368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52411521808175E-2"/>
          <c:y val="4.0383018010150672E-2"/>
          <c:w val="0.89639810087840954"/>
          <c:h val="0.86064460441694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Tabelle1!$A$46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E70E-4252-9964-E986664BC432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0E-4252-9964-E986664BC432}"/>
            </c:ext>
          </c:extLst>
        </c:ser>
        <c:ser>
          <c:idx val="1"/>
          <c:order val="1"/>
          <c:tx>
            <c:strRef>
              <c:f>Tabelle1!$A$47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0E-4252-9964-E986664BC432}"/>
            </c:ext>
          </c:extLst>
        </c:ser>
        <c:ser>
          <c:idx val="2"/>
          <c:order val="2"/>
          <c:tx>
            <c:strRef>
              <c:f>Tabelle1!$A$48</c:f>
              <c:strCache>
                <c:ptCount val="1"/>
                <c:pt idx="0">
                  <c:v>Gas&amp;Dampf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Tabelle1!$B$48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E70E-4252-9964-E986664BC432}"/>
            </c:ext>
          </c:extLst>
        </c:ser>
        <c:ser>
          <c:idx val="3"/>
          <c:order val="3"/>
          <c:tx>
            <c:strRef>
              <c:f>Tabelle1!$A$49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E70E-4252-9964-E986664BC432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0E-4252-9964-E986664BC432}"/>
            </c:ext>
          </c:extLst>
        </c:ser>
        <c:ser>
          <c:idx val="4"/>
          <c:order val="4"/>
          <c:tx>
            <c:strRef>
              <c:f>Tabelle1!$A$50</c:f>
              <c:strCache>
                <c:ptCount val="1"/>
                <c:pt idx="0">
                  <c:v>Sonne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E70E-4252-9964-E986664BC432}"/>
            </c:ext>
          </c:extLst>
        </c:ser>
        <c:ser>
          <c:idx val="5"/>
          <c:order val="5"/>
          <c:tx>
            <c:strRef>
              <c:f>Tabelle1!$A$51</c:f>
              <c:strCache>
                <c:ptCount val="1"/>
                <c:pt idx="0">
                  <c:v>Wasser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0E-4252-9964-E986664BC432}"/>
            </c:ext>
          </c:extLst>
        </c:ser>
        <c:ser>
          <c:idx val="6"/>
          <c:order val="6"/>
          <c:tx>
            <c:strRef>
              <c:f>Tabelle1!$A$52</c:f>
              <c:strCache>
                <c:ptCount val="1"/>
                <c:pt idx="0">
                  <c:v>Fusion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E70E-4252-9964-E986664BC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935552"/>
        <c:axId val="182937088"/>
      </c:barChart>
      <c:catAx>
        <c:axId val="18293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2937088"/>
        <c:crosses val="autoZero"/>
        <c:auto val="1"/>
        <c:lblAlgn val="ctr"/>
        <c:lblOffset val="100"/>
        <c:noMultiLvlLbl val="0"/>
      </c:catAx>
      <c:valAx>
        <c:axId val="182937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935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52411521808175E-2"/>
          <c:y val="4.0383018010150672E-2"/>
          <c:w val="0.89639810087840954"/>
          <c:h val="0.86064460441694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Tabelle1!$A$46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1D41-45CA-A19B-81C4BC133FF3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41-45CA-A19B-81C4BC133FF3}"/>
            </c:ext>
          </c:extLst>
        </c:ser>
        <c:ser>
          <c:idx val="1"/>
          <c:order val="1"/>
          <c:tx>
            <c:strRef>
              <c:f>Tabelle1!$A$47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41-45CA-A19B-81C4BC133FF3}"/>
            </c:ext>
          </c:extLst>
        </c:ser>
        <c:ser>
          <c:idx val="2"/>
          <c:order val="2"/>
          <c:tx>
            <c:strRef>
              <c:f>Tabelle1!$A$48</c:f>
              <c:strCache>
                <c:ptCount val="1"/>
                <c:pt idx="0">
                  <c:v>Gas&amp;Dampf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Tabelle1!$B$48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1D41-45CA-A19B-81C4BC133FF3}"/>
            </c:ext>
          </c:extLst>
        </c:ser>
        <c:ser>
          <c:idx val="3"/>
          <c:order val="3"/>
          <c:tx>
            <c:strRef>
              <c:f>Tabelle1!$A$49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1D41-45CA-A19B-81C4BC133FF3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D41-45CA-A19B-81C4BC133FF3}"/>
            </c:ext>
          </c:extLst>
        </c:ser>
        <c:ser>
          <c:idx val="4"/>
          <c:order val="4"/>
          <c:tx>
            <c:strRef>
              <c:f>Tabelle1!$A$50</c:f>
              <c:strCache>
                <c:ptCount val="1"/>
                <c:pt idx="0">
                  <c:v>Sonne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1D41-45CA-A19B-81C4BC133FF3}"/>
            </c:ext>
          </c:extLst>
        </c:ser>
        <c:ser>
          <c:idx val="5"/>
          <c:order val="5"/>
          <c:tx>
            <c:strRef>
              <c:f>Tabelle1!$A$51</c:f>
              <c:strCache>
                <c:ptCount val="1"/>
                <c:pt idx="0">
                  <c:v>Wasser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D41-45CA-A19B-81C4BC133FF3}"/>
            </c:ext>
          </c:extLst>
        </c:ser>
        <c:ser>
          <c:idx val="6"/>
          <c:order val="6"/>
          <c:tx>
            <c:strRef>
              <c:f>Tabelle1!$A$52</c:f>
              <c:strCache>
                <c:ptCount val="1"/>
                <c:pt idx="0">
                  <c:v>Fusion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1D41-45CA-A19B-81C4BC133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900032"/>
        <c:axId val="183901568"/>
      </c:barChart>
      <c:catAx>
        <c:axId val="183900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3901568"/>
        <c:crosses val="autoZero"/>
        <c:auto val="1"/>
        <c:lblAlgn val="ctr"/>
        <c:lblOffset val="100"/>
        <c:noMultiLvlLbl val="0"/>
      </c:catAx>
      <c:valAx>
        <c:axId val="183901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900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52411521808175E-2"/>
          <c:y val="4.0383018010150672E-2"/>
          <c:w val="0.89639810087840954"/>
          <c:h val="0.86064460441694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Tabelle1!$A$46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1D41-45CA-A19B-81C4BC133FF3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41-45CA-A19B-81C4BC133FF3}"/>
            </c:ext>
          </c:extLst>
        </c:ser>
        <c:ser>
          <c:idx val="1"/>
          <c:order val="1"/>
          <c:tx>
            <c:strRef>
              <c:f>Tabelle1!$A$47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41-45CA-A19B-81C4BC133FF3}"/>
            </c:ext>
          </c:extLst>
        </c:ser>
        <c:ser>
          <c:idx val="2"/>
          <c:order val="2"/>
          <c:tx>
            <c:strRef>
              <c:f>Tabelle1!$A$48</c:f>
              <c:strCache>
                <c:ptCount val="1"/>
                <c:pt idx="0">
                  <c:v>Gas&amp;Dampf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Tabelle1!$B$48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1D41-45CA-A19B-81C4BC133FF3}"/>
            </c:ext>
          </c:extLst>
        </c:ser>
        <c:ser>
          <c:idx val="3"/>
          <c:order val="3"/>
          <c:tx>
            <c:strRef>
              <c:f>Tabelle1!$A$49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1D41-45CA-A19B-81C4BC133FF3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D41-45CA-A19B-81C4BC133FF3}"/>
            </c:ext>
          </c:extLst>
        </c:ser>
        <c:ser>
          <c:idx val="4"/>
          <c:order val="4"/>
          <c:tx>
            <c:strRef>
              <c:f>Tabelle1!$A$50</c:f>
              <c:strCache>
                <c:ptCount val="1"/>
                <c:pt idx="0">
                  <c:v>Sonne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1D41-45CA-A19B-81C4BC133FF3}"/>
            </c:ext>
          </c:extLst>
        </c:ser>
        <c:ser>
          <c:idx val="5"/>
          <c:order val="5"/>
          <c:tx>
            <c:strRef>
              <c:f>Tabelle1!$A$51</c:f>
              <c:strCache>
                <c:ptCount val="1"/>
                <c:pt idx="0">
                  <c:v>Wasser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D41-45CA-A19B-81C4BC133FF3}"/>
            </c:ext>
          </c:extLst>
        </c:ser>
        <c:ser>
          <c:idx val="6"/>
          <c:order val="6"/>
          <c:tx>
            <c:strRef>
              <c:f>Tabelle1!$A$52</c:f>
              <c:strCache>
                <c:ptCount val="1"/>
                <c:pt idx="0">
                  <c:v>Fusion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1D41-45CA-A19B-81C4BC133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217984"/>
        <c:axId val="184219520"/>
      </c:barChart>
      <c:catAx>
        <c:axId val="184217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219520"/>
        <c:crosses val="autoZero"/>
        <c:auto val="1"/>
        <c:lblAlgn val="ctr"/>
        <c:lblOffset val="100"/>
        <c:noMultiLvlLbl val="0"/>
      </c:catAx>
      <c:valAx>
        <c:axId val="18421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217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52411521808175E-2"/>
          <c:y val="4.0383018010150672E-2"/>
          <c:w val="0.89639810087840954"/>
          <c:h val="0.86064460441694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Tabelle1!$A$46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1-1A28-4E8E-92BE-2F275BD6DEF8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28-4E8E-92BE-2F275BD6DEF8}"/>
            </c:ext>
          </c:extLst>
        </c:ser>
        <c:ser>
          <c:idx val="1"/>
          <c:order val="1"/>
          <c:tx>
            <c:strRef>
              <c:f>Tabelle1!$A$47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28-4E8E-92BE-2F275BD6DEF8}"/>
            </c:ext>
          </c:extLst>
        </c:ser>
        <c:ser>
          <c:idx val="2"/>
          <c:order val="2"/>
          <c:tx>
            <c:strRef>
              <c:f>Tabelle1!$A$48</c:f>
              <c:strCache>
                <c:ptCount val="1"/>
                <c:pt idx="0">
                  <c:v>Gas&amp;Dampf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Tabelle1!$B$48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1A28-4E8E-92BE-2F275BD6DEF8}"/>
            </c:ext>
          </c:extLst>
        </c:ser>
        <c:ser>
          <c:idx val="3"/>
          <c:order val="3"/>
          <c:tx>
            <c:strRef>
              <c:f>Tabelle1!$A$49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1A28-4E8E-92BE-2F275BD6DEF8}"/>
              </c:ext>
            </c:extLst>
          </c:dPt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Tabelle1!$B$49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A28-4E8E-92BE-2F275BD6DEF8}"/>
            </c:ext>
          </c:extLst>
        </c:ser>
        <c:ser>
          <c:idx val="4"/>
          <c:order val="4"/>
          <c:tx>
            <c:strRef>
              <c:f>Tabelle1!$A$50</c:f>
              <c:strCache>
                <c:ptCount val="1"/>
                <c:pt idx="0">
                  <c:v>Sonne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Tabelle1!$B$50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1A28-4E8E-92BE-2F275BD6DEF8}"/>
            </c:ext>
          </c:extLst>
        </c:ser>
        <c:ser>
          <c:idx val="5"/>
          <c:order val="5"/>
          <c:tx>
            <c:strRef>
              <c:f>Tabelle1!$A$51</c:f>
              <c:strCache>
                <c:ptCount val="1"/>
                <c:pt idx="0">
                  <c:v>Wasser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Tabelle1!$B$51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A28-4E8E-92BE-2F275BD6DEF8}"/>
            </c:ext>
          </c:extLst>
        </c:ser>
        <c:ser>
          <c:idx val="6"/>
          <c:order val="6"/>
          <c:tx>
            <c:strRef>
              <c:f>Tabelle1!$A$52</c:f>
              <c:strCache>
                <c:ptCount val="1"/>
                <c:pt idx="0">
                  <c:v>Fusion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Tabelle1!$B$45</c:f>
              <c:strCache>
                <c:ptCount val="1"/>
                <c:pt idx="0">
                  <c:v>DE 2025</c:v>
                </c:pt>
              </c:strCache>
            </c:strRef>
          </c:cat>
          <c:val>
            <c:numRef>
              <c:f>Tabelle1!$B$52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1A28-4E8E-92BE-2F275BD6D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334592"/>
        <c:axId val="184336384"/>
      </c:barChart>
      <c:catAx>
        <c:axId val="184334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336384"/>
        <c:crosses val="autoZero"/>
        <c:auto val="1"/>
        <c:lblAlgn val="ctr"/>
        <c:lblOffset val="100"/>
        <c:noMultiLvlLbl val="0"/>
      </c:catAx>
      <c:valAx>
        <c:axId val="184336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334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BE8C2-3BD8-4E12-9765-F6B88E58DC00}" type="datetimeFigureOut">
              <a:rPr lang="de-DE" smtClean="0"/>
              <a:pPr/>
              <a:t>28.11.2019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B689C-6E51-4F92-A7D2-A5704DC44DA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07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511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ct val="25000"/>
              <a:buFont typeface="Arial" pitchFamily="34" charset="0"/>
              <a:buNone/>
            </a:pPr>
            <a:endParaRPr lang="en-CA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ct val="25000"/>
              <a:buFont typeface="Arial" pitchFamily="34" charset="0"/>
              <a:buNone/>
            </a:pPr>
            <a:r>
              <a:rPr lang="en-CA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>
              <a:buClr>
                <a:schemeClr val="dk1"/>
              </a:buClr>
              <a:buSzPct val="25000"/>
              <a:buFont typeface="Arial" pitchFamily="34" charset="0"/>
              <a:buNone/>
            </a:pPr>
            <a:endParaRPr lang="en-CA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ct val="25000"/>
              <a:buFont typeface="Arial" pitchFamily="34" charset="0"/>
              <a:buNone/>
            </a:pPr>
            <a:endParaRPr lang="en-CA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ct val="25000"/>
              <a:buFont typeface="Arial" pitchFamily="34" charset="0"/>
              <a:buNone/>
            </a:pPr>
            <a:endParaRPr lang="de-DE" sz="1200" noProof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buClr>
                <a:schemeClr val="dk1"/>
              </a:buClr>
              <a:buSzPct val="25000"/>
              <a:buFont typeface="Arial" pitchFamily="34" charset="0"/>
              <a:buChar char="•"/>
            </a:pPr>
            <a:endParaRPr lang="en-CA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Font typeface="Arial" pitchFamily="34" charset="0"/>
              <a:buNone/>
            </a:pPr>
            <a:endParaRPr lang="en-CA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713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ct val="25000"/>
              <a:buFont typeface="Arial" pitchFamily="34" charset="0"/>
              <a:buChar char="•"/>
            </a:pPr>
            <a:endParaRPr lang="en-CA" sz="1200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  <a:buFont typeface="Arial" pitchFamily="34" charset="0"/>
              <a:buChar char="•"/>
            </a:pPr>
            <a:endParaRPr lang="en-CA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noProof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571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noProof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89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571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169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571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659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614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24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056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0350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1490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891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745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>
                <a:solidFill>
                  <a:prstClr val="black"/>
                </a:solidFill>
              </a:rPr>
              <a:pPr/>
              <a:t>47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075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9757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Folien für Workshops</a:t>
            </a:r>
            <a:r>
              <a:rPr lang="de-DE" baseline="0" dirty="0" smtClean="0"/>
              <a:t> mit zwei Spielrunden</a:t>
            </a:r>
          </a:p>
          <a:p>
            <a:r>
              <a:rPr lang="de-DE" baseline="0" dirty="0" smtClean="0"/>
              <a:t>und Zusatzinfo!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4027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7562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38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880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0842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461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74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85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459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10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689C-6E51-4F92-A7D2-A5704DC44DA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88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2" y="116631"/>
            <a:ext cx="576064" cy="8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80" y="6091438"/>
            <a:ext cx="3032263" cy="64993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" y="5896589"/>
            <a:ext cx="3474720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58774" y="6356357"/>
            <a:ext cx="1116882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smtClean="0"/>
              <a:t>Stand </a:t>
            </a:r>
            <a:fld id="{57127740-86E1-4B68-BAB6-D495620AD862}" type="datetime1">
              <a:rPr lang="de-DE" smtClean="0"/>
              <a:t>28.11.2019</a:t>
            </a:fld>
            <a:endParaRPr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74431" y="6357600"/>
            <a:ext cx="81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373261" y="906627"/>
            <a:ext cx="839747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95" y="188639"/>
            <a:ext cx="602373" cy="538451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328" y="64855"/>
            <a:ext cx="576064" cy="8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M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359569" y="188639"/>
            <a:ext cx="7127081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359569" y="909768"/>
            <a:ext cx="842486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05.11.2019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965" y="186366"/>
            <a:ext cx="4529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1359000" y="6356351"/>
            <a:ext cx="6426000" cy="365125"/>
          </a:xfrm>
        </p:spPr>
        <p:txBody>
          <a:bodyPr/>
          <a:lstStyle/>
          <a:p>
            <a:r>
              <a:rPr lang="de-DE" dirty="0"/>
              <a:t>95. Sitzung des Kuratoriums</a:t>
            </a:r>
          </a:p>
        </p:txBody>
      </p:sp>
    </p:spTree>
    <p:extLst>
      <p:ext uri="{BB962C8B-B14F-4D97-AF65-F5344CB8AC3E}">
        <p14:creationId xmlns:p14="http://schemas.microsoft.com/office/powerpoint/2010/main" val="28171446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92717" y="6619876"/>
            <a:ext cx="278276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DF4EEAC2-DDD2-46F7-AB7D-C2A3EA64B467}" type="slidenum">
              <a:rPr lang="de-DE"/>
              <a:pPr/>
              <a:t>‹Nr.›</a:t>
            </a:fld>
            <a:endParaRPr lang="de-DE" sz="1400">
              <a:latin typeface="Times New Roman" pitchFamily="18" charset="0"/>
            </a:endParaRPr>
          </a:p>
        </p:txBody>
      </p:sp>
      <p:pic>
        <p:nvPicPr>
          <p:cNvPr id="1033" name="Bild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108000"/>
            <a:ext cx="608972" cy="59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7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cut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8774" y="6345238"/>
            <a:ext cx="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E49CF434-D911-4127-B419-4A0A66660538}" type="datetime1">
              <a:rPr lang="de-DE" smtClean="0"/>
              <a:t>28.11.2019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0187" y="6345238"/>
            <a:ext cx="6422400" cy="376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225" y="6345238"/>
            <a:ext cx="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107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19">
          <p15:clr>
            <a:srgbClr val="F26B43"/>
          </p15:clr>
        </p15:guide>
        <p15:guide id="4" pos="5534">
          <p15:clr>
            <a:srgbClr val="F26B43"/>
          </p15:clr>
        </p15:guide>
        <p15:guide id="5" pos="226">
          <p15:clr>
            <a:srgbClr val="F26B43"/>
          </p15:clr>
        </p15:guide>
        <p15:guide id="7" orient="horz" pos="572">
          <p15:clr>
            <a:srgbClr val="F26B43"/>
          </p15:clr>
        </p15:guide>
        <p15:guide id="8" orient="horz" pos="687">
          <p15:clr>
            <a:srgbClr val="F26B43"/>
          </p15:clr>
        </p15:guide>
        <p15:guide id="9" orient="horz" pos="3997">
          <p15:clr>
            <a:srgbClr val="F26B43"/>
          </p15:clr>
        </p15:guide>
        <p15:guide id="10" orient="horz" pos="458">
          <p15:clr>
            <a:srgbClr val="F26B43"/>
          </p15:clr>
        </p15:guide>
        <p15:guide id="11" orient="horz" pos="43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muove.d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hyperlink" Target="http://www.bit.ly/MMCompanio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13" Type="http://schemas.openxmlformats.org/officeDocument/2006/relationships/chart" Target="../charts/chart20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12" Type="http://schemas.openxmlformats.org/officeDocument/2006/relationships/chart" Target="../charts/chart1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3.xml"/><Relationship Id="rId11" Type="http://schemas.openxmlformats.org/officeDocument/2006/relationships/chart" Target="../charts/chart18.xml"/><Relationship Id="rId5" Type="http://schemas.openxmlformats.org/officeDocument/2006/relationships/chart" Target="../charts/chart12.xml"/><Relationship Id="rId15" Type="http://schemas.openxmlformats.org/officeDocument/2006/relationships/chart" Target="../charts/chart22.xml"/><Relationship Id="rId10" Type="http://schemas.openxmlformats.org/officeDocument/2006/relationships/chart" Target="../charts/chart17.xml"/><Relationship Id="rId4" Type="http://schemas.openxmlformats.org/officeDocument/2006/relationships/chart" Target="../charts/chart11.xml"/><Relationship Id="rId9" Type="http://schemas.openxmlformats.org/officeDocument/2006/relationships/chart" Target="../charts/chart16.xml"/><Relationship Id="rId1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12" Type="http://schemas.openxmlformats.org/officeDocument/2006/relationships/image" Target="../media/image51.png"/><Relationship Id="rId17" Type="http://schemas.microsoft.com/office/2007/relationships/hdphoto" Target="../media/hdphoto9.wdp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8.wdp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microsoft.com/office/2007/relationships/hdphoto" Target="../media/hdphoto1.wdp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hyperlink" Target="http://www.bit.ly/MMCompanion" TargetMode="External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bit.ly/MMCompanio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13" Type="http://schemas.openxmlformats.org/officeDocument/2006/relationships/chart" Target="../charts/chart36.xml"/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12" Type="http://schemas.openxmlformats.org/officeDocument/2006/relationships/chart" Target="../charts/chart35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9.xml"/><Relationship Id="rId11" Type="http://schemas.openxmlformats.org/officeDocument/2006/relationships/chart" Target="../charts/chart34.xml"/><Relationship Id="rId5" Type="http://schemas.openxmlformats.org/officeDocument/2006/relationships/chart" Target="../charts/chart28.xml"/><Relationship Id="rId15" Type="http://schemas.openxmlformats.org/officeDocument/2006/relationships/chart" Target="../charts/chart38.xml"/><Relationship Id="rId10" Type="http://schemas.openxmlformats.org/officeDocument/2006/relationships/chart" Target="../charts/chart33.xml"/><Relationship Id="rId4" Type="http://schemas.openxmlformats.org/officeDocument/2006/relationships/chart" Target="../charts/chart27.xml"/><Relationship Id="rId9" Type="http://schemas.openxmlformats.org/officeDocument/2006/relationships/chart" Target="../charts/chart32.xml"/><Relationship Id="rId14" Type="http://schemas.openxmlformats.org/officeDocument/2006/relationships/chart" Target="../charts/chart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p.mpg.de/energieplanspiel" TargetMode="External"/><Relationship Id="rId2" Type="http://schemas.openxmlformats.org/officeDocument/2006/relationships/hyperlink" Target="mailto:energieplanspiel@ipp.mpg.d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megawattsandmarbles.com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t.ly/MMCompanion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fif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3216"/>
            <a:ext cx="5774311" cy="410405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auto">
          <a:xfrm>
            <a:off x="7524328" y="0"/>
            <a:ext cx="1619673" cy="170080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5496" y="72008"/>
            <a:ext cx="1619673" cy="170080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0" y="-13088"/>
            <a:ext cx="4090698" cy="2520000"/>
          </a:xfrm>
          <a:prstGeom prst="rect">
            <a:avLst/>
          </a:prstGeom>
        </p:spPr>
      </p:pic>
      <p:sp>
        <p:nvSpPr>
          <p:cNvPr id="9" name="Textfeld 4"/>
          <p:cNvSpPr txBox="1"/>
          <p:nvPr/>
        </p:nvSpPr>
        <p:spPr>
          <a:xfrm>
            <a:off x="4644008" y="1566312"/>
            <a:ext cx="2410460" cy="3505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de-DE" sz="1200" b="1" dirty="0">
                <a:solidFill>
                  <a:srgbClr val="0065BF"/>
                </a:solidFill>
                <a:effectLst/>
                <a:latin typeface="Tw Cen MT Condensed"/>
                <a:ea typeface="Arial"/>
                <a:cs typeface="Times New Roman"/>
              </a:rPr>
              <a:t>Die Energiewende </a:t>
            </a:r>
            <a:r>
              <a:rPr lang="de-DE" sz="1200" b="1">
                <a:solidFill>
                  <a:srgbClr val="0065BF"/>
                </a:solidFill>
                <a:effectLst/>
                <a:latin typeface="Tw Cen MT Condensed"/>
                <a:ea typeface="Arial"/>
                <a:cs typeface="Times New Roman"/>
              </a:rPr>
              <a:t>selber </a:t>
            </a:r>
            <a:r>
              <a:rPr lang="de-DE" sz="1200" b="1" smtClean="0">
                <a:solidFill>
                  <a:srgbClr val="0065BF"/>
                </a:solidFill>
                <a:effectLst/>
                <a:latin typeface="Tw Cen MT Condensed"/>
                <a:ea typeface="Arial"/>
                <a:cs typeface="Times New Roman"/>
              </a:rPr>
              <a:t>umsetzen</a:t>
            </a:r>
            <a:endParaRPr lang="de-DE" sz="1050" dirty="0">
              <a:effectLst/>
              <a:ea typeface="Arial"/>
              <a:cs typeface="Times New Roman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95057" y="6453336"/>
            <a:ext cx="1181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Stand</a:t>
            </a:r>
            <a:r>
              <a:rPr lang="de-DE" sz="1050" smtClean="0"/>
              <a:t>: </a:t>
            </a:r>
            <a:r>
              <a:rPr lang="de-DE" sz="1050" smtClean="0"/>
              <a:t>28.11.2019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67854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83259" y="332656"/>
            <a:ext cx="224452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Die Kraftwerke</a:t>
            </a:r>
          </a:p>
        </p:txBody>
      </p:sp>
      <p:pic>
        <p:nvPicPr>
          <p:cNvPr id="4" name="Shape 35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347864" y="3358905"/>
            <a:ext cx="2109943" cy="95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54"/>
          <p:cNvPicPr preferRelativeResize="0"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7" y="1533837"/>
            <a:ext cx="3013817" cy="2231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57"/>
          <p:cNvSpPr txBox="1">
            <a:spLocks/>
          </p:cNvSpPr>
          <p:nvPr/>
        </p:nvSpPr>
        <p:spPr bwMode="auto">
          <a:xfrm>
            <a:off x="-684584" y="1450198"/>
            <a:ext cx="3379366" cy="97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CA" b="1" kern="0" dirty="0">
                <a:solidFill>
                  <a:schemeClr val="accent1"/>
                </a:solidFill>
              </a:rPr>
              <a:t>G</a:t>
            </a:r>
            <a:r>
              <a:rPr lang="en-CA" b="1" kern="0" dirty="0" smtClean="0">
                <a:solidFill>
                  <a:schemeClr val="accent1"/>
                </a:solidFill>
              </a:rPr>
              <a:t>as</a:t>
            </a:r>
            <a:endParaRPr lang="en-CA" b="1" kern="0" dirty="0">
              <a:solidFill>
                <a:schemeClr val="accent1"/>
              </a:solidFill>
            </a:endParaRPr>
          </a:p>
        </p:txBody>
      </p:sp>
      <p:sp>
        <p:nvSpPr>
          <p:cNvPr id="9" name="Shape 358"/>
          <p:cNvSpPr txBox="1">
            <a:spLocks/>
          </p:cNvSpPr>
          <p:nvPr/>
        </p:nvSpPr>
        <p:spPr bwMode="auto">
          <a:xfrm>
            <a:off x="-29951" y="4235808"/>
            <a:ext cx="2070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smtClean="0">
                <a:solidFill>
                  <a:schemeClr val="accent6"/>
                </a:solidFill>
              </a:rPr>
              <a:t>Wind</a:t>
            </a:r>
            <a:endParaRPr lang="en-CA" b="1" kern="0" dirty="0">
              <a:solidFill>
                <a:schemeClr val="accent6"/>
              </a:solidFill>
            </a:endParaRPr>
          </a:p>
        </p:txBody>
      </p:sp>
      <p:sp>
        <p:nvSpPr>
          <p:cNvPr id="11" name="Shape 360"/>
          <p:cNvSpPr txBox="1">
            <a:spLocks/>
          </p:cNvSpPr>
          <p:nvPr/>
        </p:nvSpPr>
        <p:spPr bwMode="auto">
          <a:xfrm>
            <a:off x="7164288" y="1379825"/>
            <a:ext cx="2070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err="1" smtClean="0"/>
              <a:t>Kohle</a:t>
            </a:r>
            <a:endParaRPr lang="en-CA" b="1" kern="0" dirty="0"/>
          </a:p>
        </p:txBody>
      </p:sp>
      <p:pic>
        <p:nvPicPr>
          <p:cNvPr id="12" name="Shape 353"/>
          <p:cNvPicPr preferRelativeResize="0"/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538" y="1412776"/>
            <a:ext cx="2543201" cy="20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355"/>
          <p:cNvPicPr preferRelativeResize="0"/>
          <p:nvPr/>
        </p:nvPicPr>
        <p:blipFill>
          <a:blip r:embed="rId8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592" y="4554976"/>
            <a:ext cx="2048330" cy="18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356"/>
          <p:cNvPicPr preferRelativeResize="0"/>
          <p:nvPr/>
        </p:nvPicPr>
        <p:blipFill>
          <a:blip r:embed="rId10" cstate="print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7170" y="5042626"/>
            <a:ext cx="3014273" cy="137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59"/>
          <p:cNvSpPr txBox="1">
            <a:spLocks/>
          </p:cNvSpPr>
          <p:nvPr/>
        </p:nvSpPr>
        <p:spPr bwMode="auto">
          <a:xfrm>
            <a:off x="6876256" y="4312869"/>
            <a:ext cx="2070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err="1" smtClean="0">
                <a:solidFill>
                  <a:schemeClr val="accent3"/>
                </a:solidFill>
              </a:rPr>
              <a:t>Wasserkraft</a:t>
            </a:r>
            <a:endParaRPr lang="en-CA" b="1" kern="0" dirty="0">
              <a:solidFill>
                <a:schemeClr val="accent3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7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rchive.freeenterprise.com/sites/default/files/styles/large/public/media/00_ENV_shutterstock_17681536_CoalPlant_800px.jpg?itok=818jeV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916" y="2015133"/>
            <a:ext cx="5738404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91147" y="332656"/>
            <a:ext cx="230864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Kohlekraftwerk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6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rchive.freeenterprise.com/sites/default/files/styles/large/public/media/00_ENV_shutterstock_17681536_CoalPlant_800px.jpg?itok=818jeV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916" y="2015133"/>
            <a:ext cx="5738404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4.bp.blogspot.com/-qKn78fXtF8E/TngRuGsBO3I/AAAAAAAA8Ds/53nl7JROYRQ/s1600/campfi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3976" y="2381449"/>
            <a:ext cx="3234179" cy="3456384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91147" y="332656"/>
            <a:ext cx="230864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Kohlekraftwerk</a:t>
            </a:r>
          </a:p>
        </p:txBody>
      </p:sp>
    </p:spTree>
    <p:extLst>
      <p:ext uri="{BB962C8B-B14F-4D97-AF65-F5344CB8AC3E}">
        <p14:creationId xmlns:p14="http://schemas.microsoft.com/office/powerpoint/2010/main" val="38166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80"/>
          <p:cNvPicPr preferRelativeResize="0"/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4596333" y="1787624"/>
            <a:ext cx="4039353" cy="42663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06"/>
          <p:cNvSpPr txBox="1">
            <a:spLocks/>
          </p:cNvSpPr>
          <p:nvPr/>
        </p:nvSpPr>
        <p:spPr>
          <a:xfrm>
            <a:off x="346022" y="1268760"/>
            <a:ext cx="5738146" cy="52565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Regeln:  </a:t>
            </a:r>
            <a:r>
              <a:rPr kumimoji="0" lang="de-DE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begrenzte Flexibilität</a:t>
            </a:r>
            <a:endParaRPr lang="de-DE" sz="28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Träge – kann seine Leistung </a:t>
            </a:r>
            <a:b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</a:b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nur langsam ändern.</a:t>
            </a: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en-US" sz="240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nur ±1 </a:t>
            </a:r>
            <a:r>
              <a:rPr lang="de-DE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Murmel mehr oder</a:t>
            </a:r>
          </a:p>
          <a:p>
            <a:pPr marL="457200" lvl="0">
              <a:buClr>
                <a:schemeClr val="dk1"/>
              </a:buClr>
              <a:buSzPct val="25000"/>
            </a:pPr>
            <a:r>
              <a:rPr lang="de-DE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weniger in jedem </a:t>
            </a:r>
          </a:p>
          <a:p>
            <a:pPr marL="457200" lvl="0">
              <a:buClr>
                <a:schemeClr val="dk1"/>
              </a:buClr>
              <a:buSzPct val="25000"/>
            </a:pPr>
            <a:r>
              <a:rPr lang="de-DE" sz="2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Zeitintervall</a:t>
            </a:r>
            <a:endParaRPr lang="de-DE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76200" lvl="0">
              <a:buClr>
                <a:schemeClr val="dk1"/>
              </a:buClr>
              <a:buSzPct val="100000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91147" y="332656"/>
            <a:ext cx="230864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Kohlekraftwerk</a:t>
            </a:r>
          </a:p>
        </p:txBody>
      </p:sp>
    </p:spTree>
    <p:extLst>
      <p:ext uri="{BB962C8B-B14F-4D97-AF65-F5344CB8AC3E}">
        <p14:creationId xmlns:p14="http://schemas.microsoft.com/office/powerpoint/2010/main" val="37088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ldergebnis für gaskraftwe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56792"/>
            <a:ext cx="57150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Gaskraftwerk Irsch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64405" y="332656"/>
            <a:ext cx="204735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Gaskraftwerk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6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dergebnis für gaskraftwer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79216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56792"/>
            <a:ext cx="57150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butane_BBQ_grill_B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2697" y="1872719"/>
            <a:ext cx="4149543" cy="3112562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64405" y="332656"/>
            <a:ext cx="204735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Gaskraftwerk</a:t>
            </a:r>
          </a:p>
        </p:txBody>
      </p:sp>
    </p:spTree>
    <p:extLst>
      <p:ext uri="{BB962C8B-B14F-4D97-AF65-F5344CB8AC3E}">
        <p14:creationId xmlns:p14="http://schemas.microsoft.com/office/powerpoint/2010/main" val="21635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88"/>
          <p:cNvPicPr preferRelativeResize="0"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8318" y="1820366"/>
            <a:ext cx="5202194" cy="48026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06"/>
          <p:cNvSpPr txBox="1">
            <a:spLocks/>
          </p:cNvSpPr>
          <p:nvPr/>
        </p:nvSpPr>
        <p:spPr>
          <a:xfrm>
            <a:off x="323867" y="1268760"/>
            <a:ext cx="6098186" cy="52565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Regeln:  </a:t>
            </a:r>
            <a:r>
              <a:rPr kumimoji="0" lang="de-DE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flexibel</a:t>
            </a:r>
            <a:endParaRPr lang="de-DE" sz="28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Die Stromproduktion ist flexibel.</a:t>
            </a:r>
          </a:p>
          <a:p>
            <a:pPr marL="76200" lvl="0">
              <a:buClr>
                <a:schemeClr val="dk1"/>
              </a:buClr>
              <a:buSzPct val="100000"/>
            </a:pPr>
            <a:endParaRPr lang="de-DE" sz="24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Nur das Maximum ist </a:t>
            </a:r>
          </a:p>
          <a:p>
            <a:pPr marL="444500" lvl="0" indent="-368300">
              <a:buClr>
                <a:schemeClr val="dk1"/>
              </a:buClr>
              <a:buSzPct val="100000"/>
            </a:pP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	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durch die installierte </a:t>
            </a:r>
          </a:p>
          <a:p>
            <a:pPr marL="76200" lvl="0">
              <a:buClr>
                <a:schemeClr val="dk1"/>
              </a:buClr>
              <a:buSzPct val="100000"/>
              <a:tabLst>
                <a:tab pos="444500" algn="l"/>
              </a:tabLst>
            </a:pP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	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Leistung bestimmt.</a:t>
            </a:r>
          </a:p>
          <a:p>
            <a:pPr marL="76200" lvl="0">
              <a:buClr>
                <a:schemeClr val="dk1"/>
              </a:buClr>
              <a:buSzPct val="100000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64405" y="332656"/>
            <a:ext cx="204735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Gaskraftwerk</a:t>
            </a:r>
          </a:p>
        </p:txBody>
      </p:sp>
    </p:spTree>
    <p:extLst>
      <p:ext uri="{BB962C8B-B14F-4D97-AF65-F5344CB8AC3E}">
        <p14:creationId xmlns:p14="http://schemas.microsoft.com/office/powerpoint/2010/main" val="3856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Gaskraftwerk Irsch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Picture 2" descr="http://www.planninglawblog.com/wp-content/uploads/2014/11/wind-turbines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550516"/>
            <a:ext cx="477837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395536" y="332656"/>
            <a:ext cx="220682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6"/>
                </a:solidFill>
              </a:rPr>
              <a:t>Windkraftwerk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7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05"/>
          <p:cNvPicPr preferRelativeResize="0"/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/>
        </p:blipFill>
        <p:spPr>
          <a:xfrm>
            <a:off x="5724128" y="3068960"/>
            <a:ext cx="3215100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06"/>
          <p:cNvSpPr txBox="1">
            <a:spLocks/>
          </p:cNvSpPr>
          <p:nvPr/>
        </p:nvSpPr>
        <p:spPr>
          <a:xfrm>
            <a:off x="346022" y="1268760"/>
            <a:ext cx="6026178" cy="52565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Regeln:  </a:t>
            </a:r>
            <a:r>
              <a:rPr kumimoji="0" lang="de-DE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wetterabhängig</a:t>
            </a:r>
            <a:endParaRPr lang="de-DE" sz="28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>
                <a:cs typeface="Arial" panose="020B0604020202020204" pitchFamily="34" charset="0"/>
              </a:rPr>
              <a:t>Jeder Windpark produziert </a:t>
            </a:r>
            <a:endParaRPr lang="de-DE" sz="2400" dirty="0" smtClean="0">
              <a:cs typeface="Arial" panose="020B0604020202020204" pitchFamily="34" charset="0"/>
            </a:endParaRPr>
          </a:p>
          <a:p>
            <a:pPr marL="76200" lvl="0" defTabSz="447675">
              <a:buClr>
                <a:schemeClr val="dk1"/>
              </a:buClr>
              <a:buSzPct val="100000"/>
            </a:pPr>
            <a:r>
              <a:rPr lang="de-DE" sz="2400" dirty="0">
                <a:cs typeface="Arial" panose="020B0604020202020204" pitchFamily="34" charset="0"/>
              </a:rPr>
              <a:t>	</a:t>
            </a:r>
            <a:r>
              <a:rPr lang="de-DE" sz="2400" dirty="0" smtClean="0">
                <a:cs typeface="Arial" panose="020B0604020202020204" pitchFamily="34" charset="0"/>
              </a:rPr>
              <a:t>0, 1, 2 oder 3 GW. (6 GW </a:t>
            </a:r>
            <a:r>
              <a:rPr lang="de-DE" sz="2400" dirty="0"/>
              <a:t>≙ </a:t>
            </a:r>
            <a:r>
              <a:rPr lang="de-DE" sz="2400" dirty="0" smtClean="0">
                <a:cs typeface="Arial" panose="020B0604020202020204" pitchFamily="34" charset="0"/>
              </a:rPr>
              <a:t>2 Windparks)</a:t>
            </a:r>
          </a:p>
          <a:p>
            <a:pPr marL="76200" lvl="0" defTabSz="447675">
              <a:buClr>
                <a:schemeClr val="dk1"/>
              </a:buClr>
              <a:buSzPct val="100000"/>
            </a:pPr>
            <a:endParaRPr lang="de-DE" sz="2400" dirty="0">
              <a:cs typeface="Arial" panose="020B0604020202020204" pitchFamily="34" charset="0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/>
              <a:t>Das Wetter wird automatisch in der M&amp;M Companion-App </a:t>
            </a:r>
            <a:r>
              <a:rPr lang="de-DE" sz="2400" dirty="0" smtClean="0"/>
              <a:t>generiert.</a:t>
            </a: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4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Für </a:t>
            </a: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jedes Zeitintervall 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wird so die Stromproduktion aller Windparks vorgegeben.</a:t>
            </a:r>
          </a:p>
          <a:p>
            <a:pPr marL="76200" lvl="0" defTabSz="447675">
              <a:buClr>
                <a:schemeClr val="dk1"/>
              </a:buClr>
              <a:buSzPct val="100000"/>
            </a:pP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	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Wie viel Wind weht?</a:t>
            </a:r>
          </a:p>
          <a:p>
            <a:pPr marL="76200" lvl="0" defTabSz="447675">
              <a:buClr>
                <a:schemeClr val="dk1"/>
              </a:buClr>
              <a:buSzPct val="100000"/>
            </a:pPr>
            <a:endParaRPr lang="de-DE" sz="240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76200" lvl="0">
              <a:buClr>
                <a:schemeClr val="dk1"/>
              </a:buClr>
              <a:buSzPct val="100000"/>
            </a:pPr>
            <a:endParaRPr lang="de-DE" sz="2400" dirty="0" smtClean="0"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95536" y="332656"/>
            <a:ext cx="220682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6"/>
                </a:solidFill>
              </a:rPr>
              <a:t>Windkraftwerk</a:t>
            </a:r>
          </a:p>
        </p:txBody>
      </p:sp>
    </p:spTree>
    <p:extLst>
      <p:ext uri="{BB962C8B-B14F-4D97-AF65-F5344CB8AC3E}">
        <p14:creationId xmlns:p14="http://schemas.microsoft.com/office/powerpoint/2010/main" val="31614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47564"/>
            <a:ext cx="4945732" cy="494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5536" y="332656"/>
            <a:ext cx="1855508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6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3"/>
                </a:solidFill>
              </a:rPr>
              <a:t>Wasserkraft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70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4542"/>
          <a:stretch/>
        </p:blipFill>
        <p:spPr>
          <a:xfrm>
            <a:off x="6089648" y="941228"/>
            <a:ext cx="2592288" cy="1879200"/>
          </a:xfrm>
          <a:prstGeom prst="roundRect">
            <a:avLst>
              <a:gd name="adj" fmla="val 11746"/>
            </a:avLst>
          </a:prstGeom>
          <a:ln>
            <a:noFill/>
          </a:ln>
          <a:effectLst/>
        </p:spPr>
      </p:pic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395536" y="6424680"/>
            <a:ext cx="2597150" cy="3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9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Fotos</a:t>
            </a:r>
            <a:r>
              <a:rPr lang="it-IT" sz="9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MUOVE.DESIGN Jens </a:t>
            </a:r>
            <a:r>
              <a:rPr lang="it-IT" sz="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Mueller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9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www.muove.de</a:t>
            </a:r>
            <a:r>
              <a:rPr lang="it-IT" sz="9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IPP, Julia </a:t>
            </a:r>
            <a:r>
              <a:rPr lang="it-IT" sz="9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Sieber</a:t>
            </a:r>
            <a:endParaRPr lang="de-DE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f der gleichen Seite des Rechtecks liegende Ecken abrunden 20"/>
          <p:cNvSpPr/>
          <p:nvPr/>
        </p:nvSpPr>
        <p:spPr>
          <a:xfrm rot="10800000">
            <a:off x="395535" y="3573016"/>
            <a:ext cx="2589485" cy="280829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3">
              <a:lumMod val="75000"/>
            </a:schemeClr>
          </a:solidFill>
          <a:ln w="38100"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de-DE" dirty="0"/>
          </a:p>
        </p:txBody>
      </p:sp>
      <p:sp>
        <p:nvSpPr>
          <p:cNvPr id="19" name="Auf der gleichen Seite des Rechtecks liegende Ecken abrunden 18"/>
          <p:cNvSpPr/>
          <p:nvPr/>
        </p:nvSpPr>
        <p:spPr>
          <a:xfrm rot="10800000">
            <a:off x="3243994" y="3179638"/>
            <a:ext cx="2589485" cy="3201673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Auf der gleichen Seite des Rechtecks liegende Ecken abrunden 6"/>
          <p:cNvSpPr/>
          <p:nvPr/>
        </p:nvSpPr>
        <p:spPr>
          <a:xfrm>
            <a:off x="3337281" y="3179639"/>
            <a:ext cx="2496198" cy="25536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kern="1200" dirty="0" smtClean="0"/>
              <a:t>M&amp;M </a:t>
            </a:r>
            <a:r>
              <a:rPr lang="de-DE" sz="2000" dirty="0" smtClean="0"/>
              <a:t>Erweiterung</a:t>
            </a:r>
            <a:endParaRPr lang="de-DE" sz="2000" kern="12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6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dirty="0" smtClean="0"/>
              <a:t>Neue Kraftwerke, Strafpunkte	 (10 min)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6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dirty="0" smtClean="0"/>
              <a:t>Eigenes Szenario entwerfen &amp;</a:t>
            </a:r>
          </a:p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tabLst>
                <a:tab pos="180975" algn="l"/>
              </a:tabLst>
            </a:pPr>
            <a:r>
              <a:rPr lang="de-DE" sz="1600" dirty="0"/>
              <a:t>	</a:t>
            </a:r>
            <a:r>
              <a:rPr lang="de-DE" sz="1600" b="1" dirty="0" smtClean="0"/>
              <a:t>Spiel</a:t>
            </a:r>
            <a:r>
              <a:rPr lang="de-DE" sz="1600" dirty="0" smtClean="0"/>
              <a:t> 		(</a:t>
            </a:r>
            <a:r>
              <a:rPr lang="de-DE" sz="1600" kern="1200" dirty="0" smtClean="0"/>
              <a:t>25 min)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600" kern="12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dirty="0" smtClean="0"/>
              <a:t>Spielauswertung</a:t>
            </a:r>
            <a:r>
              <a:rPr lang="de-DE" sz="1600" kern="1200" dirty="0" smtClean="0"/>
              <a:t>   </a:t>
            </a:r>
          </a:p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dirty="0"/>
              <a:t>	</a:t>
            </a:r>
            <a:r>
              <a:rPr lang="de-DE" sz="1600" dirty="0" smtClean="0"/>
              <a:t>	</a:t>
            </a:r>
            <a:r>
              <a:rPr lang="de-DE" sz="1600" kern="1200" dirty="0" smtClean="0"/>
              <a:t>(10 min)</a:t>
            </a:r>
            <a:endParaRPr lang="de-DE" sz="1600" kern="1200" dirty="0"/>
          </a:p>
        </p:txBody>
      </p:sp>
      <p:sp>
        <p:nvSpPr>
          <p:cNvPr id="17" name="Auf der gleichen Seite des Rechtecks liegende Ecken abrunden 16"/>
          <p:cNvSpPr/>
          <p:nvPr/>
        </p:nvSpPr>
        <p:spPr>
          <a:xfrm rot="10800000">
            <a:off x="6107397" y="2852936"/>
            <a:ext cx="2589485" cy="3528392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93" y="1196752"/>
            <a:ext cx="2589486" cy="194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Auf der gleichen Seite des Rechtecks liegende Ecken abrunden 6"/>
          <p:cNvSpPr/>
          <p:nvPr/>
        </p:nvSpPr>
        <p:spPr>
          <a:xfrm>
            <a:off x="6108482" y="2853377"/>
            <a:ext cx="2588400" cy="2985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kern="1200" dirty="0" smtClean="0"/>
              <a:t>Offene Diskussion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6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dirty="0" smtClean="0"/>
              <a:t>Fragen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dirty="0"/>
              <a:t> </a:t>
            </a:r>
            <a:r>
              <a:rPr lang="de-DE" sz="1600" dirty="0" smtClean="0"/>
              <a:t>…</a:t>
            </a:r>
            <a:endParaRPr lang="de-DE" sz="1600" kern="1200" dirty="0"/>
          </a:p>
        </p:txBody>
      </p:sp>
      <p:sp>
        <p:nvSpPr>
          <p:cNvPr id="13" name="Auf der gleichen Seite des Rechtecks liegende Ecken abrunden 6"/>
          <p:cNvSpPr/>
          <p:nvPr/>
        </p:nvSpPr>
        <p:spPr>
          <a:xfrm>
            <a:off x="395536" y="3581409"/>
            <a:ext cx="2589485" cy="225763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kern="1200" dirty="0" smtClean="0"/>
              <a:t>M&amp;M </a:t>
            </a:r>
            <a:r>
              <a:rPr lang="de-DE" sz="2000" dirty="0" smtClean="0"/>
              <a:t>Einführung</a:t>
            </a:r>
            <a:endParaRPr lang="de-DE" sz="2000" kern="12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6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dirty="0" smtClean="0"/>
              <a:t>Grundlagen Energie, Spielregeln</a:t>
            </a:r>
            <a:r>
              <a:rPr lang="de-DE" sz="1600" kern="1200" dirty="0" smtClean="0"/>
              <a:t>  	(20 min)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600" kern="12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kern="1200" dirty="0" smtClean="0"/>
              <a:t>Einführungsszenario</a:t>
            </a:r>
          </a:p>
          <a:p>
            <a:pPr marL="457200" lvl="2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dirty="0"/>
              <a:t>	</a:t>
            </a:r>
            <a:r>
              <a:rPr lang="de-DE" sz="1600" dirty="0" smtClean="0"/>
              <a:t>	</a:t>
            </a:r>
            <a:r>
              <a:rPr lang="de-DE" sz="1600" kern="1200" dirty="0" smtClean="0"/>
              <a:t>(20 min)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600" dirty="0" smtClean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600" dirty="0" smtClean="0"/>
              <a:t>Spielauswertung</a:t>
            </a:r>
          </a:p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dirty="0" smtClean="0"/>
              <a:t>   		(5 min)</a:t>
            </a:r>
            <a:endParaRPr lang="de-DE" sz="1600" kern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24" y="1556792"/>
            <a:ext cx="2588400" cy="1972714"/>
          </a:xfrm>
          <a:prstGeom prst="roundRect">
            <a:avLst>
              <a:gd name="adj" fmla="val 11789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842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97"/>
          <p:cNvPicPr preferRelativeResize="0"/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/>
        </p:blipFill>
        <p:spPr>
          <a:xfrm>
            <a:off x="5376755" y="3408809"/>
            <a:ext cx="3419441" cy="21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06"/>
          <p:cNvSpPr txBox="1">
            <a:spLocks/>
          </p:cNvSpPr>
          <p:nvPr/>
        </p:nvSpPr>
        <p:spPr>
          <a:xfrm>
            <a:off x="346022" y="1268760"/>
            <a:ext cx="5030733" cy="52565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882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>
                <a:tab pos="1527175" algn="l"/>
              </a:tabLst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Regeln:  </a:t>
            </a:r>
            <a:r>
              <a:rPr kumimoji="0" lang="de-DE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begrenzter</a:t>
            </a:r>
            <a:r>
              <a:rPr kumimoji="0" lang="de-DE" sz="280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 Speicher 	&amp; Mindestdurchfluss</a:t>
            </a:r>
            <a:endParaRPr lang="de-DE" sz="28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buClr>
                <a:schemeClr val="dk1"/>
              </a:buClr>
              <a:buSzPct val="25000"/>
              <a:defRPr/>
            </a:pPr>
            <a:endParaRPr lang="en-US" sz="24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dirty="0" smtClean="0">
                <a:ea typeface="Calibri"/>
                <a:cs typeface="Arial" panose="020B0604020202020204" pitchFamily="34" charset="0"/>
                <a:sym typeface="Calibri"/>
              </a:rPr>
              <a:t>Flexible </a:t>
            </a: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Leistungsanpassung</a:t>
            </a:r>
          </a:p>
          <a:p>
            <a:pPr marL="76200" lvl="0">
              <a:buClr>
                <a:schemeClr val="dk1"/>
              </a:buClr>
              <a:buSzPct val="100000"/>
            </a:pPr>
            <a:endParaRPr lang="de-DE" sz="24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Der Wasserspeicher ist begrenzt. Er wird während des Tages nicht nachgefüllt.</a:t>
            </a: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en-US" sz="24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Umweltschutzvorgaben 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verlangen </a:t>
            </a: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mindestens eine Murmel Durchfluss </a:t>
            </a:r>
            <a:r>
              <a:rPr lang="en-US" sz="2400" dirty="0" smtClean="0">
                <a:ea typeface="Calibri"/>
                <a:cs typeface="Arial" panose="020B0604020202020204" pitchFamily="34" charset="0"/>
                <a:sym typeface="Calibri"/>
              </a:rPr>
              <a:t>in 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jedem Zeitintervall.</a:t>
            </a: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533400" lvl="0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de-DE" sz="24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95536" y="332656"/>
            <a:ext cx="1855508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6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3"/>
                </a:solidFill>
              </a:rPr>
              <a:t>Wasserkraft</a:t>
            </a:r>
          </a:p>
        </p:txBody>
      </p:sp>
    </p:spTree>
    <p:extLst>
      <p:ext uri="{BB962C8B-B14F-4D97-AF65-F5344CB8AC3E}">
        <p14:creationId xmlns:p14="http://schemas.microsoft.com/office/powerpoint/2010/main" val="28746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757686"/>
              </p:ext>
            </p:extLst>
          </p:nvPr>
        </p:nvGraphicFramePr>
        <p:xfrm>
          <a:off x="1907704" y="1628800"/>
          <a:ext cx="7056784" cy="47448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8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0183">
                <a:tc>
                  <a:txBody>
                    <a:bodyPr/>
                    <a:lstStyle/>
                    <a:p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Eigenschaften</a:t>
                      </a:r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Regeln</a:t>
                      </a:r>
                      <a:endParaRPr lang="de-DE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183"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Kohle</a:t>
                      </a:r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noProof="0" dirty="0" smtClean="0"/>
                        <a:t>begrenzte</a:t>
                      </a:r>
                      <a:br>
                        <a:rPr lang="de-DE" sz="2000" noProof="0" dirty="0" smtClean="0"/>
                      </a:br>
                      <a:r>
                        <a:rPr lang="de-DE" sz="2000" noProof="0" dirty="0" smtClean="0"/>
                        <a:t>       Flexibilität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Leistungs</a:t>
                      </a:r>
                      <a:r>
                        <a:rPr lang="de-DE" sz="2000" dirty="0" smtClean="0">
                          <a:ea typeface="Calibri"/>
                          <a:cs typeface="Arial"/>
                          <a:sym typeface="Calibri"/>
                        </a:rPr>
                        <a:t>ä</a:t>
                      </a:r>
                      <a:r>
                        <a:rPr lang="de-DE" sz="2000" dirty="0" smtClean="0"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nderung</a:t>
                      </a:r>
                      <a:r>
                        <a:rPr lang="de-DE" sz="2000" noProof="0" dirty="0" smtClean="0"/>
                        <a:t>: +/-</a:t>
                      </a:r>
                      <a:r>
                        <a:rPr lang="de-DE" sz="2000" baseline="0" noProof="0" dirty="0" smtClean="0"/>
                        <a:t> 1 GW</a:t>
                      </a:r>
                      <a:endParaRPr lang="de-DE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183"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Gas</a:t>
                      </a:r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voll</a:t>
                      </a:r>
                      <a:r>
                        <a:rPr lang="de-DE" sz="2000" baseline="0" noProof="0" dirty="0" smtClean="0"/>
                        <a:t> f</a:t>
                      </a:r>
                      <a:r>
                        <a:rPr lang="de-DE" sz="2000" noProof="0" dirty="0" smtClean="0"/>
                        <a:t>lexibel</a:t>
                      </a:r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keine</a:t>
                      </a:r>
                      <a:endParaRPr lang="de-DE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636"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Wind</a:t>
                      </a:r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noProof="0" dirty="0" smtClean="0"/>
                        <a:t>wetterabhängig</a:t>
                      </a:r>
                    </a:p>
                    <a:p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Wetter wird in der M&amp;M Companion-App generiert</a:t>
                      </a:r>
                      <a:endParaRPr lang="de-DE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0183"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Wasser</a:t>
                      </a:r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begrenzter</a:t>
                      </a:r>
                      <a:r>
                        <a:rPr lang="de-DE" sz="2000" baseline="0" noProof="0" dirty="0" smtClean="0"/>
                        <a:t/>
                      </a:r>
                      <a:br>
                        <a:rPr lang="de-DE" sz="2000" baseline="0" noProof="0" dirty="0" smtClean="0"/>
                      </a:br>
                      <a:r>
                        <a:rPr lang="de-DE" sz="2000" baseline="0" noProof="0" dirty="0" smtClean="0"/>
                        <a:t>Wasserspeicher</a:t>
                      </a:r>
                      <a:endParaRPr lang="de-DE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 smtClean="0"/>
                        <a:t>begrenzte</a:t>
                      </a:r>
                      <a:r>
                        <a:rPr lang="de-DE" sz="2000" baseline="0" noProof="0" dirty="0" smtClean="0"/>
                        <a:t> Anzahl an</a:t>
                      </a:r>
                      <a:r>
                        <a:rPr lang="en-US" sz="2000" baseline="0" noProof="0" dirty="0" smtClean="0"/>
                        <a:t> </a:t>
                      </a:r>
                      <a:r>
                        <a:rPr lang="de-DE" sz="2000" baseline="0" noProof="0" dirty="0" smtClean="0"/>
                        <a:t>Murmeln für einen Tag</a:t>
                      </a:r>
                    </a:p>
                    <a:p>
                      <a:r>
                        <a:rPr lang="de-DE" sz="2000" baseline="0" noProof="0" dirty="0" smtClean="0"/>
                        <a:t>Minimum: 1 Murmel pro Zeitintervall</a:t>
                      </a:r>
                      <a:endParaRPr lang="de-DE" sz="2000" noProof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Shape 180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131322" y="1700808"/>
            <a:ext cx="1200317" cy="130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88"/>
          <p:cNvPicPr preferRelativeResize="0"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370" y="2767513"/>
            <a:ext cx="1518111" cy="149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05"/>
          <p:cNvPicPr preferRelativeResize="0">
            <a:picLocks noChangeAspect="1"/>
          </p:cNvPicPr>
          <p:nvPr/>
        </p:nvPicPr>
        <p:blipFill rotWithShape="1">
          <a:blip r:embed="rId7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47448" y="4026297"/>
            <a:ext cx="896159" cy="99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97"/>
          <p:cNvPicPr preferRelativeResize="0">
            <a:picLocks noChangeAspect="1"/>
          </p:cNvPicPr>
          <p:nvPr/>
        </p:nvPicPr>
        <p:blipFill rotWithShape="1">
          <a:blip r:embed="rId9" cstate="print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28810" y="5233680"/>
            <a:ext cx="1415846" cy="8596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feld 15"/>
          <p:cNvSpPr txBox="1"/>
          <p:nvPr/>
        </p:nvSpPr>
        <p:spPr>
          <a:xfrm>
            <a:off x="407509" y="332656"/>
            <a:ext cx="301236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Regeln im Überblick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7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6286" y="1215336"/>
            <a:ext cx="4617802" cy="4639319"/>
            <a:chOff x="2330462" y="1215336"/>
            <a:chExt cx="4617802" cy="4639319"/>
          </a:xfrm>
        </p:grpSpPr>
        <p:graphicFrame>
          <p:nvGraphicFramePr>
            <p:cNvPr id="46" name="Diagramm 4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36580336"/>
                </p:ext>
              </p:extLst>
            </p:nvPr>
          </p:nvGraphicFramePr>
          <p:xfrm>
            <a:off x="2738437" y="1215336"/>
            <a:ext cx="3057699" cy="4639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feld 3"/>
            <p:cNvSpPr txBox="1"/>
            <p:nvPr/>
          </p:nvSpPr>
          <p:spPr>
            <a:xfrm>
              <a:off x="6012160" y="4488795"/>
              <a:ext cx="77457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Kohle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004431" y="3057927"/>
              <a:ext cx="60785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Gas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004431" y="2472571"/>
              <a:ext cx="710451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Wind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89925" y="1822758"/>
              <a:ext cx="958339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Wasser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3779912" y="5434191"/>
              <a:ext cx="1470563" cy="36004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072808" y="427277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18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117349" y="31299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6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117349" y="23378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9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117349" y="176178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3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588959" y="3061316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Installierte Leistung (max. Murmeln)</a:t>
              </a:r>
              <a:endParaRPr lang="de-DE" dirty="0"/>
            </a:p>
          </p:txBody>
        </p:sp>
      </p:grpSp>
      <p:sp>
        <p:nvSpPr>
          <p:cNvPr id="21" name="Textfeld 14"/>
          <p:cNvSpPr txBox="1"/>
          <p:nvPr/>
        </p:nvSpPr>
        <p:spPr>
          <a:xfrm>
            <a:off x="930951" y="5949280"/>
            <a:ext cx="373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Viel Kohle nach dem „Atomausstieg“</a:t>
            </a:r>
          </a:p>
          <a:p>
            <a:pPr algn="ctr"/>
            <a:r>
              <a:rPr lang="de-DE" dirty="0" smtClean="0"/>
              <a:t>Szenario mit nur 4 Kraftwerken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83337" y="332656"/>
            <a:ext cx="310854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Einführungsszenario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42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58775" y="332656"/>
            <a:ext cx="1197764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Aufbau</a:t>
            </a:r>
          </a:p>
        </p:txBody>
      </p:sp>
      <p:sp>
        <p:nvSpPr>
          <p:cNvPr id="5" name="Shape 156"/>
          <p:cNvSpPr/>
          <p:nvPr/>
        </p:nvSpPr>
        <p:spPr>
          <a:xfrm flipH="1">
            <a:off x="3544286" y="1347591"/>
            <a:ext cx="360000" cy="360000"/>
          </a:xfrm>
          <a:prstGeom prst="ellipse">
            <a:avLst/>
          </a:prstGeom>
          <a:solidFill>
            <a:srgbClr val="0000FF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33"/>
          <p:cNvSpPr txBox="1"/>
          <p:nvPr/>
        </p:nvSpPr>
        <p:spPr>
          <a:xfrm>
            <a:off x="3995936" y="1268760"/>
            <a:ext cx="2053015" cy="496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CA" sz="2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CA" sz="24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CA" sz="24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</a:t>
            </a:r>
            <a:endParaRPr lang="en-CA"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40" y="1988840"/>
            <a:ext cx="3360664" cy="3119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92" y="1996306"/>
            <a:ext cx="4681311" cy="312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6365844" y="5169610"/>
            <a:ext cx="77457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Kohle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33977" y="5163785"/>
            <a:ext cx="60785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Gas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16392" y="5191168"/>
            <a:ext cx="710451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Wind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421092" y="5163785"/>
            <a:ext cx="95833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Wasser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899592" y="3429000"/>
            <a:ext cx="288032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1475656" y="3429000"/>
            <a:ext cx="216024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3059832" y="3429000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5183608"/>
            <a:ext cx="2246358" cy="15204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5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6286" y="1215336"/>
            <a:ext cx="5564343" cy="4639319"/>
            <a:chOff x="2330462" y="1215336"/>
            <a:chExt cx="5564343" cy="4639319"/>
          </a:xfrm>
        </p:grpSpPr>
        <p:graphicFrame>
          <p:nvGraphicFramePr>
            <p:cNvPr id="46" name="Diagramm 45"/>
            <p:cNvGraphicFramePr>
              <a:graphicFrameLocks/>
            </p:cNvGraphicFramePr>
            <p:nvPr>
              <p:extLst/>
            </p:nvPr>
          </p:nvGraphicFramePr>
          <p:xfrm>
            <a:off x="2738437" y="1215336"/>
            <a:ext cx="3057699" cy="4639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feld 3"/>
            <p:cNvSpPr txBox="1"/>
            <p:nvPr/>
          </p:nvSpPr>
          <p:spPr>
            <a:xfrm>
              <a:off x="6012160" y="4488795"/>
              <a:ext cx="77457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Kohle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004431" y="3057927"/>
              <a:ext cx="60785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Gas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004431" y="2472571"/>
              <a:ext cx="710451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Wind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89925" y="1628800"/>
              <a:ext cx="1904880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de-DE" sz="4000" dirty="0" smtClean="0">
                  <a:solidFill>
                    <a:schemeClr val="bg1"/>
                  </a:solidFill>
                </a:rPr>
                <a:t>Wasser</a:t>
              </a:r>
              <a:endParaRPr lang="de-DE" sz="40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3779912" y="5434191"/>
              <a:ext cx="1470563" cy="36004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072808" y="427277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18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117349" y="31299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6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117349" y="23378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9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117349" y="176178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3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588959" y="3061316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Installierte Leistung (max. Murmeln)</a:t>
              </a:r>
              <a:endParaRPr lang="de-DE" dirty="0"/>
            </a:p>
          </p:txBody>
        </p:sp>
      </p:grpSp>
      <p:sp>
        <p:nvSpPr>
          <p:cNvPr id="22" name="Shape 206"/>
          <p:cNvSpPr txBox="1">
            <a:spLocks/>
          </p:cNvSpPr>
          <p:nvPr/>
        </p:nvSpPr>
        <p:spPr>
          <a:xfrm>
            <a:off x="6372200" y="887765"/>
            <a:ext cx="2771800" cy="54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25000"/>
              <a:defRPr/>
            </a:pPr>
            <a:r>
              <a:rPr lang="de-DE" sz="2400" kern="0" dirty="0">
                <a:ea typeface="Calibri"/>
                <a:cs typeface="Arial" panose="020B0604020202020204" pitchFamily="34" charset="0"/>
                <a:sym typeface="Calibri"/>
              </a:rPr>
              <a:t>Wasserspeicher </a:t>
            </a:r>
            <a:r>
              <a:rPr lang="de-DE" sz="2400" kern="0" dirty="0" smtClean="0">
                <a:ea typeface="Calibri"/>
                <a:cs typeface="Arial" panose="020B0604020202020204" pitchFamily="34" charset="0"/>
                <a:sym typeface="Calibri"/>
              </a:rPr>
              <a:t>mit </a:t>
            </a:r>
            <a:r>
              <a:rPr lang="de-DE" sz="2400" kern="0" dirty="0">
                <a:ea typeface="Calibri"/>
                <a:cs typeface="Arial" panose="020B0604020202020204" pitchFamily="34" charset="0"/>
                <a:sym typeface="Calibri"/>
              </a:rPr>
              <a:t>20 </a:t>
            </a:r>
            <a:r>
              <a:rPr lang="de-DE" sz="2400" kern="0" dirty="0" smtClean="0">
                <a:ea typeface="Calibri"/>
                <a:cs typeface="Arial" panose="020B0604020202020204" pitchFamily="34" charset="0"/>
                <a:sym typeface="Calibri"/>
              </a:rPr>
              <a:t>Murmeln auf Punkteblatt notieren</a:t>
            </a:r>
            <a:endParaRPr lang="de-DE" sz="2800" kern="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Straight Arrow Connector 5"/>
          <p:cNvCxnSpPr/>
          <p:nvPr/>
        </p:nvCxnSpPr>
        <p:spPr bwMode="auto">
          <a:xfrm flipV="1">
            <a:off x="6012160" y="1239144"/>
            <a:ext cx="216024" cy="245640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83337" y="332656"/>
            <a:ext cx="310854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Einführungsszenario</a:t>
            </a:r>
          </a:p>
        </p:txBody>
      </p:sp>
      <p:sp>
        <p:nvSpPr>
          <p:cNvPr id="24" name="Textfeld 14"/>
          <p:cNvSpPr txBox="1"/>
          <p:nvPr/>
        </p:nvSpPr>
        <p:spPr>
          <a:xfrm>
            <a:off x="930951" y="5949280"/>
            <a:ext cx="373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Viel Kohle nach dem „Atomausstieg“</a:t>
            </a:r>
          </a:p>
          <a:p>
            <a:pPr algn="ctr"/>
            <a:r>
              <a:rPr lang="de-DE" dirty="0" smtClean="0"/>
              <a:t>Szenario mit nur 4 Kraftwerken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4" y="2924944"/>
            <a:ext cx="3320021" cy="224720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Gerade Verbindung mit Pfeil 12"/>
          <p:cNvCxnSpPr/>
          <p:nvPr/>
        </p:nvCxnSpPr>
        <p:spPr>
          <a:xfrm flipH="1">
            <a:off x="7092280" y="2131115"/>
            <a:ext cx="648072" cy="25109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6286" y="1215336"/>
            <a:ext cx="5027225" cy="4639319"/>
            <a:chOff x="2330462" y="1215336"/>
            <a:chExt cx="5027225" cy="4639319"/>
          </a:xfrm>
        </p:grpSpPr>
        <p:graphicFrame>
          <p:nvGraphicFramePr>
            <p:cNvPr id="46" name="Diagramm 4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9810766"/>
                </p:ext>
              </p:extLst>
            </p:nvPr>
          </p:nvGraphicFramePr>
          <p:xfrm>
            <a:off x="2738437" y="1215336"/>
            <a:ext cx="3057699" cy="4639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feld 3"/>
            <p:cNvSpPr txBox="1"/>
            <p:nvPr/>
          </p:nvSpPr>
          <p:spPr>
            <a:xfrm>
              <a:off x="6012160" y="4488795"/>
              <a:ext cx="77457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Kohle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004431" y="3057927"/>
              <a:ext cx="60785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Gas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004431" y="2276872"/>
              <a:ext cx="1353256" cy="707886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de-DE" sz="4000" dirty="0" smtClean="0">
                  <a:solidFill>
                    <a:schemeClr val="bg1"/>
                  </a:solidFill>
                </a:rPr>
                <a:t>Wind</a:t>
              </a:r>
              <a:endParaRPr lang="de-DE" sz="4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89925" y="1822758"/>
              <a:ext cx="958339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Wasser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3779912" y="5434191"/>
              <a:ext cx="1470563" cy="36004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072808" y="427277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18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117349" y="31299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6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117349" y="23378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9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117349" y="176178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3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588959" y="3061316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Installierte Leistung (max. Murmeln)</a:t>
              </a:r>
              <a:endParaRPr lang="de-DE" dirty="0"/>
            </a:p>
          </p:txBody>
        </p:sp>
      </p:grpSp>
      <p:sp>
        <p:nvSpPr>
          <p:cNvPr id="17" name="Shape 206"/>
          <p:cNvSpPr txBox="1">
            <a:spLocks/>
          </p:cNvSpPr>
          <p:nvPr/>
        </p:nvSpPr>
        <p:spPr>
          <a:xfrm>
            <a:off x="6277566" y="887765"/>
            <a:ext cx="2866433" cy="54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Wetter M&amp;M Companion-App:</a:t>
            </a:r>
          </a:p>
          <a:p>
            <a:pPr lvl="0">
              <a:spcAft>
                <a:spcPts val="600"/>
              </a:spcAft>
              <a:buClr>
                <a:schemeClr val="dk1"/>
              </a:buClr>
              <a:buSzPct val="25000"/>
              <a:defRPr/>
            </a:pPr>
            <a:r>
              <a:rPr lang="de-DE" sz="2000" dirty="0" smtClean="0">
                <a:hlinkClick r:id="rId4"/>
              </a:rPr>
              <a:t>www.bit.ly/</a:t>
            </a:r>
          </a:p>
          <a:p>
            <a:pPr lvl="0">
              <a:buClr>
                <a:schemeClr val="dk1"/>
              </a:buClr>
              <a:buSzPct val="25000"/>
              <a:defRPr/>
            </a:pPr>
            <a:r>
              <a:rPr lang="de-DE" sz="2000" dirty="0" err="1" smtClean="0">
                <a:hlinkClick r:id="rId4"/>
              </a:rPr>
              <a:t>MMCompanion</a:t>
            </a:r>
            <a:endParaRPr lang="de-DE" sz="2000" kern="0" noProof="0" dirty="0"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buClr>
                <a:schemeClr val="dk1"/>
              </a:buClr>
              <a:buSzPct val="25000"/>
              <a:defRPr/>
            </a:pPr>
            <a:endParaRPr kumimoji="0" lang="de-DE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buClr>
                <a:schemeClr val="dk1"/>
              </a:buClr>
              <a:buSzPct val="25000"/>
              <a:defRPr/>
            </a:pPr>
            <a:endParaRPr lang="de-DE" sz="2400" dirty="0" smtClean="0"/>
          </a:p>
          <a:p>
            <a:pPr lvl="0">
              <a:buClr>
                <a:schemeClr val="dk1"/>
              </a:buClr>
              <a:buSzPct val="25000"/>
              <a:defRPr/>
            </a:pPr>
            <a:endParaRPr lang="de-DE" sz="2400" dirty="0" smtClean="0"/>
          </a:p>
          <a:p>
            <a:pPr lvl="0">
              <a:buClr>
                <a:schemeClr val="dk1"/>
              </a:buClr>
              <a:buSzPct val="25000"/>
              <a:defRPr/>
            </a:pPr>
            <a:endParaRPr lang="de-DE" sz="2400" dirty="0" smtClean="0"/>
          </a:p>
          <a:p>
            <a:pPr lvl="0">
              <a:buClr>
                <a:schemeClr val="dk1"/>
              </a:buClr>
              <a:buSzPct val="25000"/>
              <a:defRPr/>
            </a:pPr>
            <a:r>
              <a:rPr lang="de-DE" sz="2400" dirty="0" smtClean="0"/>
              <a:t>9 GW Wind ≙ </a:t>
            </a:r>
          </a:p>
          <a:p>
            <a:pPr lvl="0">
              <a:buClr>
                <a:schemeClr val="dk1"/>
              </a:buClr>
              <a:buSzPct val="25000"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3</a:t>
            </a:r>
            <a:r>
              <a:rPr kumimoji="0" lang="de-DE" sz="24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 Windparks </a:t>
            </a:r>
            <a:endParaRPr kumimoji="0" lang="de-DE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868144" y="1946450"/>
            <a:ext cx="216024" cy="24564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383337" y="332656"/>
            <a:ext cx="310854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Einführungsszenario</a:t>
            </a:r>
          </a:p>
        </p:txBody>
      </p:sp>
      <p:sp>
        <p:nvSpPr>
          <p:cNvPr id="23" name="Textfeld 14"/>
          <p:cNvSpPr txBox="1"/>
          <p:nvPr/>
        </p:nvSpPr>
        <p:spPr>
          <a:xfrm>
            <a:off x="930951" y="5949280"/>
            <a:ext cx="373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Viel Kohle nach dem „Atomausstieg“</a:t>
            </a:r>
          </a:p>
          <a:p>
            <a:pPr algn="ctr"/>
            <a:r>
              <a:rPr lang="de-DE" dirty="0" smtClean="0"/>
              <a:t>Szenario mit nur 4 Kraftwerken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281766" y="4280902"/>
            <a:ext cx="1441265" cy="3026657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 rot="2291840">
            <a:off x="6423719" y="5443808"/>
            <a:ext cx="10060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 smtClean="0"/>
              <a:t>☚</a:t>
            </a:r>
            <a:endParaRPr lang="de-DE" sz="4400" b="1" dirty="0"/>
          </a:p>
          <a:p>
            <a:pPr algn="ctr"/>
            <a:endParaRPr lang="de-DE" sz="4400" b="1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08" y="2522513"/>
            <a:ext cx="1543310" cy="15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6286" y="1215336"/>
            <a:ext cx="5177620" cy="4639319"/>
            <a:chOff x="2330462" y="1215336"/>
            <a:chExt cx="5177620" cy="4639319"/>
          </a:xfrm>
        </p:grpSpPr>
        <p:graphicFrame>
          <p:nvGraphicFramePr>
            <p:cNvPr id="46" name="Diagramm 45"/>
            <p:cNvGraphicFramePr>
              <a:graphicFrameLocks/>
            </p:cNvGraphicFramePr>
            <p:nvPr>
              <p:extLst/>
            </p:nvPr>
          </p:nvGraphicFramePr>
          <p:xfrm>
            <a:off x="2738437" y="1215336"/>
            <a:ext cx="3057699" cy="4639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feld 3"/>
            <p:cNvSpPr txBox="1"/>
            <p:nvPr/>
          </p:nvSpPr>
          <p:spPr>
            <a:xfrm>
              <a:off x="6012160" y="4488795"/>
              <a:ext cx="1495922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4000" dirty="0" smtClean="0">
                  <a:solidFill>
                    <a:schemeClr val="bg1"/>
                  </a:solidFill>
                </a:rPr>
                <a:t>Kohle</a:t>
              </a:r>
              <a:endParaRPr lang="de-DE" sz="40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004431" y="3057927"/>
              <a:ext cx="60785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Gas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89925" y="1822758"/>
              <a:ext cx="958339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Wasser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3779912" y="5434191"/>
              <a:ext cx="1470563" cy="36004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072808" y="427277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18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117349" y="31299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6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117349" y="23378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9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117349" y="176178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3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588959" y="3061316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Installierte Leistung (max. Murmeln)</a:t>
              </a:r>
              <a:endParaRPr lang="de-DE" dirty="0"/>
            </a:p>
          </p:txBody>
        </p:sp>
      </p:grpSp>
      <p:sp>
        <p:nvSpPr>
          <p:cNvPr id="17" name="Shape 206"/>
          <p:cNvSpPr txBox="1">
            <a:spLocks/>
          </p:cNvSpPr>
          <p:nvPr/>
        </p:nvSpPr>
        <p:spPr>
          <a:xfrm>
            <a:off x="6372200" y="887765"/>
            <a:ext cx="2771800" cy="54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Startleistung</a:t>
            </a:r>
            <a:r>
              <a:rPr kumimoji="0" lang="de-DE" sz="24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 festlegen nach Bekanntgabe des Verbrauchs 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4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2 Uhr nachts: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de-DE" sz="2400" kern="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4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Minimum 0 GW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lang="de-DE" sz="2400" kern="0" dirty="0" smtClean="0">
                <a:ea typeface="Calibri"/>
                <a:cs typeface="Arial" panose="020B0604020202020204" pitchFamily="34" charset="0"/>
                <a:sym typeface="Calibri"/>
              </a:rPr>
              <a:t>Maximum 18 GW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kumimoji="0" lang="de-DE" sz="2400" i="0" u="none" strike="noStrike" kern="0" cap="none" spc="0" normalizeH="0" noProof="0" dirty="0">
              <a:ln>
                <a:noFill/>
              </a:ln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lang="de-DE" sz="2400" kern="0" dirty="0" smtClean="0">
                <a:ea typeface="Calibri"/>
                <a:cs typeface="Arial" panose="020B0604020202020204" pitchFamily="34" charset="0"/>
                <a:sym typeface="Calibri"/>
              </a:rPr>
              <a:t>danach nur noch </a:t>
            </a:r>
            <a:endParaRPr kumimoji="0" lang="de-DE" sz="240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buClr>
                <a:schemeClr val="dk1"/>
              </a:buClr>
              <a:buSzPct val="25000"/>
              <a:defRPr/>
            </a:pPr>
            <a:r>
              <a:rPr lang="de-DE" sz="2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±1 Murmel</a:t>
            </a:r>
            <a:endParaRPr kumimoji="0" lang="de-DE" sz="2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932029" y="4211797"/>
            <a:ext cx="216024" cy="24564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4420255" y="2472571"/>
            <a:ext cx="710451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Wind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383337" y="332656"/>
            <a:ext cx="310854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Einführungsszenario</a:t>
            </a:r>
          </a:p>
        </p:txBody>
      </p:sp>
      <p:sp>
        <p:nvSpPr>
          <p:cNvPr id="23" name="Textfeld 14"/>
          <p:cNvSpPr txBox="1"/>
          <p:nvPr/>
        </p:nvSpPr>
        <p:spPr>
          <a:xfrm>
            <a:off x="930951" y="5949280"/>
            <a:ext cx="373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Viel Kohle nach dem „Atomausstieg“</a:t>
            </a:r>
          </a:p>
          <a:p>
            <a:pPr algn="ctr"/>
            <a:r>
              <a:rPr lang="de-DE" dirty="0" smtClean="0"/>
              <a:t>Szenario mit nur 4 Kraftwerken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66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383337" y="332656"/>
            <a:ext cx="310854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Einführungsszenario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286" y="1215336"/>
            <a:ext cx="4617802" cy="4639319"/>
            <a:chOff x="2330462" y="1215336"/>
            <a:chExt cx="4617802" cy="4639319"/>
          </a:xfrm>
        </p:grpSpPr>
        <p:graphicFrame>
          <p:nvGraphicFramePr>
            <p:cNvPr id="46" name="Diagramm 4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13512982"/>
                </p:ext>
              </p:extLst>
            </p:nvPr>
          </p:nvGraphicFramePr>
          <p:xfrm>
            <a:off x="2738437" y="1215336"/>
            <a:ext cx="3057699" cy="4639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feld 3"/>
            <p:cNvSpPr txBox="1"/>
            <p:nvPr/>
          </p:nvSpPr>
          <p:spPr>
            <a:xfrm>
              <a:off x="6012160" y="4488795"/>
              <a:ext cx="77457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Kohle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004431" y="3057927"/>
              <a:ext cx="607859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Gas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004431" y="2472571"/>
              <a:ext cx="710451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Wind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89925" y="1822758"/>
              <a:ext cx="958339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Wasser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3779912" y="5434191"/>
              <a:ext cx="1470563" cy="36004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072808" y="427277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18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117349" y="31299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6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117349" y="23378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9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117349" y="176178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3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588959" y="3061316"/>
              <a:ext cx="385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Installierte Leistung (max. Murmeln)</a:t>
              </a:r>
              <a:endParaRPr lang="de-DE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84168" y="1319813"/>
            <a:ext cx="2592288" cy="5421555"/>
            <a:chOff x="6084168" y="1319813"/>
            <a:chExt cx="2592288" cy="5421555"/>
          </a:xfrm>
        </p:grpSpPr>
        <p:sp>
          <p:nvSpPr>
            <p:cNvPr id="17" name="Shape 206"/>
            <p:cNvSpPr txBox="1">
              <a:spLocks/>
            </p:cNvSpPr>
            <p:nvPr/>
          </p:nvSpPr>
          <p:spPr>
            <a:xfrm>
              <a:off x="6084168" y="1319813"/>
              <a:ext cx="2592288" cy="542155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r>
                <a:rPr kumimoji="0" lang="de-DE" sz="28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5BF"/>
                  </a:solidFill>
                  <a:effectLst/>
                  <a:uLnTx/>
                  <a:uFillTx/>
                  <a:ea typeface="Calibri"/>
                  <a:cs typeface="Arial" panose="020B0604020202020204" pitchFamily="34" charset="0"/>
                  <a:sym typeface="Calibri"/>
                </a:rPr>
                <a:t>Fragen?</a:t>
              </a:r>
              <a:endParaRPr lang="de-DE" sz="2800" kern="0" dirty="0" smtClean="0">
                <a:solidFill>
                  <a:srgbClr val="0065BF"/>
                </a:solidFill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kumimoji="0" lang="de-DE" sz="2800" i="0" u="none" strike="noStrike" kern="0" cap="none" spc="0" normalizeH="0" baseline="0" noProof="0" dirty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lang="en-US" sz="2800" kern="0" dirty="0" smtClean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lang="en-US" sz="2800" kern="0" dirty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lang="en-US" sz="2800" kern="0" dirty="0" smtClean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lang="en-US" sz="2800" kern="0" dirty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lang="en-US" sz="2800" kern="0" dirty="0" smtClean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lang="en-US" sz="2800" kern="0" dirty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endParaRPr lang="en-US" sz="2800" kern="0" dirty="0" smtClean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  <a:tabLst/>
                <a:defRPr/>
              </a:pPr>
              <a:r>
                <a:rPr lang="en-US" sz="2800" kern="0" dirty="0" smtClean="0">
                  <a:solidFill>
                    <a:srgbClr val="0065B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Los </a:t>
              </a:r>
              <a:r>
                <a:rPr lang="de-DE" sz="2800" kern="0" dirty="0" smtClean="0">
                  <a:solidFill>
                    <a:srgbClr val="0065B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geht’s mit dem </a:t>
              </a:r>
              <a:r>
                <a:rPr lang="en-US" sz="2800" kern="0" dirty="0" smtClean="0">
                  <a:solidFill>
                    <a:srgbClr val="0065B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Spiel!</a:t>
              </a:r>
              <a:endParaRPr lang="de-DE" sz="2800" dirty="0">
                <a:solidFill>
                  <a:srgbClr val="0065B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457200" lvl="0" indent="-381000"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de-DE" sz="2800" dirty="0" smtClean="0">
                <a:solidFill>
                  <a:srgbClr val="0065BF"/>
                </a:solidFill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457200" lvl="0" indent="-381000"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de-DE" sz="2800" dirty="0" smtClean="0">
                <a:solidFill>
                  <a:srgbClr val="0065BF"/>
                </a:solidFill>
                <a:ea typeface="Calibri"/>
                <a:cs typeface="Arial" panose="020B0604020202020204" pitchFamily="34" charset="0"/>
                <a:sym typeface="Calibri"/>
              </a:endParaRPr>
            </a:p>
            <a:p>
              <a:pPr marL="457200" lvl="0" indent="-381000">
                <a:buClr>
                  <a:schemeClr val="dk1"/>
                </a:buClr>
                <a:buSzPct val="100000"/>
              </a:pPr>
              <a:endParaRPr lang="de-DE" sz="2800" dirty="0">
                <a:solidFill>
                  <a:srgbClr val="0065BF"/>
                </a:solidFill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300427"/>
              <a:ext cx="2590800" cy="1944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21" name="Textfeld 14"/>
          <p:cNvSpPr txBox="1"/>
          <p:nvPr/>
        </p:nvSpPr>
        <p:spPr>
          <a:xfrm>
            <a:off x="930951" y="5949280"/>
            <a:ext cx="373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Viel Kohle nach dem „Atomausstieg“</a:t>
            </a:r>
          </a:p>
          <a:p>
            <a:pPr algn="ctr"/>
            <a:r>
              <a:rPr lang="de-DE" dirty="0" smtClean="0"/>
              <a:t>Szenario mit nur 4 Kraftwerken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868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858495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779926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Diagram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72442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960278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95536" y="332656"/>
            <a:ext cx="7560840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Stromverbrauch 1 (Sommertag)</a:t>
            </a:r>
          </a:p>
        </p:txBody>
      </p:sp>
      <p:graphicFrame>
        <p:nvGraphicFramePr>
          <p:cNvPr id="17" name="Diagram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144808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875111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Diagramm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54839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Diagramm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926799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Diagramm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500014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Diagram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594100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Diagramm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778221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7" name="Diagramm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805037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8" name="Diagramm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993161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14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14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13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15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18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21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22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22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21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18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16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16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38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4" grpId="0">
        <p:bldAsOne/>
      </p:bldGraphic>
      <p:bldGraphic spid="16" grpId="0">
        <p:bldAsOne/>
      </p:bldGraphic>
      <p:bldGraphic spid="17" grpId="0">
        <p:bldAsOne/>
      </p:bldGraphic>
      <p:bldGraphic spid="18" grpId="0">
        <p:bldAsOne/>
      </p:bldGraphic>
      <p:bldGraphic spid="19" grpId="0">
        <p:bldAsOne/>
      </p:bldGraphic>
      <p:bldGraphic spid="23" grpId="0">
        <p:bldAsOne/>
      </p:bldGraphic>
      <p:bldGraphic spid="24" grpId="0">
        <p:bldAsOne/>
      </p:bldGraphic>
      <p:bldGraphic spid="25" grpId="0">
        <p:bldAsOne/>
      </p:bldGraphic>
      <p:bldGraphic spid="26" grpId="0">
        <p:bldAsOne/>
      </p:bldGraphic>
      <p:bldGraphic spid="27" grpId="0">
        <p:bldAsOne/>
      </p:bldGraphic>
      <p:bldGraphic spid="28" grpId="0">
        <p:bldAsOne/>
      </p:bldGraphic>
      <p:bldP spid="2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895980"/>
              </p:ext>
            </p:extLst>
          </p:nvPr>
        </p:nvGraphicFramePr>
        <p:xfrm>
          <a:off x="3861860" y="944734"/>
          <a:ext cx="4904761" cy="330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69722" y="332656"/>
            <a:ext cx="175400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Diskussion</a:t>
            </a:r>
          </a:p>
        </p:txBody>
      </p:sp>
      <p:sp>
        <p:nvSpPr>
          <p:cNvPr id="3" name="Shape 236"/>
          <p:cNvSpPr txBox="1">
            <a:spLocks/>
          </p:cNvSpPr>
          <p:nvPr/>
        </p:nvSpPr>
        <p:spPr>
          <a:xfrm>
            <a:off x="251520" y="4437112"/>
            <a:ext cx="8892480" cy="2232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kern="0" dirty="0" smtClean="0">
                <a:sym typeface="Calibri"/>
              </a:rPr>
              <a:t>Allgemein Anmerkungen?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kern="0" dirty="0">
                <a:sym typeface="Calibri"/>
              </a:rPr>
              <a:t>Welche Reihenfolge an Kraftwerken wurde benutzt</a:t>
            </a:r>
            <a:r>
              <a:rPr lang="de-DE" sz="1800" kern="0" dirty="0" smtClean="0">
                <a:sym typeface="Calibri"/>
              </a:rPr>
              <a:t>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kern="0" dirty="0">
                <a:sym typeface="Calibri"/>
              </a:rPr>
              <a:t>Was fällt auf?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kern="0" dirty="0" smtClean="0">
                <a:sym typeface="Calibri"/>
              </a:rPr>
              <a:t>Energiewende schon eingeläutet? </a:t>
            </a:r>
            <a:r>
              <a:rPr lang="de-DE" sz="1800" kern="0" dirty="0">
                <a:sym typeface="Calibri"/>
              </a:rPr>
              <a:t> </a:t>
            </a:r>
            <a:r>
              <a:rPr lang="de-DE" sz="1800" kern="0" dirty="0" smtClean="0">
                <a:sym typeface="Calibri"/>
              </a:rPr>
              <a:t>Trotz 30% Erneuerbaren!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kern="0" dirty="0" smtClean="0">
              <a:sym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800" kern="0" dirty="0" smtClean="0">
              <a:sym typeface="Calibri"/>
            </a:endParaRPr>
          </a:p>
        </p:txBody>
      </p:sp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402799"/>
              </p:ext>
            </p:extLst>
          </p:nvPr>
        </p:nvGraphicFramePr>
        <p:xfrm>
          <a:off x="755576" y="950516"/>
          <a:ext cx="2409627" cy="3300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5148064" y="980728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Ertrag der 3 Windparks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6444208" y="4460919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Flaute im Süden</a:t>
            </a:r>
          </a:p>
          <a:p>
            <a:r>
              <a:rPr lang="de-DE" dirty="0" smtClean="0"/>
              <a:t>Sturm mit teilweiser Notabschaltung im Norden</a:t>
            </a:r>
            <a:endParaRPr lang="de-DE" dirty="0"/>
          </a:p>
        </p:txBody>
      </p:sp>
      <p:sp>
        <p:nvSpPr>
          <p:cNvPr id="13" name="Geschweifte Klammer rechts 12"/>
          <p:cNvSpPr/>
          <p:nvPr/>
        </p:nvSpPr>
        <p:spPr bwMode="auto">
          <a:xfrm rot="5400000">
            <a:off x="6416588" y="3535264"/>
            <a:ext cx="504056" cy="1296144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70614" y="34197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18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15155" y="22768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6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015155" y="17635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9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015155" y="1268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60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>
            <a:graphicFrameLocks/>
          </p:cNvGraphicFramePr>
          <p:nvPr>
            <p:extLst/>
          </p:nvPr>
        </p:nvGraphicFramePr>
        <p:xfrm>
          <a:off x="-1260648" y="1269000"/>
          <a:ext cx="68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/>
          </p:nvPr>
        </p:nvGraphicFramePr>
        <p:xfrm>
          <a:off x="3456256" y="1269000"/>
          <a:ext cx="68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07504" y="1340768"/>
            <a:ext cx="329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Primä</a:t>
            </a:r>
            <a:r>
              <a:rPr lang="en-US" dirty="0" err="1" smtClean="0">
                <a:cs typeface="Arial"/>
              </a:rPr>
              <a:t>r</a:t>
            </a:r>
            <a:r>
              <a:rPr lang="en-US" dirty="0" err="1" smtClean="0"/>
              <a:t>energie</a:t>
            </a:r>
            <a:r>
              <a:rPr lang="en-US" dirty="0" smtClean="0"/>
              <a:t> DE 2018 (12900PJ)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981617" y="1340768"/>
            <a:ext cx="339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Stromerzeugung</a:t>
            </a:r>
            <a:r>
              <a:rPr lang="en-US" dirty="0" smtClean="0"/>
              <a:t> DE 2018 (1962PJ)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827584" y="6093296"/>
            <a:ext cx="7457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326CB3"/>
                </a:solidFill>
              </a:rPr>
              <a:t>Ziel </a:t>
            </a:r>
            <a:r>
              <a:rPr lang="de-DE" sz="2400" dirty="0">
                <a:solidFill>
                  <a:srgbClr val="326CB3"/>
                </a:solidFill>
              </a:rPr>
              <a:t>b</a:t>
            </a:r>
            <a:r>
              <a:rPr lang="de-DE" sz="2400" dirty="0" smtClean="0">
                <a:solidFill>
                  <a:srgbClr val="326CB3"/>
                </a:solidFill>
              </a:rPr>
              <a:t>is 2050: 80% Strom aus erneuerbaren Energieträgern</a:t>
            </a:r>
            <a:endParaRPr lang="de-DE" sz="2400" dirty="0">
              <a:solidFill>
                <a:srgbClr val="326CB3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444826" y="305723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326CB3"/>
                </a:solidFill>
                <a:latin typeface="+mj-lt"/>
              </a:rPr>
              <a:t>oder Stromwende?</a:t>
            </a:r>
            <a:endParaRPr lang="de-DE" sz="2800" b="1" dirty="0">
              <a:solidFill>
                <a:srgbClr val="326CB3"/>
              </a:solidFill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43608" y="5445224"/>
            <a:ext cx="25460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80% fossile Energieträger</a:t>
            </a:r>
            <a:endParaRPr lang="de-DE" dirty="0"/>
          </a:p>
        </p:txBody>
      </p:sp>
      <p:sp>
        <p:nvSpPr>
          <p:cNvPr id="12" name="Titel 1"/>
          <p:cNvSpPr>
            <a:spLocks noGrp="1"/>
          </p:cNvSpPr>
          <p:nvPr/>
        </p:nvSpPr>
        <p:spPr>
          <a:xfrm>
            <a:off x="395536" y="196409"/>
            <a:ext cx="7615655" cy="6403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0065BF"/>
                </a:solidFill>
              </a:rPr>
              <a:t>Energiewende</a:t>
            </a:r>
            <a:endParaRPr lang="de-DE" dirty="0">
              <a:solidFill>
                <a:srgbClr val="0065BF"/>
              </a:solidFill>
            </a:endParaRPr>
          </a:p>
        </p:txBody>
      </p:sp>
      <p:graphicFrame>
        <p:nvGraphicFramePr>
          <p:cNvPr id="14" name="Diagramm 5"/>
          <p:cNvGraphicFramePr>
            <a:graphicFrameLocks/>
          </p:cNvGraphicFramePr>
          <p:nvPr>
            <p:extLst/>
          </p:nvPr>
        </p:nvGraphicFramePr>
        <p:xfrm>
          <a:off x="2117028" y="1269000"/>
          <a:ext cx="894185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Diagramm 9"/>
          <p:cNvGraphicFramePr>
            <a:graphicFrameLocks/>
          </p:cNvGraphicFramePr>
          <p:nvPr>
            <p:extLst/>
          </p:nvPr>
        </p:nvGraphicFramePr>
        <p:xfrm>
          <a:off x="-1188640" y="1269000"/>
          <a:ext cx="68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804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/>
      <p:bldP spid="13" grpId="0"/>
      <p:bldP spid="15" grpId="0"/>
      <p:bldGraphic spid="1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36"/>
          <p:cNvSpPr txBox="1">
            <a:spLocks/>
          </p:cNvSpPr>
          <p:nvPr/>
        </p:nvSpPr>
        <p:spPr>
          <a:xfrm>
            <a:off x="251520" y="4437112"/>
            <a:ext cx="8892480" cy="2232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Grundlast-Kraftwerke </a:t>
            </a:r>
            <a:r>
              <a:rPr lang="de-DE" sz="1800" dirty="0"/>
              <a:t>produzieren verlässlichen </a:t>
            </a:r>
            <a:r>
              <a:rPr lang="de-DE" sz="1800" dirty="0" smtClean="0"/>
              <a:t>Strom.</a:t>
            </a:r>
            <a:r>
              <a:rPr lang="de-DE" sz="1800" dirty="0"/>
              <a:t>	</a:t>
            </a:r>
            <a:r>
              <a:rPr lang="de-DE" sz="1800" dirty="0" smtClean="0"/>
              <a:t>	Kohle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Fluktuierender </a:t>
            </a:r>
            <a:r>
              <a:rPr lang="de-DE" sz="1800" dirty="0" smtClean="0">
                <a:solidFill>
                  <a:schemeClr val="accent6"/>
                </a:solidFill>
              </a:rPr>
              <a:t>Wind</a:t>
            </a:r>
            <a:r>
              <a:rPr lang="de-DE" sz="1800" dirty="0" smtClean="0"/>
              <a:t> braucht </a:t>
            </a:r>
            <a:r>
              <a:rPr lang="de-DE" sz="1800" dirty="0"/>
              <a:t>einen flexiblen </a:t>
            </a:r>
            <a:r>
              <a:rPr lang="de-DE" sz="1800" dirty="0" smtClean="0"/>
              <a:t>Partner.</a:t>
            </a:r>
            <a:r>
              <a:rPr lang="de-DE" sz="1800" dirty="0"/>
              <a:t>	</a:t>
            </a:r>
            <a:r>
              <a:rPr lang="de-DE" sz="1800" dirty="0" smtClean="0"/>
              <a:t>	</a:t>
            </a:r>
            <a:r>
              <a:rPr lang="de-DE" sz="1800" dirty="0" smtClean="0">
                <a:solidFill>
                  <a:schemeClr val="accent1"/>
                </a:solidFill>
              </a:rPr>
              <a:t>Gas</a:t>
            </a:r>
            <a:r>
              <a:rPr lang="de-DE" sz="1800" dirty="0" smtClean="0"/>
              <a:t> </a:t>
            </a:r>
            <a:r>
              <a:rPr lang="de-DE" sz="1800" dirty="0"/>
              <a:t>&amp; </a:t>
            </a:r>
            <a:r>
              <a:rPr lang="de-DE" sz="1800" dirty="0">
                <a:solidFill>
                  <a:schemeClr val="accent3"/>
                </a:solidFill>
              </a:rPr>
              <a:t>Wasser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Ressourcen </a:t>
            </a:r>
            <a:r>
              <a:rPr lang="de-DE" sz="1800" dirty="0"/>
              <a:t>müssen bedacht eingesetzt </a:t>
            </a:r>
            <a:r>
              <a:rPr lang="de-DE" sz="1800" dirty="0" smtClean="0"/>
              <a:t>werden.	</a:t>
            </a:r>
            <a:r>
              <a:rPr lang="de-DE" sz="1800" dirty="0"/>
              <a:t>	</a:t>
            </a:r>
            <a:r>
              <a:rPr lang="de-DE" sz="1800" dirty="0">
                <a:solidFill>
                  <a:schemeClr val="accent3"/>
                </a:solidFill>
              </a:rPr>
              <a:t>Wasser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800" kern="0" dirty="0" smtClean="0">
              <a:sym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385523" y="34197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18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30064" y="22768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6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430064" y="17635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9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430064" y="1268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69722" y="332656"/>
            <a:ext cx="175400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Diskussion</a:t>
            </a:r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243998"/>
              </p:ext>
            </p:extLst>
          </p:nvPr>
        </p:nvGraphicFramePr>
        <p:xfrm>
          <a:off x="755576" y="950516"/>
          <a:ext cx="2409627" cy="3300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970614" y="34197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18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15155" y="22768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6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015155" y="17635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9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15155" y="1268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49115" y="332656"/>
            <a:ext cx="4366901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Der erweiterte Kraftwerkspark</a:t>
            </a:r>
          </a:p>
        </p:txBody>
      </p:sp>
      <p:pic>
        <p:nvPicPr>
          <p:cNvPr id="4" name="Shape 35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347864" y="3358905"/>
            <a:ext cx="2109943" cy="95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54"/>
          <p:cNvPicPr preferRelativeResize="0"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248" y="1508308"/>
            <a:ext cx="2535614" cy="18486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57"/>
          <p:cNvSpPr txBox="1">
            <a:spLocks/>
          </p:cNvSpPr>
          <p:nvPr/>
        </p:nvSpPr>
        <p:spPr bwMode="auto">
          <a:xfrm>
            <a:off x="35496" y="1483237"/>
            <a:ext cx="3379366" cy="97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CA" b="1" kern="0" dirty="0">
                <a:solidFill>
                  <a:schemeClr val="accent1"/>
                </a:solidFill>
              </a:rPr>
              <a:t>G</a:t>
            </a:r>
            <a:r>
              <a:rPr lang="en-CA" b="1" kern="0" dirty="0" smtClean="0">
                <a:solidFill>
                  <a:schemeClr val="accent1"/>
                </a:solidFill>
              </a:rPr>
              <a:t>as</a:t>
            </a:r>
            <a:endParaRPr lang="en-CA" b="1" kern="0" dirty="0">
              <a:solidFill>
                <a:schemeClr val="accent1"/>
              </a:solidFill>
            </a:endParaRPr>
          </a:p>
        </p:txBody>
      </p:sp>
      <p:sp>
        <p:nvSpPr>
          <p:cNvPr id="9" name="Shape 358"/>
          <p:cNvSpPr txBox="1">
            <a:spLocks/>
          </p:cNvSpPr>
          <p:nvPr/>
        </p:nvSpPr>
        <p:spPr bwMode="auto">
          <a:xfrm>
            <a:off x="-56860" y="3474463"/>
            <a:ext cx="2070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smtClean="0">
                <a:solidFill>
                  <a:schemeClr val="accent6"/>
                </a:solidFill>
              </a:rPr>
              <a:t>Wind</a:t>
            </a:r>
            <a:endParaRPr lang="en-CA" b="1" kern="0" dirty="0">
              <a:solidFill>
                <a:schemeClr val="accent6"/>
              </a:solidFill>
            </a:endParaRPr>
          </a:p>
        </p:txBody>
      </p:sp>
      <p:sp>
        <p:nvSpPr>
          <p:cNvPr id="11" name="Shape 360"/>
          <p:cNvSpPr txBox="1">
            <a:spLocks/>
          </p:cNvSpPr>
          <p:nvPr/>
        </p:nvSpPr>
        <p:spPr bwMode="auto">
          <a:xfrm>
            <a:off x="6750372" y="1322524"/>
            <a:ext cx="2070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err="1" smtClean="0"/>
              <a:t>Kohle</a:t>
            </a:r>
            <a:endParaRPr lang="en-CA" b="1" kern="0" dirty="0"/>
          </a:p>
        </p:txBody>
      </p:sp>
      <p:pic>
        <p:nvPicPr>
          <p:cNvPr id="12" name="Shape 353"/>
          <p:cNvPicPr preferRelativeResize="0"/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2340" y="1571499"/>
            <a:ext cx="1732806" cy="1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355"/>
          <p:cNvPicPr preferRelativeResize="0"/>
          <p:nvPr/>
        </p:nvPicPr>
        <p:blipFill>
          <a:blip r:embed="rId8" cstate="print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3926503"/>
            <a:ext cx="1400258" cy="137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356"/>
          <p:cNvPicPr preferRelativeResize="0"/>
          <p:nvPr/>
        </p:nvPicPr>
        <p:blipFill>
          <a:blip r:embed="rId10" cstate="print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224" y="4403065"/>
            <a:ext cx="2177275" cy="1114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59"/>
          <p:cNvSpPr txBox="1">
            <a:spLocks/>
          </p:cNvSpPr>
          <p:nvPr/>
        </p:nvSpPr>
        <p:spPr bwMode="auto">
          <a:xfrm>
            <a:off x="6444208" y="3610977"/>
            <a:ext cx="2070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err="1" smtClean="0">
                <a:solidFill>
                  <a:schemeClr val="accent3"/>
                </a:solidFill>
              </a:rPr>
              <a:t>Wasserkraft</a:t>
            </a:r>
            <a:endParaRPr lang="en-CA" b="1" kern="0" dirty="0">
              <a:solidFill>
                <a:schemeClr val="accent3"/>
              </a:solidFill>
            </a:endParaRPr>
          </a:p>
        </p:txBody>
      </p:sp>
      <p:pic>
        <p:nvPicPr>
          <p:cNvPr id="17" name="Picture 2" descr="https://lh5.googleusercontent.com/O4vvkjD5utHd3ANiMsQvXDd7OX59aeMN6Xh6u9-0tAyjN7LNckMimGdHrZfnZQQAciAq6Ir-fbxA1i-FajH9vAf3Qv5CGIpXuRsKftfUcZumQi45FA5A1kVcGxoKzt6RMOWk5ys_3cQ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  <a14:imgEffect>
                      <a14:brightnessContrast bright="49000" contrast="4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856074" y="5294061"/>
            <a:ext cx="1320835" cy="1320835"/>
          </a:xfrm>
          <a:prstGeom prst="rect">
            <a:avLst/>
          </a:prstGeom>
          <a:noFill/>
        </p:spPr>
      </p:pic>
      <p:sp>
        <p:nvSpPr>
          <p:cNvPr id="18" name="Shape 358"/>
          <p:cNvSpPr txBox="1">
            <a:spLocks/>
          </p:cNvSpPr>
          <p:nvPr/>
        </p:nvSpPr>
        <p:spPr bwMode="auto">
          <a:xfrm>
            <a:off x="2141860" y="4604102"/>
            <a:ext cx="2070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err="1" smtClean="0">
                <a:solidFill>
                  <a:srgbClr val="F39A39"/>
                </a:solidFill>
              </a:rPr>
              <a:t>Sonne</a:t>
            </a:r>
            <a:endParaRPr lang="en-CA" b="1" kern="0" dirty="0">
              <a:solidFill>
                <a:srgbClr val="F39A39"/>
              </a:solidFill>
            </a:endParaRPr>
          </a:p>
        </p:txBody>
      </p:sp>
      <p:pic>
        <p:nvPicPr>
          <p:cNvPr id="21" name="Picture 4" descr="https://lh4.googleusercontent.com/_hNycsWAXYbijlXXIqD8Rog3xXqJzVuR9a-iJ2xZqvf8HKpzF4EHIc1Te6zCA78JYnW-TkI9mg7QYQf3GEZAUvmNAnAJoGsXNpGRO-p7MYfJUFCnZBtckRGdkJmuc6Ma1Pqmtx_6wCI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47534" y="1260324"/>
            <a:ext cx="2264626" cy="1642471"/>
          </a:xfrm>
          <a:prstGeom prst="rect">
            <a:avLst/>
          </a:prstGeom>
          <a:noFill/>
        </p:spPr>
      </p:pic>
      <p:sp>
        <p:nvSpPr>
          <p:cNvPr id="22" name="Shape 360"/>
          <p:cNvSpPr txBox="1">
            <a:spLocks/>
          </p:cNvSpPr>
          <p:nvPr/>
        </p:nvSpPr>
        <p:spPr bwMode="auto">
          <a:xfrm>
            <a:off x="3635896" y="836712"/>
            <a:ext cx="2768682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smtClean="0">
                <a:solidFill>
                  <a:schemeClr val="accent2"/>
                </a:solidFill>
              </a:rPr>
              <a:t>Gas und </a:t>
            </a:r>
            <a:r>
              <a:rPr lang="en-CA" b="1" kern="0" dirty="0" err="1" smtClean="0">
                <a:solidFill>
                  <a:schemeClr val="accent2"/>
                </a:solidFill>
              </a:rPr>
              <a:t>Dampf</a:t>
            </a:r>
            <a:endParaRPr lang="en-CA" b="1" kern="0" dirty="0">
              <a:solidFill>
                <a:schemeClr val="accent2"/>
              </a:solidFill>
            </a:endParaRPr>
          </a:p>
        </p:txBody>
      </p:sp>
      <p:sp>
        <p:nvSpPr>
          <p:cNvPr id="25" name="Shape 358"/>
          <p:cNvSpPr txBox="1">
            <a:spLocks/>
          </p:cNvSpPr>
          <p:nvPr/>
        </p:nvSpPr>
        <p:spPr bwMode="auto">
          <a:xfrm>
            <a:off x="4113014" y="4437113"/>
            <a:ext cx="20701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CA" b="1" kern="0" dirty="0" smtClean="0">
                <a:solidFill>
                  <a:schemeClr val="accent5"/>
                </a:solidFill>
              </a:rPr>
              <a:t>Fusion</a:t>
            </a:r>
            <a:endParaRPr lang="en-CA" b="1" kern="0" dirty="0">
              <a:solidFill>
                <a:schemeClr val="accent5"/>
              </a:solidFill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5006534"/>
            <a:ext cx="1525739" cy="1466102"/>
          </a:xfrm>
          <a:prstGeom prst="rect">
            <a:avLst/>
          </a:prstGeom>
        </p:spPr>
      </p:pic>
      <p:sp>
        <p:nvSpPr>
          <p:cNvPr id="27" name="Isosceles Triangle 26"/>
          <p:cNvSpPr/>
          <p:nvPr/>
        </p:nvSpPr>
        <p:spPr bwMode="auto">
          <a:xfrm rot="16681751">
            <a:off x="5310732" y="4803536"/>
            <a:ext cx="626361" cy="581879"/>
          </a:xfrm>
          <a:prstGeom prst="triangle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0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adwpnews.com/external/content/document/1475/162081/1/VALLEYGS.jpg"/>
          <p:cNvPicPr>
            <a:picLocks noChangeAspect="1" noChangeArrowheads="1"/>
          </p:cNvPicPr>
          <p:nvPr/>
        </p:nvPicPr>
        <p:blipFill>
          <a:blip r:embed="rId3" cstate="print"/>
          <a:srcRect l="1227"/>
          <a:stretch>
            <a:fillRect/>
          </a:stretch>
        </p:blipFill>
        <p:spPr bwMode="auto">
          <a:xfrm>
            <a:off x="1691680" y="1556792"/>
            <a:ext cx="5689326" cy="396094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366112" y="332656"/>
            <a:ext cx="4709944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Gas-und-Dampf-Kombikraftwerk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4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adwpnews.com/external/content/document/1475/162081/1/VALLEYGS.jpg"/>
          <p:cNvPicPr>
            <a:picLocks noChangeAspect="1" noChangeArrowheads="1"/>
          </p:cNvPicPr>
          <p:nvPr/>
        </p:nvPicPr>
        <p:blipFill>
          <a:blip r:embed="rId3" cstate="print"/>
          <a:srcRect l="1227"/>
          <a:stretch>
            <a:fillRect/>
          </a:stretch>
        </p:blipFill>
        <p:spPr bwMode="auto">
          <a:xfrm>
            <a:off x="1691680" y="1556792"/>
            <a:ext cx="5689326" cy="3960945"/>
          </a:xfrm>
          <a:prstGeom prst="rect">
            <a:avLst/>
          </a:prstGeom>
          <a:noFill/>
        </p:spPr>
      </p:pic>
      <p:pic>
        <p:nvPicPr>
          <p:cNvPr id="5" name="Picture 3" descr="G:\butane_BBQ_grill_B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4777" y="2513525"/>
            <a:ext cx="2874381" cy="2490465"/>
          </a:xfrm>
          <a:prstGeom prst="rect">
            <a:avLst/>
          </a:prstGeom>
          <a:noFill/>
        </p:spPr>
      </p:pic>
      <p:pic>
        <p:nvPicPr>
          <p:cNvPr id="6" name="Picture 4" descr="http://4.bp.blogspot.com/-qKn78fXtF8E/TngRuGsBO3I/AAAAAAAA8Ds/53nl7JROYRQ/s1600/campfi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3434" y="2268246"/>
            <a:ext cx="2374870" cy="2538036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66112" y="332656"/>
            <a:ext cx="4709944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Gas-und-Dampf-Kombikraftwerk</a:t>
            </a:r>
          </a:p>
        </p:txBody>
      </p:sp>
    </p:spTree>
    <p:extLst>
      <p:ext uri="{BB962C8B-B14F-4D97-AF65-F5344CB8AC3E}">
        <p14:creationId xmlns:p14="http://schemas.microsoft.com/office/powerpoint/2010/main" val="39002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lh4.googleusercontent.com/_hNycsWAXYbijlXXIqD8Rog3xXqJzVuR9a-iJ2xZqvf8HKpzF4EHIc1Te6zCA78JYnW-TkI9mg7QYQf3GEZAUvmNAnAJoGsXNpGRO-p7MYfJUFCnZBtckRGdkJmuc6Ma1Pqmtx_6wCI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80858" y="2670398"/>
            <a:ext cx="4463142" cy="3236994"/>
          </a:xfrm>
          <a:prstGeom prst="rect">
            <a:avLst/>
          </a:prstGeom>
          <a:noFill/>
        </p:spPr>
      </p:pic>
      <p:sp>
        <p:nvSpPr>
          <p:cNvPr id="5" name="Shape 206"/>
          <p:cNvSpPr txBox="1">
            <a:spLocks/>
          </p:cNvSpPr>
          <p:nvPr/>
        </p:nvSpPr>
        <p:spPr>
          <a:xfrm>
            <a:off x="346022" y="1268760"/>
            <a:ext cx="5738146" cy="52565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Regeln:  </a:t>
            </a:r>
            <a:r>
              <a:rPr kumimoji="0" lang="de-DE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begrenzte Flexibilität</a:t>
            </a:r>
            <a:endParaRPr lang="de-DE" sz="28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Träge - die Leistungs</a:t>
            </a:r>
            <a:r>
              <a:rPr lang="de-DE" sz="2400" dirty="0" smtClean="0">
                <a:ea typeface="Calibri"/>
                <a:cs typeface="Arial"/>
                <a:sym typeface="Calibri"/>
              </a:rPr>
              <a:t>ä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nderung ist begrenzt.</a:t>
            </a: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en-US" sz="240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nur ±2 </a:t>
            </a:r>
            <a:r>
              <a:rPr lang="de-DE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Murmel mehr oder</a:t>
            </a:r>
          </a:p>
          <a:p>
            <a:pPr marL="457200" lvl="0">
              <a:buClr>
                <a:schemeClr val="dk1"/>
              </a:buClr>
              <a:buSzPct val="25000"/>
            </a:pPr>
            <a:r>
              <a:rPr lang="de-DE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weniger in jedem </a:t>
            </a:r>
          </a:p>
          <a:p>
            <a:pPr marL="457200" lvl="0">
              <a:buClr>
                <a:schemeClr val="dk1"/>
              </a:buClr>
              <a:buSzPct val="25000"/>
            </a:pPr>
            <a:r>
              <a:rPr lang="de-DE" sz="2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Zeitintervall</a:t>
            </a:r>
            <a:endParaRPr lang="de-DE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76200" lvl="0">
              <a:buClr>
                <a:schemeClr val="dk1"/>
              </a:buClr>
              <a:buSzPct val="100000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66112" y="332656"/>
            <a:ext cx="4709944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2"/>
                </a:solidFill>
              </a:rPr>
              <a:t>Gas-und-Dampf-Kombikraftwerk</a:t>
            </a:r>
          </a:p>
        </p:txBody>
      </p:sp>
    </p:spTree>
    <p:extLst>
      <p:ext uri="{BB962C8B-B14F-4D97-AF65-F5344CB8AC3E}">
        <p14:creationId xmlns:p14="http://schemas.microsoft.com/office/powerpoint/2010/main" val="17681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49" y="1562782"/>
            <a:ext cx="5924502" cy="373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0892" y="332656"/>
            <a:ext cx="2226892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Solarkraftwerk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75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5.googleusercontent.com/O4vvkjD5utHd3ANiMsQvXDd7OX59aeMN6Xh6u9-0tAyjN7LNckMimGdHrZfnZQQAciAq6Ir-fbxA1i-FajH9vAf3Qv5CGIpXuRsKftfUcZumQi45FA5A1kVcGxoKzt6RMOWk5ys_3cQ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5364087" y="2108247"/>
            <a:ext cx="3461155" cy="3461155"/>
          </a:xfrm>
          <a:prstGeom prst="rect">
            <a:avLst/>
          </a:prstGeom>
          <a:noFill/>
        </p:spPr>
      </p:pic>
      <p:sp>
        <p:nvSpPr>
          <p:cNvPr id="7" name="Shape 206"/>
          <p:cNvSpPr txBox="1">
            <a:spLocks/>
          </p:cNvSpPr>
          <p:nvPr/>
        </p:nvSpPr>
        <p:spPr>
          <a:xfrm>
            <a:off x="346022" y="1268760"/>
            <a:ext cx="5738146" cy="52565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Regeln:  </a:t>
            </a:r>
            <a:r>
              <a:rPr lang="de-DE" sz="2800" kern="0" noProof="0" dirty="0" err="1" smtClean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wetter</a:t>
            </a:r>
            <a:r>
              <a:rPr lang="de-DE" sz="2800" kern="0" dirty="0" smtClean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abh</a:t>
            </a:r>
            <a:r>
              <a:rPr lang="de-DE" sz="2800" kern="0" dirty="0" smtClean="0">
                <a:solidFill>
                  <a:schemeClr val="dk1"/>
                </a:solidFill>
                <a:latin typeface="Arial"/>
                <a:ea typeface="Calibri"/>
                <a:cs typeface="Arial"/>
                <a:sym typeface="Calibri"/>
              </a:rPr>
              <a:t>ängig</a:t>
            </a:r>
            <a:endParaRPr lang="de-DE" sz="28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>
                <a:cs typeface="Arial" panose="020B0604020202020204" pitchFamily="34" charset="0"/>
              </a:rPr>
              <a:t>Jeder </a:t>
            </a:r>
            <a:r>
              <a:rPr lang="de-DE" sz="2400" dirty="0" smtClean="0">
                <a:cs typeface="Arial" panose="020B0604020202020204" pitchFamily="34" charset="0"/>
              </a:rPr>
              <a:t>Solarpark </a:t>
            </a:r>
            <a:r>
              <a:rPr lang="de-DE" sz="2400" dirty="0">
                <a:cs typeface="Arial" panose="020B0604020202020204" pitchFamily="34" charset="0"/>
              </a:rPr>
              <a:t>produziert </a:t>
            </a:r>
            <a:endParaRPr lang="de-DE" sz="2400" dirty="0" smtClean="0">
              <a:cs typeface="Arial" panose="020B0604020202020204" pitchFamily="34" charset="0"/>
            </a:endParaRPr>
          </a:p>
          <a:p>
            <a:pPr marL="76200" defTabSz="447675">
              <a:buClr>
                <a:schemeClr val="dk1"/>
              </a:buClr>
              <a:buSzPct val="100000"/>
            </a:pPr>
            <a:r>
              <a:rPr lang="de-DE" sz="2400" dirty="0">
                <a:cs typeface="Arial" panose="020B0604020202020204" pitchFamily="34" charset="0"/>
              </a:rPr>
              <a:t>	</a:t>
            </a:r>
            <a:r>
              <a:rPr lang="de-DE" sz="2400" dirty="0" smtClean="0">
                <a:cs typeface="Arial" panose="020B0604020202020204" pitchFamily="34" charset="0"/>
              </a:rPr>
              <a:t>0, 1, 2 oder 3 GW. </a:t>
            </a:r>
            <a:r>
              <a:rPr lang="de-DE" sz="2400" dirty="0">
                <a:cs typeface="Arial" panose="020B0604020202020204" pitchFamily="34" charset="0"/>
              </a:rPr>
              <a:t>(6 GW </a:t>
            </a:r>
            <a:r>
              <a:rPr lang="de-DE" sz="2400" dirty="0"/>
              <a:t>≙ </a:t>
            </a:r>
            <a:r>
              <a:rPr lang="de-DE" sz="2400">
                <a:cs typeface="Arial" panose="020B0604020202020204" pitchFamily="34" charset="0"/>
              </a:rPr>
              <a:t>2 </a:t>
            </a:r>
            <a:r>
              <a:rPr lang="de-DE" sz="2400" smtClean="0">
                <a:cs typeface="Arial" panose="020B0604020202020204" pitchFamily="34" charset="0"/>
              </a:rPr>
              <a:t>Solarparks</a:t>
            </a:r>
            <a:r>
              <a:rPr lang="de-DE" sz="2400" dirty="0">
                <a:cs typeface="Arial" panose="020B0604020202020204" pitchFamily="34" charset="0"/>
              </a:rPr>
              <a:t>)</a:t>
            </a:r>
          </a:p>
          <a:p>
            <a:pPr marL="76200" lvl="0" defTabSz="447675">
              <a:buClr>
                <a:schemeClr val="dk1"/>
              </a:buClr>
              <a:buSzPct val="100000"/>
            </a:pPr>
            <a:endParaRPr lang="de-DE" sz="2400" dirty="0">
              <a:cs typeface="Arial" panose="020B0604020202020204" pitchFamily="34" charset="0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/>
              <a:t>Das Wetter wird automatisch in der M&amp;M Companion-App generiert.</a:t>
            </a: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40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Für jedes Zeitintervall wird so die Stromproduktion aller 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Solarparks </a:t>
            </a: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vorgegeben.</a:t>
            </a:r>
          </a:p>
          <a:p>
            <a:pPr marL="76200" lvl="0" defTabSz="447675">
              <a:buClr>
                <a:schemeClr val="dk1"/>
              </a:buClr>
              <a:buSzPct val="100000"/>
            </a:pPr>
            <a:r>
              <a:rPr lang="de-DE" sz="2400" dirty="0">
                <a:ea typeface="Calibri"/>
                <a:cs typeface="Arial" panose="020B0604020202020204" pitchFamily="34" charset="0"/>
                <a:sym typeface="Calibri"/>
              </a:rPr>
              <a:t>	</a:t>
            </a:r>
            <a:r>
              <a:rPr lang="de-DE" sz="2400" dirty="0" smtClean="0">
                <a:ea typeface="Calibri"/>
                <a:cs typeface="Arial" panose="020B0604020202020204" pitchFamily="34" charset="0"/>
                <a:sym typeface="Calibri"/>
              </a:rPr>
              <a:t>Was passiert Nachts?</a:t>
            </a:r>
            <a:endParaRPr lang="de-DE" sz="240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00892" y="332656"/>
            <a:ext cx="2226892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4"/>
                </a:solidFill>
              </a:rPr>
              <a:t>Solarkraftwerk</a:t>
            </a:r>
          </a:p>
        </p:txBody>
      </p:sp>
    </p:spTree>
    <p:extLst>
      <p:ext uri="{BB962C8B-B14F-4D97-AF65-F5344CB8AC3E}">
        <p14:creationId xmlns:p14="http://schemas.microsoft.com/office/powerpoint/2010/main" val="25940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3528" y="332656"/>
            <a:ext cx="3888432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mtClean="0">
                <a:solidFill>
                  <a:schemeClr val="accent5"/>
                </a:solidFill>
              </a:rPr>
              <a:t>Fusionkraftwerk</a:t>
            </a:r>
            <a:endParaRPr lang="de-DE" dirty="0">
              <a:solidFill>
                <a:schemeClr val="accent5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4" y="1457631"/>
            <a:ext cx="6516216" cy="394273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32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0"/>
          <p:cNvGrpSpPr>
            <a:grpSpLocks/>
          </p:cNvGrpSpPr>
          <p:nvPr/>
        </p:nvGrpSpPr>
        <p:grpSpPr bwMode="auto">
          <a:xfrm>
            <a:off x="250826" y="3788692"/>
            <a:ext cx="8353425" cy="2286000"/>
            <a:chOff x="113" y="2659"/>
            <a:chExt cx="5262" cy="1440"/>
          </a:xfrm>
        </p:grpSpPr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113" y="2755"/>
              <a:ext cx="3030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de-DE" altLang="de-DE" sz="2400" b="1" dirty="0"/>
                <a:t>Fusion</a:t>
              </a:r>
              <a:r>
                <a:rPr lang="de-DE" altLang="de-DE" sz="2400" dirty="0"/>
                <a:t> heißt Verschmelzen: </a:t>
              </a:r>
            </a:p>
            <a:p>
              <a:pPr eaLnBrk="0" hangingPunct="0"/>
              <a:r>
                <a:rPr lang="de-DE" altLang="de-DE" sz="2400" dirty="0"/>
                <a:t>Zwei kleine </a:t>
              </a:r>
              <a:r>
                <a:rPr lang="de-DE" altLang="de-DE" sz="2400" dirty="0" smtClean="0"/>
                <a:t>Atomkerne verschmelzen</a:t>
              </a:r>
              <a:endParaRPr lang="de-DE" altLang="de-DE" sz="2400" dirty="0"/>
            </a:p>
            <a:p>
              <a:pPr algn="l" eaLnBrk="0" hangingPunct="0"/>
              <a:r>
                <a:rPr lang="de-DE" altLang="de-DE" sz="2400" dirty="0" smtClean="0"/>
                <a:t>zu </a:t>
              </a:r>
              <a:r>
                <a:rPr lang="de-DE" altLang="de-DE" sz="2400" dirty="0"/>
                <a:t>einem </a:t>
              </a:r>
              <a:r>
                <a:rPr lang="de-DE" altLang="de-DE" sz="2400" dirty="0" smtClean="0"/>
                <a:t>größeren. </a:t>
              </a:r>
              <a:endParaRPr lang="de-DE" altLang="de-DE" sz="2400" dirty="0"/>
            </a:p>
            <a:p>
              <a:pPr algn="l" eaLnBrk="0" hangingPunct="0"/>
              <a:r>
                <a:rPr lang="de-DE" altLang="de-DE" sz="2400" dirty="0"/>
                <a:t>Dabei wird Energie frei.</a:t>
              </a:r>
            </a:p>
          </p:txBody>
        </p:sp>
        <p:pic>
          <p:nvPicPr>
            <p:cNvPr id="15" name="Picture 29" descr="dtreaktion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" y="2659"/>
              <a:ext cx="192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250826" y="1340768"/>
            <a:ext cx="7237414" cy="2286000"/>
            <a:chOff x="437" y="2448"/>
            <a:chExt cx="4559" cy="1440"/>
          </a:xfrm>
        </p:grpSpPr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437" y="2502"/>
              <a:ext cx="2213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de-DE" altLang="de-DE" sz="2400" dirty="0" smtClean="0"/>
                <a:t>Die Spaltung </a:t>
              </a:r>
              <a:r>
                <a:rPr lang="de-DE" altLang="de-DE" sz="2400" dirty="0"/>
                <a:t>eines großen </a:t>
              </a:r>
            </a:p>
            <a:p>
              <a:pPr algn="l" eaLnBrk="0" hangingPunct="0"/>
              <a:r>
                <a:rPr lang="de-DE" altLang="de-DE" sz="2400" dirty="0"/>
                <a:t>Atomkerns in kleinere</a:t>
              </a:r>
            </a:p>
            <a:p>
              <a:pPr algn="l" eaLnBrk="0" hangingPunct="0"/>
              <a:r>
                <a:rPr lang="de-DE" altLang="de-DE" sz="2400" dirty="0"/>
                <a:t>setzt Energie frei:</a:t>
              </a:r>
            </a:p>
            <a:p>
              <a:pPr algn="l" eaLnBrk="0" hangingPunct="0"/>
              <a:r>
                <a:rPr lang="de-DE" altLang="de-DE" sz="2400" b="1" dirty="0" smtClean="0"/>
                <a:t>Kernspaltung</a:t>
              </a:r>
              <a:endParaRPr lang="en-GB" altLang="de-DE" sz="2400" b="1" dirty="0"/>
            </a:p>
          </p:txBody>
        </p:sp>
        <p:pic>
          <p:nvPicPr>
            <p:cNvPr id="12" name="Picture 22" descr="fission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448"/>
              <a:ext cx="10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23528" y="332656"/>
            <a:ext cx="626469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accent5"/>
                </a:solidFill>
              </a:rPr>
              <a:t>Fusion </a:t>
            </a:r>
            <a:r>
              <a:rPr lang="de-DE" dirty="0" smtClean="0">
                <a:solidFill>
                  <a:schemeClr val="tx1"/>
                </a:solidFill>
              </a:rPr>
              <a:t>– Unterschied zur Kernspaltung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7504" y="3626768"/>
            <a:ext cx="8856984" cy="261054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3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bildungsxperten.net/wp-content/uploads/2012/03/albert-einstein.jpg%3Fs%3D496x246%26uc%3D1%26ap%3D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15" y="4897460"/>
            <a:ext cx="3368953" cy="16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6512" y="1048961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700" dirty="0" smtClean="0"/>
              <a:t>Masse der Ausgangsstoffe </a:t>
            </a:r>
            <a:r>
              <a:rPr lang="de-DE" sz="2700" b="1" dirty="0" smtClean="0"/>
              <a:t>&gt;</a:t>
            </a:r>
            <a:r>
              <a:rPr lang="de-DE" sz="2700" dirty="0" smtClean="0"/>
              <a:t> Masse der Endprodukte</a:t>
            </a:r>
            <a:endParaRPr lang="de-DE" sz="27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3" y="2025267"/>
            <a:ext cx="8028384" cy="291590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915816" y="2431846"/>
            <a:ext cx="2255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Neutron + 14.1 MeV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068215" y="3429000"/>
            <a:ext cx="20249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Helium + 3.5 MeV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6512" y="0"/>
            <a:ext cx="863080" cy="90872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ectangle 5"/>
          <p:cNvSpPr/>
          <p:nvPr/>
        </p:nvSpPr>
        <p:spPr bwMode="auto">
          <a:xfrm>
            <a:off x="7415633" y="3774860"/>
            <a:ext cx="791072" cy="687956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115086" y="6104484"/>
            <a:ext cx="1287761" cy="432048"/>
          </a:xfrm>
          <a:prstGeom prst="rect">
            <a:avLst/>
          </a:prstGeom>
          <a:solidFill>
            <a:schemeClr val="tx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038336" y="6013312"/>
            <a:ext cx="1443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E = mc</a:t>
            </a:r>
            <a:r>
              <a:rPr lang="en-US" sz="2800" baseline="30000" dirty="0" smtClean="0">
                <a:solidFill>
                  <a:schemeClr val="accent2"/>
                </a:solidFill>
              </a:rPr>
              <a:t>2</a:t>
            </a:r>
            <a:endParaRPr lang="de-DE" sz="2800" baseline="30000" dirty="0">
              <a:solidFill>
                <a:schemeClr val="accent2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323528" y="332656"/>
            <a:ext cx="4320480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accent5"/>
                </a:solidFill>
              </a:rPr>
              <a:t>Fusion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–</a:t>
            </a:r>
            <a:r>
              <a:rPr lang="de-DE" dirty="0" smtClean="0">
                <a:solidFill>
                  <a:schemeClr val="accent5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Energiegewinn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0" y="1412776"/>
            <a:ext cx="8640320" cy="388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 bwMode="auto">
          <a:xfrm>
            <a:off x="5292080" y="3573016"/>
            <a:ext cx="2520000" cy="252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587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3275856" y="3141248"/>
            <a:ext cx="2520000" cy="2520000"/>
          </a:xfrm>
          <a:prstGeom prst="ellipse">
            <a:avLst/>
          </a:prstGeom>
          <a:solidFill>
            <a:srgbClr val="97CDFF"/>
          </a:solidFill>
          <a:ln w="15875" cap="flat" cmpd="sng" algn="ctr">
            <a:solidFill>
              <a:srgbClr val="0065B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1259912" y="3573016"/>
            <a:ext cx="2520000" cy="252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84948" y="332656"/>
            <a:ext cx="3245312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Was wollen wir noch?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59632" y="4326195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accent2"/>
                </a:solidFill>
              </a:rPr>
              <a:t>Versorgungs-</a:t>
            </a:r>
          </a:p>
          <a:p>
            <a:pPr algn="ctr"/>
            <a:r>
              <a:rPr lang="de-DE" sz="2400" dirty="0" err="1" smtClean="0">
                <a:solidFill>
                  <a:schemeClr val="accent2"/>
                </a:solidFill>
              </a:rPr>
              <a:t>sicherheit</a:t>
            </a:r>
            <a:endParaRPr lang="de-DE" sz="2400" dirty="0" smtClean="0">
              <a:solidFill>
                <a:schemeClr val="accent2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16796" y="369445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65BF"/>
                </a:solidFill>
              </a:rPr>
              <a:t>Wirtschaft-</a:t>
            </a:r>
          </a:p>
          <a:p>
            <a:pPr algn="ctr"/>
            <a:r>
              <a:rPr lang="de-DE" sz="2400" dirty="0" err="1" smtClean="0">
                <a:solidFill>
                  <a:srgbClr val="0065BF"/>
                </a:solidFill>
              </a:rPr>
              <a:t>lichkeit</a:t>
            </a:r>
            <a:endParaRPr lang="de-DE" sz="2400" dirty="0" smtClean="0">
              <a:solidFill>
                <a:srgbClr val="0065B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44321" y="4326195"/>
            <a:ext cx="2368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CC00"/>
                </a:solidFill>
              </a:rPr>
              <a:t>Umwelt- </a:t>
            </a:r>
          </a:p>
          <a:p>
            <a:pPr algn="ctr"/>
            <a:r>
              <a:rPr lang="de-DE" sz="2400" dirty="0" err="1" smtClean="0">
                <a:solidFill>
                  <a:srgbClr val="00CC00"/>
                </a:solidFill>
              </a:rPr>
              <a:t>schutz</a:t>
            </a:r>
            <a:endParaRPr lang="de-DE" sz="2400" dirty="0" smtClean="0">
              <a:solidFill>
                <a:srgbClr val="00CC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54603" y="980728"/>
            <a:ext cx="76338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 smtClean="0"/>
              <a:t>Bis 2050 80% Strom aus erneuerbaren Energieträgern</a:t>
            </a:r>
          </a:p>
          <a:p>
            <a:pPr algn="ctr"/>
            <a:r>
              <a:rPr lang="en-US" sz="2400" dirty="0"/>
              <a:t>+</a:t>
            </a:r>
            <a:endParaRPr lang="de-DE" sz="2400" dirty="0"/>
          </a:p>
        </p:txBody>
      </p:sp>
      <p:sp>
        <p:nvSpPr>
          <p:cNvPr id="15" name="Rechteck 14"/>
          <p:cNvSpPr/>
          <p:nvPr/>
        </p:nvSpPr>
        <p:spPr>
          <a:xfrm>
            <a:off x="323528" y="6135687"/>
            <a:ext cx="8514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 smtClean="0">
                <a:solidFill>
                  <a:srgbClr val="0065BF"/>
                </a:solidFill>
              </a:rPr>
              <a:t>Ist das mit 80% Strom aus erneuerbaren Energieträgern vereinbar?</a:t>
            </a:r>
            <a:endParaRPr lang="de-DE" sz="2400" dirty="0">
              <a:solidFill>
                <a:srgbClr val="0065BF"/>
              </a:solidFill>
            </a:endParaRPr>
          </a:p>
        </p:txBody>
      </p:sp>
      <p:sp>
        <p:nvSpPr>
          <p:cNvPr id="6" name="Halbbogen 5"/>
          <p:cNvSpPr/>
          <p:nvPr/>
        </p:nvSpPr>
        <p:spPr bwMode="auto">
          <a:xfrm>
            <a:off x="2987824" y="5229200"/>
            <a:ext cx="3168352" cy="1584176"/>
          </a:xfrm>
          <a:prstGeom prst="blockArc">
            <a:avLst>
              <a:gd name="adj1" fmla="val 10817866"/>
              <a:gd name="adj2" fmla="val 0"/>
              <a:gd name="adj3" fmla="val 29015"/>
            </a:avLst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07606" y="5517232"/>
            <a:ext cx="2520279" cy="8638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>
                <a:gd name="adj" fmla="val 10912457"/>
              </a:avLst>
            </a:prstTxWarp>
            <a:spAutoFit/>
          </a:bodyPr>
          <a:lstStyle/>
          <a:p>
            <a:r>
              <a:rPr lang="de-DE" sz="3200" b="1" dirty="0" smtClean="0">
                <a:solidFill>
                  <a:srgbClr val="00A800"/>
                </a:solidFill>
              </a:rPr>
              <a:t>Nachhaltigkeit</a:t>
            </a:r>
            <a:endParaRPr lang="de-DE" sz="3200" b="1" dirty="0">
              <a:solidFill>
                <a:srgbClr val="00A8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33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/>
      <p:bldP spid="4" grpId="0"/>
      <p:bldP spid="5" grpId="0"/>
      <p:bldP spid="15" grpId="0"/>
      <p:bldP spid="6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/>
          <p:cNvSpPr>
            <a:spLocks noGrp="1"/>
          </p:cNvSpPr>
          <p:nvPr>
            <p:ph type="sldNum" sz="quarter" idx="4294967295"/>
          </p:nvPr>
        </p:nvSpPr>
        <p:spPr>
          <a:xfrm>
            <a:off x="8334375" y="6345238"/>
            <a:ext cx="809625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9" name="Rectangle 225">
            <a:extLst>
              <a:ext uri="{FF2B5EF4-FFF2-40B4-BE49-F238E27FC236}">
                <a16:creationId xmlns:a16="http://schemas.microsoft.com/office/drawing/2014/main" id="{03E0DB91-C078-A14D-ACAE-2495025A8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32" y="4037053"/>
            <a:ext cx="2028353" cy="507831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350" dirty="0">
                <a:solidFill>
                  <a:srgbClr val="000000"/>
                </a:solidFill>
              </a:rPr>
              <a:t>Tritium kann aus Lithium "erbrütet" werden</a:t>
            </a:r>
          </a:p>
        </p:txBody>
      </p:sp>
      <p:grpSp>
        <p:nvGrpSpPr>
          <p:cNvPr id="10" name="Group 227">
            <a:extLst>
              <a:ext uri="{FF2B5EF4-FFF2-40B4-BE49-F238E27FC236}">
                <a16:creationId xmlns:a16="http://schemas.microsoft.com/office/drawing/2014/main" id="{8DCD4F83-D1FF-5B45-AC8C-DD89491E4F64}"/>
              </a:ext>
            </a:extLst>
          </p:cNvPr>
          <p:cNvGrpSpPr>
            <a:grpSpLocks/>
          </p:cNvGrpSpPr>
          <p:nvPr/>
        </p:nvGrpSpPr>
        <p:grpSpPr bwMode="auto">
          <a:xfrm>
            <a:off x="3407634" y="5048250"/>
            <a:ext cx="644036" cy="576263"/>
            <a:chOff x="1389" y="1586"/>
            <a:chExt cx="270" cy="246"/>
          </a:xfrm>
        </p:grpSpPr>
        <p:sp>
          <p:nvSpPr>
            <p:cNvPr id="11" name="Oval 228">
              <a:extLst>
                <a:ext uri="{FF2B5EF4-FFF2-40B4-BE49-F238E27FC236}">
                  <a16:creationId xmlns:a16="http://schemas.microsoft.com/office/drawing/2014/main" id="{120793A8-D594-324E-B379-A93E05D01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1634"/>
              <a:ext cx="115" cy="121"/>
            </a:xfrm>
            <a:prstGeom prst="ellipse">
              <a:avLst/>
            </a:prstGeom>
            <a:noFill/>
            <a:ln w="38100">
              <a:solidFill>
                <a:srgbClr val="6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Oval 229">
              <a:extLst>
                <a:ext uri="{FF2B5EF4-FFF2-40B4-BE49-F238E27FC236}">
                  <a16:creationId xmlns:a16="http://schemas.microsoft.com/office/drawing/2014/main" id="{5BDC3085-D870-D849-8450-90594AFFA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1634"/>
              <a:ext cx="106" cy="106"/>
            </a:xfrm>
            <a:prstGeom prst="ellipse">
              <a:avLst/>
            </a:prstGeom>
            <a:noFill/>
            <a:ln w="38100">
              <a:solidFill>
                <a:srgbClr val="8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Oval 230">
              <a:extLst>
                <a:ext uri="{FF2B5EF4-FFF2-40B4-BE49-F238E27FC236}">
                  <a16:creationId xmlns:a16="http://schemas.microsoft.com/office/drawing/2014/main" id="{E13BEF1B-EAAF-4646-8EAE-1DD835176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" y="1639"/>
              <a:ext cx="91" cy="92"/>
            </a:xfrm>
            <a:prstGeom prst="ellipse">
              <a:avLst/>
            </a:prstGeom>
            <a:noFill/>
            <a:ln w="38100">
              <a:solidFill>
                <a:srgbClr val="B3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Oval 231">
              <a:extLst>
                <a:ext uri="{FF2B5EF4-FFF2-40B4-BE49-F238E27FC236}">
                  <a16:creationId xmlns:a16="http://schemas.microsoft.com/office/drawing/2014/main" id="{75534EE7-0C53-8E43-AEFC-C752BE218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9" y="1644"/>
              <a:ext cx="76" cy="77"/>
            </a:xfrm>
            <a:prstGeom prst="ellipse">
              <a:avLst/>
            </a:prstGeom>
            <a:noFill/>
            <a:ln w="3810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Oval 232">
              <a:extLst>
                <a:ext uri="{FF2B5EF4-FFF2-40B4-BE49-F238E27FC236}">
                  <a16:creationId xmlns:a16="http://schemas.microsoft.com/office/drawing/2014/main" id="{746BB8AE-3FF1-0742-AB25-AF1A6CA50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1649"/>
              <a:ext cx="63" cy="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Oval 233">
              <a:extLst>
                <a:ext uri="{FF2B5EF4-FFF2-40B4-BE49-F238E27FC236}">
                  <a16:creationId xmlns:a16="http://schemas.microsoft.com/office/drawing/2014/main" id="{01F4A611-2024-2748-AE3B-5C03312F1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1654"/>
              <a:ext cx="48" cy="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Oval 234">
              <a:extLst>
                <a:ext uri="{FF2B5EF4-FFF2-40B4-BE49-F238E27FC236}">
                  <a16:creationId xmlns:a16="http://schemas.microsoft.com/office/drawing/2014/main" id="{64BAC081-DCCA-814E-903F-3ABB53B76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3" y="1659"/>
              <a:ext cx="34" cy="33"/>
            </a:xfrm>
            <a:prstGeom prst="ellipse">
              <a:avLst/>
            </a:prstGeom>
            <a:noFill/>
            <a:ln w="38100">
              <a:solidFill>
                <a:srgbClr val="FF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Oval 235">
              <a:extLst>
                <a:ext uri="{FF2B5EF4-FFF2-40B4-BE49-F238E27FC236}">
                  <a16:creationId xmlns:a16="http://schemas.microsoft.com/office/drawing/2014/main" id="{A0DB0BAC-FDB8-4643-A4BF-4C8FE8474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" y="1663"/>
              <a:ext cx="19" cy="20"/>
            </a:xfrm>
            <a:prstGeom prst="ellipse">
              <a:avLst/>
            </a:prstGeom>
            <a:noFill/>
            <a:ln w="38100">
              <a:solidFill>
                <a:srgbClr val="FF6666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Oval 236">
              <a:extLst>
                <a:ext uri="{FF2B5EF4-FFF2-40B4-BE49-F238E27FC236}">
                  <a16:creationId xmlns:a16="http://schemas.microsoft.com/office/drawing/2014/main" id="{176113CB-722F-E645-A3E6-5C24D78A3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" y="1668"/>
              <a:ext cx="4" cy="5"/>
            </a:xfrm>
            <a:prstGeom prst="ellipse">
              <a:avLst/>
            </a:prstGeom>
            <a:noFill/>
            <a:ln w="38100">
              <a:solidFill>
                <a:srgbClr val="FF9999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Oval 237">
              <a:extLst>
                <a:ext uri="{FF2B5EF4-FFF2-40B4-BE49-F238E27FC236}">
                  <a16:creationId xmlns:a16="http://schemas.microsoft.com/office/drawing/2014/main" id="{78A9860D-E742-0547-9D24-661650A25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" y="1668"/>
              <a:ext cx="1" cy="0"/>
            </a:xfrm>
            <a:prstGeom prst="ellipse">
              <a:avLst/>
            </a:prstGeom>
            <a:noFill/>
            <a:ln w="22225">
              <a:solidFill>
                <a:srgbClr val="FFCCC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Oval 238">
              <a:extLst>
                <a:ext uri="{FF2B5EF4-FFF2-40B4-BE49-F238E27FC236}">
                  <a16:creationId xmlns:a16="http://schemas.microsoft.com/office/drawing/2014/main" id="{18624C10-B1A0-4E44-A334-BCBDBC095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" y="1661"/>
              <a:ext cx="15" cy="14"/>
            </a:xfrm>
            <a:prstGeom prst="ellipse">
              <a:avLst/>
            </a:pr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Oval 239">
              <a:extLst>
                <a:ext uri="{FF2B5EF4-FFF2-40B4-BE49-F238E27FC236}">
                  <a16:creationId xmlns:a16="http://schemas.microsoft.com/office/drawing/2014/main" id="{19E1944C-7CCB-7848-9334-FFACF1ACD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" y="1624"/>
              <a:ext cx="135" cy="141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Oval 240">
              <a:extLst>
                <a:ext uri="{FF2B5EF4-FFF2-40B4-BE49-F238E27FC236}">
                  <a16:creationId xmlns:a16="http://schemas.microsoft.com/office/drawing/2014/main" id="{0E8B8F0C-C2DF-4641-A0B3-3EBA1E1F6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" y="1634"/>
              <a:ext cx="116" cy="12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Oval 241">
              <a:extLst>
                <a:ext uri="{FF2B5EF4-FFF2-40B4-BE49-F238E27FC236}">
                  <a16:creationId xmlns:a16="http://schemas.microsoft.com/office/drawing/2014/main" id="{6A5E1E09-934F-BD45-8570-A19D67B6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" y="1634"/>
              <a:ext cx="106" cy="106"/>
            </a:xfrm>
            <a:prstGeom prst="ellipse">
              <a:avLst/>
            </a:prstGeom>
            <a:noFill/>
            <a:ln w="38100">
              <a:solidFill>
                <a:srgbClr val="20202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Oval 242">
              <a:extLst>
                <a:ext uri="{FF2B5EF4-FFF2-40B4-BE49-F238E27FC236}">
                  <a16:creationId xmlns:a16="http://schemas.microsoft.com/office/drawing/2014/main" id="{284DB534-9451-6A42-A87D-48A2FC68F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" y="1639"/>
              <a:ext cx="91" cy="92"/>
            </a:xfrm>
            <a:prstGeom prst="ellipse">
              <a:avLst/>
            </a:prstGeom>
            <a:noFill/>
            <a:ln w="3810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Oval 243">
              <a:extLst>
                <a:ext uri="{FF2B5EF4-FFF2-40B4-BE49-F238E27FC236}">
                  <a16:creationId xmlns:a16="http://schemas.microsoft.com/office/drawing/2014/main" id="{2880F10D-4F92-0B41-B4F1-496AD24CE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1644"/>
              <a:ext cx="77" cy="77"/>
            </a:xfrm>
            <a:prstGeom prst="ellipse">
              <a:avLst/>
            </a:prstGeom>
            <a:noFill/>
            <a:ln w="3810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Oval 244">
              <a:extLst>
                <a:ext uri="{FF2B5EF4-FFF2-40B4-BE49-F238E27FC236}">
                  <a16:creationId xmlns:a16="http://schemas.microsoft.com/office/drawing/2014/main" id="{CCC41D20-132E-644A-A90A-BC3E1E490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1649"/>
              <a:ext cx="62" cy="62"/>
            </a:xfrm>
            <a:prstGeom prst="ellips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Oval 245">
              <a:extLst>
                <a:ext uri="{FF2B5EF4-FFF2-40B4-BE49-F238E27FC236}">
                  <a16:creationId xmlns:a16="http://schemas.microsoft.com/office/drawing/2014/main" id="{F8E097A5-4E9F-FA4B-8302-7EAE84245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" y="1654"/>
              <a:ext cx="48" cy="48"/>
            </a:xfrm>
            <a:prstGeom prst="ellips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Oval 246">
              <a:extLst>
                <a:ext uri="{FF2B5EF4-FFF2-40B4-BE49-F238E27FC236}">
                  <a16:creationId xmlns:a16="http://schemas.microsoft.com/office/drawing/2014/main" id="{3DAE8931-9BDC-854C-8061-3A879CC86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" y="1659"/>
              <a:ext cx="34" cy="33"/>
            </a:xfrm>
            <a:prstGeom prst="ellipse">
              <a:avLst/>
            </a:prstGeom>
            <a:noFill/>
            <a:ln w="3810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Oval 247">
              <a:extLst>
                <a:ext uri="{FF2B5EF4-FFF2-40B4-BE49-F238E27FC236}">
                  <a16:creationId xmlns:a16="http://schemas.microsoft.com/office/drawing/2014/main" id="{433AAEF2-326F-6D44-A02A-A2E5CC83D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2" y="1663"/>
              <a:ext cx="19" cy="20"/>
            </a:xfrm>
            <a:prstGeom prst="ellipse">
              <a:avLst/>
            </a:prstGeom>
            <a:noFill/>
            <a:ln w="3810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Oval 248">
              <a:extLst>
                <a:ext uri="{FF2B5EF4-FFF2-40B4-BE49-F238E27FC236}">
                  <a16:creationId xmlns:a16="http://schemas.microsoft.com/office/drawing/2014/main" id="{2A8A4BB0-03C9-8646-B1CE-7E5F7DD82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1668"/>
              <a:ext cx="5" cy="5"/>
            </a:xfrm>
            <a:prstGeom prst="ellipse">
              <a:avLst/>
            </a:prstGeom>
            <a:noFill/>
            <a:ln w="38100">
              <a:solidFill>
                <a:srgbClr val="DFDFD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Oval 249">
              <a:extLst>
                <a:ext uri="{FF2B5EF4-FFF2-40B4-BE49-F238E27FC236}">
                  <a16:creationId xmlns:a16="http://schemas.microsoft.com/office/drawing/2014/main" id="{018409E8-43BC-6244-9A6E-7F6BE2718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1668"/>
              <a:ext cx="0" cy="0"/>
            </a:xfrm>
            <a:prstGeom prst="ellips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Oval 250">
              <a:extLst>
                <a:ext uri="{FF2B5EF4-FFF2-40B4-BE49-F238E27FC236}">
                  <a16:creationId xmlns:a16="http://schemas.microsoft.com/office/drawing/2014/main" id="{257182A8-FC13-D84D-B413-195DD5A23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166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Oval 251">
              <a:extLst>
                <a:ext uri="{FF2B5EF4-FFF2-40B4-BE49-F238E27FC236}">
                  <a16:creationId xmlns:a16="http://schemas.microsoft.com/office/drawing/2014/main" id="{C443998C-63A0-6F42-895D-E1B1FB147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1624"/>
              <a:ext cx="136" cy="141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Oval 252">
              <a:extLst>
                <a:ext uri="{FF2B5EF4-FFF2-40B4-BE49-F238E27FC236}">
                  <a16:creationId xmlns:a16="http://schemas.microsoft.com/office/drawing/2014/main" id="{9446D335-D66C-B74C-A8CB-983EE6323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" y="1702"/>
              <a:ext cx="115" cy="12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Oval 253">
              <a:extLst>
                <a:ext uri="{FF2B5EF4-FFF2-40B4-BE49-F238E27FC236}">
                  <a16:creationId xmlns:a16="http://schemas.microsoft.com/office/drawing/2014/main" id="{10B28A9B-547E-C24C-91B4-B31B13722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" y="1702"/>
              <a:ext cx="106" cy="105"/>
            </a:xfrm>
            <a:prstGeom prst="ellipse">
              <a:avLst/>
            </a:prstGeom>
            <a:noFill/>
            <a:ln w="38100">
              <a:solidFill>
                <a:srgbClr val="20202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Oval 254">
              <a:extLst>
                <a:ext uri="{FF2B5EF4-FFF2-40B4-BE49-F238E27FC236}">
                  <a16:creationId xmlns:a16="http://schemas.microsoft.com/office/drawing/2014/main" id="{D113D5B8-087E-CD46-87CE-F2CB60D50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1707"/>
              <a:ext cx="91" cy="91"/>
            </a:xfrm>
            <a:prstGeom prst="ellipse">
              <a:avLst/>
            </a:prstGeom>
            <a:noFill/>
            <a:ln w="3810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Oval 255">
              <a:extLst>
                <a:ext uri="{FF2B5EF4-FFF2-40B4-BE49-F238E27FC236}">
                  <a16:creationId xmlns:a16="http://schemas.microsoft.com/office/drawing/2014/main" id="{456430B3-B09C-B649-B4E5-559D0399D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1711"/>
              <a:ext cx="77" cy="77"/>
            </a:xfrm>
            <a:prstGeom prst="ellipse">
              <a:avLst/>
            </a:prstGeom>
            <a:noFill/>
            <a:ln w="3810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Oval 256">
              <a:extLst>
                <a:ext uri="{FF2B5EF4-FFF2-40B4-BE49-F238E27FC236}">
                  <a16:creationId xmlns:a16="http://schemas.microsoft.com/office/drawing/2014/main" id="{4F842CFB-1401-D24B-8F5A-1E72A9269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1716"/>
              <a:ext cx="62" cy="63"/>
            </a:xfrm>
            <a:prstGeom prst="ellips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Oval 257">
              <a:extLst>
                <a:ext uri="{FF2B5EF4-FFF2-40B4-BE49-F238E27FC236}">
                  <a16:creationId xmlns:a16="http://schemas.microsoft.com/office/drawing/2014/main" id="{14B3E647-0D9E-764B-B4BA-27378F210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" y="1721"/>
              <a:ext cx="48" cy="48"/>
            </a:xfrm>
            <a:prstGeom prst="ellips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Oval 258">
              <a:extLst>
                <a:ext uri="{FF2B5EF4-FFF2-40B4-BE49-F238E27FC236}">
                  <a16:creationId xmlns:a16="http://schemas.microsoft.com/office/drawing/2014/main" id="{70DABAAA-04DB-7141-AE5E-45CC88EF8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" y="1726"/>
              <a:ext cx="34" cy="33"/>
            </a:xfrm>
            <a:prstGeom prst="ellipse">
              <a:avLst/>
            </a:prstGeom>
            <a:noFill/>
            <a:ln w="3810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Oval 259">
              <a:extLst>
                <a:ext uri="{FF2B5EF4-FFF2-40B4-BE49-F238E27FC236}">
                  <a16:creationId xmlns:a16="http://schemas.microsoft.com/office/drawing/2014/main" id="{11224AE2-8A7A-0D4D-90A6-5F6CAA3A5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731"/>
              <a:ext cx="19" cy="19"/>
            </a:xfrm>
            <a:prstGeom prst="ellipse">
              <a:avLst/>
            </a:prstGeom>
            <a:noFill/>
            <a:ln w="3810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Oval 260">
              <a:extLst>
                <a:ext uri="{FF2B5EF4-FFF2-40B4-BE49-F238E27FC236}">
                  <a16:creationId xmlns:a16="http://schemas.microsoft.com/office/drawing/2014/main" id="{424958C3-979A-D14E-BFA5-B9048BF6E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1735"/>
              <a:ext cx="5" cy="5"/>
            </a:xfrm>
            <a:prstGeom prst="ellipse">
              <a:avLst/>
            </a:prstGeom>
            <a:noFill/>
            <a:ln w="38100">
              <a:solidFill>
                <a:srgbClr val="DFDFD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" name="Oval 261">
              <a:extLst>
                <a:ext uri="{FF2B5EF4-FFF2-40B4-BE49-F238E27FC236}">
                  <a16:creationId xmlns:a16="http://schemas.microsoft.com/office/drawing/2014/main" id="{15D7D458-4C61-8844-ADB0-DC8F0BF08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1735"/>
              <a:ext cx="0" cy="1"/>
            </a:xfrm>
            <a:prstGeom prst="ellipse">
              <a:avLst/>
            </a:prstGeom>
            <a:noFill/>
            <a:ln w="222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Oval 262">
              <a:extLst>
                <a:ext uri="{FF2B5EF4-FFF2-40B4-BE49-F238E27FC236}">
                  <a16:creationId xmlns:a16="http://schemas.microsoft.com/office/drawing/2014/main" id="{D0AB4689-F423-7D42-884E-352DC5C76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3" y="1728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Oval 263">
              <a:extLst>
                <a:ext uri="{FF2B5EF4-FFF2-40B4-BE49-F238E27FC236}">
                  <a16:creationId xmlns:a16="http://schemas.microsoft.com/office/drawing/2014/main" id="{9DAEB548-E7DF-7D4B-8966-F726B3187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" y="1692"/>
              <a:ext cx="135" cy="140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Oval 264">
              <a:extLst>
                <a:ext uri="{FF2B5EF4-FFF2-40B4-BE49-F238E27FC236}">
                  <a16:creationId xmlns:a16="http://schemas.microsoft.com/office/drawing/2014/main" id="{8E7A69E5-9032-834D-A744-C0AC81319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" y="1596"/>
              <a:ext cx="115" cy="115"/>
            </a:xfrm>
            <a:prstGeom prst="ellipse">
              <a:avLst/>
            </a:prstGeom>
            <a:noFill/>
            <a:ln w="38100">
              <a:solidFill>
                <a:srgbClr val="6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Oval 265">
              <a:extLst>
                <a:ext uri="{FF2B5EF4-FFF2-40B4-BE49-F238E27FC236}">
                  <a16:creationId xmlns:a16="http://schemas.microsoft.com/office/drawing/2014/main" id="{265483ED-CD12-D946-B993-C03B12A69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" y="1596"/>
              <a:ext cx="106" cy="106"/>
            </a:xfrm>
            <a:prstGeom prst="ellipse">
              <a:avLst/>
            </a:prstGeom>
            <a:noFill/>
            <a:ln w="38100">
              <a:solidFill>
                <a:srgbClr val="8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Oval 266">
              <a:extLst>
                <a:ext uri="{FF2B5EF4-FFF2-40B4-BE49-F238E27FC236}">
                  <a16:creationId xmlns:a16="http://schemas.microsoft.com/office/drawing/2014/main" id="{55623CB8-50DA-6849-9E3B-B66480E17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1601"/>
              <a:ext cx="91" cy="91"/>
            </a:xfrm>
            <a:prstGeom prst="ellipse">
              <a:avLst/>
            </a:prstGeom>
            <a:noFill/>
            <a:ln w="38100">
              <a:solidFill>
                <a:srgbClr val="B3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Oval 267">
              <a:extLst>
                <a:ext uri="{FF2B5EF4-FFF2-40B4-BE49-F238E27FC236}">
                  <a16:creationId xmlns:a16="http://schemas.microsoft.com/office/drawing/2014/main" id="{564925F7-B6AB-2C49-A6CB-EBDFF2D0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1606"/>
              <a:ext cx="77" cy="77"/>
            </a:xfrm>
            <a:prstGeom prst="ellipse">
              <a:avLst/>
            </a:prstGeom>
            <a:noFill/>
            <a:ln w="3810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Oval 268">
              <a:extLst>
                <a:ext uri="{FF2B5EF4-FFF2-40B4-BE49-F238E27FC236}">
                  <a16:creationId xmlns:a16="http://schemas.microsoft.com/office/drawing/2014/main" id="{F0B958B0-3C41-7C4C-9014-A8E95E144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1610"/>
              <a:ext cx="62" cy="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Oval 269">
              <a:extLst>
                <a:ext uri="{FF2B5EF4-FFF2-40B4-BE49-F238E27FC236}">
                  <a16:creationId xmlns:a16="http://schemas.microsoft.com/office/drawing/2014/main" id="{561A5B01-DB3A-1C4B-8DBE-E07E52C3E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" y="1615"/>
              <a:ext cx="48" cy="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Oval 270">
              <a:extLst>
                <a:ext uri="{FF2B5EF4-FFF2-40B4-BE49-F238E27FC236}">
                  <a16:creationId xmlns:a16="http://schemas.microsoft.com/office/drawing/2014/main" id="{72DA2EB7-76AC-0642-BA8B-96DEE3972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" y="1620"/>
              <a:ext cx="34" cy="34"/>
            </a:xfrm>
            <a:prstGeom prst="ellipse">
              <a:avLst/>
            </a:prstGeom>
            <a:noFill/>
            <a:ln w="38100">
              <a:solidFill>
                <a:srgbClr val="FF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Oval 271">
              <a:extLst>
                <a:ext uri="{FF2B5EF4-FFF2-40B4-BE49-F238E27FC236}">
                  <a16:creationId xmlns:a16="http://schemas.microsoft.com/office/drawing/2014/main" id="{37613760-6FEF-2943-9438-C9ECE0792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625"/>
              <a:ext cx="19" cy="19"/>
            </a:xfrm>
            <a:prstGeom prst="ellipse">
              <a:avLst/>
            </a:prstGeom>
            <a:noFill/>
            <a:ln w="38100">
              <a:solidFill>
                <a:srgbClr val="FF6666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" name="Oval 272">
              <a:extLst>
                <a:ext uri="{FF2B5EF4-FFF2-40B4-BE49-F238E27FC236}">
                  <a16:creationId xmlns:a16="http://schemas.microsoft.com/office/drawing/2014/main" id="{72490A46-A460-604B-A1B3-9B7973CBE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1630"/>
              <a:ext cx="5" cy="5"/>
            </a:xfrm>
            <a:prstGeom prst="ellipse">
              <a:avLst/>
            </a:prstGeom>
            <a:noFill/>
            <a:ln w="38100">
              <a:solidFill>
                <a:srgbClr val="FF9999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Oval 273">
              <a:extLst>
                <a:ext uri="{FF2B5EF4-FFF2-40B4-BE49-F238E27FC236}">
                  <a16:creationId xmlns:a16="http://schemas.microsoft.com/office/drawing/2014/main" id="{93DED6BB-36F5-5149-9054-2464853A1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1629"/>
              <a:ext cx="0" cy="1"/>
            </a:xfrm>
            <a:prstGeom prst="ellipse">
              <a:avLst/>
            </a:prstGeom>
            <a:noFill/>
            <a:ln w="22225">
              <a:solidFill>
                <a:srgbClr val="FFCCC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Oval 274">
              <a:extLst>
                <a:ext uri="{FF2B5EF4-FFF2-40B4-BE49-F238E27FC236}">
                  <a16:creationId xmlns:a16="http://schemas.microsoft.com/office/drawing/2014/main" id="{D04CB00D-F007-AD4E-A462-A9C315A38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3" y="1622"/>
              <a:ext cx="14" cy="15"/>
            </a:xfrm>
            <a:prstGeom prst="ellipse">
              <a:avLst/>
            </a:prstGeom>
            <a:solidFill>
              <a:srgbClr val="FF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Oval 275">
              <a:extLst>
                <a:ext uri="{FF2B5EF4-FFF2-40B4-BE49-F238E27FC236}">
                  <a16:creationId xmlns:a16="http://schemas.microsoft.com/office/drawing/2014/main" id="{7B407DD1-3299-C944-9868-5E8FEA35C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" y="1586"/>
              <a:ext cx="135" cy="135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0" name="Rectangle 276">
            <a:extLst>
              <a:ext uri="{FF2B5EF4-FFF2-40B4-BE49-F238E27FC236}">
                <a16:creationId xmlns:a16="http://schemas.microsoft.com/office/drawing/2014/main" id="{47D9C7D6-9ED4-E34E-B8A7-85825DF43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8185" y="5078016"/>
            <a:ext cx="602729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350" baseline="30000">
                <a:solidFill>
                  <a:srgbClr val="000000"/>
                </a:solidFill>
                <a:latin typeface="Arial"/>
              </a:rPr>
              <a:t>4</a:t>
            </a:r>
            <a:r>
              <a:rPr kumimoji="1" lang="de-DE" sz="1350">
                <a:solidFill>
                  <a:srgbClr val="000000"/>
                </a:solidFill>
                <a:latin typeface="Arial"/>
              </a:rPr>
              <a:t>Helium</a:t>
            </a:r>
          </a:p>
        </p:txBody>
      </p:sp>
      <p:sp>
        <p:nvSpPr>
          <p:cNvPr id="61" name="Rectangle 277">
            <a:extLst>
              <a:ext uri="{FF2B5EF4-FFF2-40B4-BE49-F238E27FC236}">
                <a16:creationId xmlns:a16="http://schemas.microsoft.com/office/drawing/2014/main" id="{448991D1-5740-9D4B-BF0C-64A9207F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170" y="5306616"/>
            <a:ext cx="621965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350" baseline="30000">
                <a:solidFill>
                  <a:srgbClr val="000000"/>
                </a:solidFill>
                <a:latin typeface="Arial"/>
              </a:rPr>
              <a:t>6</a:t>
            </a:r>
            <a:r>
              <a:rPr kumimoji="1" lang="de-DE" sz="1350">
                <a:solidFill>
                  <a:srgbClr val="000000"/>
                </a:solidFill>
                <a:latin typeface="Arial"/>
              </a:rPr>
              <a:t>Lithium</a:t>
            </a:r>
          </a:p>
        </p:txBody>
      </p:sp>
      <p:grpSp>
        <p:nvGrpSpPr>
          <p:cNvPr id="62" name="Group 278">
            <a:extLst>
              <a:ext uri="{FF2B5EF4-FFF2-40B4-BE49-F238E27FC236}">
                <a16:creationId xmlns:a16="http://schemas.microsoft.com/office/drawing/2014/main" id="{FFD85438-A7E8-864C-98E5-E74DF4711742}"/>
              </a:ext>
            </a:extLst>
          </p:cNvPr>
          <p:cNvGrpSpPr>
            <a:grpSpLocks/>
          </p:cNvGrpSpPr>
          <p:nvPr/>
        </p:nvGrpSpPr>
        <p:grpSpPr bwMode="auto">
          <a:xfrm>
            <a:off x="5188076" y="4760119"/>
            <a:ext cx="659423" cy="704850"/>
            <a:chOff x="1421" y="3431"/>
            <a:chExt cx="600" cy="592"/>
          </a:xfrm>
        </p:grpSpPr>
        <p:grpSp>
          <p:nvGrpSpPr>
            <p:cNvPr id="63" name="Group 279">
              <a:extLst>
                <a:ext uri="{FF2B5EF4-FFF2-40B4-BE49-F238E27FC236}">
                  <a16:creationId xmlns:a16="http://schemas.microsoft.com/office/drawing/2014/main" id="{433E21CF-65AF-394A-B602-6AB20045E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" y="3431"/>
              <a:ext cx="304" cy="267"/>
              <a:chOff x="393" y="3460"/>
              <a:chExt cx="304" cy="267"/>
            </a:xfrm>
          </p:grpSpPr>
          <p:sp>
            <p:nvSpPr>
              <p:cNvPr id="131" name="Oval 280">
                <a:extLst>
                  <a:ext uri="{FF2B5EF4-FFF2-40B4-BE49-F238E27FC236}">
                    <a16:creationId xmlns:a16="http://schemas.microsoft.com/office/drawing/2014/main" id="{46807DA5-9D9B-1046-848A-313598267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" y="3480"/>
                <a:ext cx="261" cy="228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2" name="Oval 281">
                <a:extLst>
                  <a:ext uri="{FF2B5EF4-FFF2-40B4-BE49-F238E27FC236}">
                    <a16:creationId xmlns:a16="http://schemas.microsoft.com/office/drawing/2014/main" id="{1FB54D10-D026-214B-852A-F92961BE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" y="3480"/>
                <a:ext cx="230" cy="208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" name="Oval 282">
                <a:extLst>
                  <a:ext uri="{FF2B5EF4-FFF2-40B4-BE49-F238E27FC236}">
                    <a16:creationId xmlns:a16="http://schemas.microsoft.com/office/drawing/2014/main" id="{B63BF63A-246D-0A44-866A-1DD9E0C23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" y="3489"/>
                <a:ext cx="197" cy="179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" name="Oval 283">
                <a:extLst>
                  <a:ext uri="{FF2B5EF4-FFF2-40B4-BE49-F238E27FC236}">
                    <a16:creationId xmlns:a16="http://schemas.microsoft.com/office/drawing/2014/main" id="{7C6B0516-26A8-2D4E-8331-C81539AF8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" y="3499"/>
                <a:ext cx="166" cy="152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Oval 284">
                <a:extLst>
                  <a:ext uri="{FF2B5EF4-FFF2-40B4-BE49-F238E27FC236}">
                    <a16:creationId xmlns:a16="http://schemas.microsoft.com/office/drawing/2014/main" id="{318C4C0C-4A74-014F-8366-9DECA940B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3509"/>
                <a:ext cx="137" cy="122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6" name="Oval 285">
                <a:extLst>
                  <a:ext uri="{FF2B5EF4-FFF2-40B4-BE49-F238E27FC236}">
                    <a16:creationId xmlns:a16="http://schemas.microsoft.com/office/drawing/2014/main" id="{A5A7B473-452A-FA41-A319-AAB1B0BB2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" y="3519"/>
                <a:ext cx="104" cy="94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7" name="Oval 286">
                <a:extLst>
                  <a:ext uri="{FF2B5EF4-FFF2-40B4-BE49-F238E27FC236}">
                    <a16:creationId xmlns:a16="http://schemas.microsoft.com/office/drawing/2014/main" id="{790F6659-91F8-8042-8154-0DC64F0F8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" y="3527"/>
                <a:ext cx="74" cy="67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Oval 287">
                <a:extLst>
                  <a:ext uri="{FF2B5EF4-FFF2-40B4-BE49-F238E27FC236}">
                    <a16:creationId xmlns:a16="http://schemas.microsoft.com/office/drawing/2014/main" id="{D816AC49-F72D-1B49-BE2F-B99CBBB0D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3537"/>
                <a:ext cx="41" cy="37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9" name="Oval 288">
                <a:extLst>
                  <a:ext uri="{FF2B5EF4-FFF2-40B4-BE49-F238E27FC236}">
                    <a16:creationId xmlns:a16="http://schemas.microsoft.com/office/drawing/2014/main" id="{FFFFA03C-066D-BD43-821D-95E01F283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" y="3546"/>
                <a:ext cx="8" cy="10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0" name="Oval 289">
                <a:extLst>
                  <a:ext uri="{FF2B5EF4-FFF2-40B4-BE49-F238E27FC236}">
                    <a16:creationId xmlns:a16="http://schemas.microsoft.com/office/drawing/2014/main" id="{DB719057-07F2-B445-8D95-DC9CFB521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" y="3546"/>
                <a:ext cx="3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Oval 290">
                <a:extLst>
                  <a:ext uri="{FF2B5EF4-FFF2-40B4-BE49-F238E27FC236}">
                    <a16:creationId xmlns:a16="http://schemas.microsoft.com/office/drawing/2014/main" id="{59E6665E-F26E-254D-8D14-65B33396A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" y="3533"/>
                <a:ext cx="33" cy="27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" name="Oval 291">
                <a:extLst>
                  <a:ext uri="{FF2B5EF4-FFF2-40B4-BE49-F238E27FC236}">
                    <a16:creationId xmlns:a16="http://schemas.microsoft.com/office/drawing/2014/main" id="{FF76D8A3-3FCB-6B47-8C2D-25B56CA1F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" y="3460"/>
                <a:ext cx="304" cy="267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4" name="Group 292">
              <a:extLst>
                <a:ext uri="{FF2B5EF4-FFF2-40B4-BE49-F238E27FC236}">
                  <a16:creationId xmlns:a16="http://schemas.microsoft.com/office/drawing/2014/main" id="{E140AB69-AD35-B240-AA00-66ED5B39CC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7" y="3480"/>
              <a:ext cx="304" cy="265"/>
              <a:chOff x="262" y="3801"/>
              <a:chExt cx="304" cy="265"/>
            </a:xfrm>
          </p:grpSpPr>
          <p:sp>
            <p:nvSpPr>
              <p:cNvPr id="114" name="Oval 293">
                <a:extLst>
                  <a:ext uri="{FF2B5EF4-FFF2-40B4-BE49-F238E27FC236}">
                    <a16:creationId xmlns:a16="http://schemas.microsoft.com/office/drawing/2014/main" id="{53509088-A3EF-914D-879F-3C6A50D2B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" y="3867"/>
                <a:ext cx="73" cy="65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" name="Oval 294">
                <a:extLst>
                  <a:ext uri="{FF2B5EF4-FFF2-40B4-BE49-F238E27FC236}">
                    <a16:creationId xmlns:a16="http://schemas.microsoft.com/office/drawing/2014/main" id="{A1A5EE8B-C817-FE4C-AD74-71648130F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" y="3875"/>
                <a:ext cx="42" cy="40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" name="Oval 295">
                <a:extLst>
                  <a:ext uri="{FF2B5EF4-FFF2-40B4-BE49-F238E27FC236}">
                    <a16:creationId xmlns:a16="http://schemas.microsoft.com/office/drawing/2014/main" id="{1A4775F4-24D0-1F49-A0EE-3C7A6BC00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885"/>
                <a:ext cx="11" cy="10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" name="Oval 296">
                <a:extLst>
                  <a:ext uri="{FF2B5EF4-FFF2-40B4-BE49-F238E27FC236}">
                    <a16:creationId xmlns:a16="http://schemas.microsoft.com/office/drawing/2014/main" id="{B0D04F66-6286-4C4A-95CD-9B158325E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885"/>
                <a:ext cx="0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" name="Oval 297">
                <a:extLst>
                  <a:ext uri="{FF2B5EF4-FFF2-40B4-BE49-F238E27FC236}">
                    <a16:creationId xmlns:a16="http://schemas.microsoft.com/office/drawing/2014/main" id="{22DCA0CC-340F-1647-8259-CF9EE37B4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" y="3871"/>
                <a:ext cx="31" cy="2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" name="Oval 298">
                <a:extLst>
                  <a:ext uri="{FF2B5EF4-FFF2-40B4-BE49-F238E27FC236}">
                    <a16:creationId xmlns:a16="http://schemas.microsoft.com/office/drawing/2014/main" id="{496B9834-59B2-9C44-8303-4A578B092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" y="3820"/>
                <a:ext cx="261" cy="226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" name="Oval 299">
                <a:extLst>
                  <a:ext uri="{FF2B5EF4-FFF2-40B4-BE49-F238E27FC236}">
                    <a16:creationId xmlns:a16="http://schemas.microsoft.com/office/drawing/2014/main" id="{AF87E32C-2215-0E4B-B958-14C75AD8E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" y="3820"/>
                <a:ext cx="230" cy="207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" name="Oval 300">
                <a:extLst>
                  <a:ext uri="{FF2B5EF4-FFF2-40B4-BE49-F238E27FC236}">
                    <a16:creationId xmlns:a16="http://schemas.microsoft.com/office/drawing/2014/main" id="{CF07C901-5184-3447-BB46-DC7D44BC1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" y="3828"/>
                <a:ext cx="197" cy="181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2" name="Oval 301">
                <a:extLst>
                  <a:ext uri="{FF2B5EF4-FFF2-40B4-BE49-F238E27FC236}">
                    <a16:creationId xmlns:a16="http://schemas.microsoft.com/office/drawing/2014/main" id="{04418891-5863-8B4E-90CD-0F9C96A65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" y="3838"/>
                <a:ext cx="166" cy="151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3" name="Oval 302">
                <a:extLst>
                  <a:ext uri="{FF2B5EF4-FFF2-40B4-BE49-F238E27FC236}">
                    <a16:creationId xmlns:a16="http://schemas.microsoft.com/office/drawing/2014/main" id="{8166BA01-96D3-AB4E-8035-AE4653179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" y="3848"/>
                <a:ext cx="137" cy="12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4" name="Oval 303">
                <a:extLst>
                  <a:ext uri="{FF2B5EF4-FFF2-40B4-BE49-F238E27FC236}">
                    <a16:creationId xmlns:a16="http://schemas.microsoft.com/office/drawing/2014/main" id="{708CD9FE-6012-834C-8A37-42E821B01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" y="3858"/>
                <a:ext cx="104" cy="9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5" name="Oval 304">
                <a:extLst>
                  <a:ext uri="{FF2B5EF4-FFF2-40B4-BE49-F238E27FC236}">
                    <a16:creationId xmlns:a16="http://schemas.microsoft.com/office/drawing/2014/main" id="{3E098575-E51B-2C4D-85BD-582E9BEAF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3867"/>
                <a:ext cx="74" cy="65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6" name="Oval 305">
                <a:extLst>
                  <a:ext uri="{FF2B5EF4-FFF2-40B4-BE49-F238E27FC236}">
                    <a16:creationId xmlns:a16="http://schemas.microsoft.com/office/drawing/2014/main" id="{809FC086-B2C4-4941-A58F-BF2F27229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" y="3875"/>
                <a:ext cx="41" cy="40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7" name="Oval 306">
                <a:extLst>
                  <a:ext uri="{FF2B5EF4-FFF2-40B4-BE49-F238E27FC236}">
                    <a16:creationId xmlns:a16="http://schemas.microsoft.com/office/drawing/2014/main" id="{923BACAB-E398-C544-AA8F-178DD5486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" y="3885"/>
                <a:ext cx="8" cy="10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8" name="Oval 307">
                <a:extLst>
                  <a:ext uri="{FF2B5EF4-FFF2-40B4-BE49-F238E27FC236}">
                    <a16:creationId xmlns:a16="http://schemas.microsoft.com/office/drawing/2014/main" id="{9AEE846B-A845-314A-8BD5-6305C53A5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" y="3885"/>
                <a:ext cx="3" cy="0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9" name="Oval 308">
                <a:extLst>
                  <a:ext uri="{FF2B5EF4-FFF2-40B4-BE49-F238E27FC236}">
                    <a16:creationId xmlns:a16="http://schemas.microsoft.com/office/drawing/2014/main" id="{FE0489B1-98FA-FC4C-AF48-034344174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871"/>
                <a:ext cx="33" cy="28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0" name="Oval 309">
                <a:extLst>
                  <a:ext uri="{FF2B5EF4-FFF2-40B4-BE49-F238E27FC236}">
                    <a16:creationId xmlns:a16="http://schemas.microsoft.com/office/drawing/2014/main" id="{6C5DDCF8-7814-154B-B6F3-93A6EBA00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" y="3801"/>
                <a:ext cx="304" cy="265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5" name="Group 310">
              <a:extLst>
                <a:ext uri="{FF2B5EF4-FFF2-40B4-BE49-F238E27FC236}">
                  <a16:creationId xmlns:a16="http://schemas.microsoft.com/office/drawing/2014/main" id="{F848B725-CE7D-CB41-A4EC-D469353BB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1" y="3539"/>
              <a:ext cx="586" cy="484"/>
              <a:chOff x="1389" y="1586"/>
              <a:chExt cx="270" cy="246"/>
            </a:xfrm>
          </p:grpSpPr>
          <p:sp>
            <p:nvSpPr>
              <p:cNvPr id="66" name="Oval 311">
                <a:extLst>
                  <a:ext uri="{FF2B5EF4-FFF2-40B4-BE49-F238E27FC236}">
                    <a16:creationId xmlns:a16="http://schemas.microsoft.com/office/drawing/2014/main" id="{9D6ACEB7-5C2A-BA43-BB0E-EB7F2FC58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1634"/>
                <a:ext cx="115" cy="121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Oval 312">
                <a:extLst>
                  <a:ext uri="{FF2B5EF4-FFF2-40B4-BE49-F238E27FC236}">
                    <a16:creationId xmlns:a16="http://schemas.microsoft.com/office/drawing/2014/main" id="{BB24EE36-E059-BB44-893A-71B1A4993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1634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Oval 313">
                <a:extLst>
                  <a:ext uri="{FF2B5EF4-FFF2-40B4-BE49-F238E27FC236}">
                    <a16:creationId xmlns:a16="http://schemas.microsoft.com/office/drawing/2014/main" id="{FE66D069-A202-A64A-AD2C-0A21D8775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" y="1639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Oval 314">
                <a:extLst>
                  <a:ext uri="{FF2B5EF4-FFF2-40B4-BE49-F238E27FC236}">
                    <a16:creationId xmlns:a16="http://schemas.microsoft.com/office/drawing/2014/main" id="{24B2574E-7B5C-7F4D-86D9-F29CC549B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" y="1644"/>
                <a:ext cx="76" cy="77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Oval 315">
                <a:extLst>
                  <a:ext uri="{FF2B5EF4-FFF2-40B4-BE49-F238E27FC236}">
                    <a16:creationId xmlns:a16="http://schemas.microsoft.com/office/drawing/2014/main" id="{3B313DEB-1B30-E347-A562-C9D5329D0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1649"/>
                <a:ext cx="63" cy="6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" name="Oval 316">
                <a:extLst>
                  <a:ext uri="{FF2B5EF4-FFF2-40B4-BE49-F238E27FC236}">
                    <a16:creationId xmlns:a16="http://schemas.microsoft.com/office/drawing/2014/main" id="{1CC1EB75-4D2B-CB42-8CB8-22D58C0BA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8" y="1654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" name="Oval 317">
                <a:extLst>
                  <a:ext uri="{FF2B5EF4-FFF2-40B4-BE49-F238E27FC236}">
                    <a16:creationId xmlns:a16="http://schemas.microsoft.com/office/drawing/2014/main" id="{ED3136BA-D0B9-094F-B856-60D2F49A2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" y="1659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" name="Oval 318">
                <a:extLst>
                  <a:ext uri="{FF2B5EF4-FFF2-40B4-BE49-F238E27FC236}">
                    <a16:creationId xmlns:a16="http://schemas.microsoft.com/office/drawing/2014/main" id="{05146A7B-03B5-DC41-A335-0BDB3EFA9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1663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" name="Oval 319">
                <a:extLst>
                  <a:ext uri="{FF2B5EF4-FFF2-40B4-BE49-F238E27FC236}">
                    <a16:creationId xmlns:a16="http://schemas.microsoft.com/office/drawing/2014/main" id="{50DCC153-9E3E-9A44-AE70-2982D5441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668"/>
                <a:ext cx="4" cy="5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5" name="Oval 320">
                <a:extLst>
                  <a:ext uri="{FF2B5EF4-FFF2-40B4-BE49-F238E27FC236}">
                    <a16:creationId xmlns:a16="http://schemas.microsoft.com/office/drawing/2014/main" id="{1889DFF0-987F-9C43-93E4-41EFA07A7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1668"/>
                <a:ext cx="1" cy="0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" name="Oval 321">
                <a:extLst>
                  <a:ext uri="{FF2B5EF4-FFF2-40B4-BE49-F238E27FC236}">
                    <a16:creationId xmlns:a16="http://schemas.microsoft.com/office/drawing/2014/main" id="{EC120922-AEA0-BE45-9754-336B97197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1661"/>
                <a:ext cx="15" cy="14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Oval 322">
                <a:extLst>
                  <a:ext uri="{FF2B5EF4-FFF2-40B4-BE49-F238E27FC236}">
                    <a16:creationId xmlns:a16="http://schemas.microsoft.com/office/drawing/2014/main" id="{C8266210-EAE8-4B47-8EF4-9723A4B6E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1624"/>
                <a:ext cx="135" cy="141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" name="Oval 323">
                <a:extLst>
                  <a:ext uri="{FF2B5EF4-FFF2-40B4-BE49-F238E27FC236}">
                    <a16:creationId xmlns:a16="http://schemas.microsoft.com/office/drawing/2014/main" id="{09EDF8F1-2CB6-4142-8C32-D0156D6B7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3" y="1634"/>
                <a:ext cx="116" cy="12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9" name="Oval 324">
                <a:extLst>
                  <a:ext uri="{FF2B5EF4-FFF2-40B4-BE49-F238E27FC236}">
                    <a16:creationId xmlns:a16="http://schemas.microsoft.com/office/drawing/2014/main" id="{EB168C42-7DC0-9D46-9879-63880026D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3" y="1634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0" name="Oval 325">
                <a:extLst>
                  <a:ext uri="{FF2B5EF4-FFF2-40B4-BE49-F238E27FC236}">
                    <a16:creationId xmlns:a16="http://schemas.microsoft.com/office/drawing/2014/main" id="{3CF61F9C-2407-7B45-8C22-35F311637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8" y="1639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" name="Oval 326">
                <a:extLst>
                  <a:ext uri="{FF2B5EF4-FFF2-40B4-BE49-F238E27FC236}">
                    <a16:creationId xmlns:a16="http://schemas.microsoft.com/office/drawing/2014/main" id="{8BBE6B53-0873-0A4E-B9A3-294D43326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1644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" name="Oval 327">
                <a:extLst>
                  <a:ext uri="{FF2B5EF4-FFF2-40B4-BE49-F238E27FC236}">
                    <a16:creationId xmlns:a16="http://schemas.microsoft.com/office/drawing/2014/main" id="{8EFDA5F0-38D5-EF44-8C89-D430B94A8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8" y="1649"/>
                <a:ext cx="62" cy="62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" name="Oval 328">
                <a:extLst>
                  <a:ext uri="{FF2B5EF4-FFF2-40B4-BE49-F238E27FC236}">
                    <a16:creationId xmlns:a16="http://schemas.microsoft.com/office/drawing/2014/main" id="{3F03AD1F-9249-C743-85C6-B60F434FB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1654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" name="Oval 329">
                <a:extLst>
                  <a:ext uri="{FF2B5EF4-FFF2-40B4-BE49-F238E27FC236}">
                    <a16:creationId xmlns:a16="http://schemas.microsoft.com/office/drawing/2014/main" id="{E1E5CD54-74D1-974C-A225-CC8FB9AB3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1659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" name="Oval 330">
                <a:extLst>
                  <a:ext uri="{FF2B5EF4-FFF2-40B4-BE49-F238E27FC236}">
                    <a16:creationId xmlns:a16="http://schemas.microsoft.com/office/drawing/2014/main" id="{EA4F51BA-E876-F744-909D-5BA487027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2" y="1663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" name="Oval 331">
                <a:extLst>
                  <a:ext uri="{FF2B5EF4-FFF2-40B4-BE49-F238E27FC236}">
                    <a16:creationId xmlns:a16="http://schemas.microsoft.com/office/drawing/2014/main" id="{ADE4BF3D-7BB4-BF41-812F-E9E759F81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7" y="1668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" name="Oval 332">
                <a:extLst>
                  <a:ext uri="{FF2B5EF4-FFF2-40B4-BE49-F238E27FC236}">
                    <a16:creationId xmlns:a16="http://schemas.microsoft.com/office/drawing/2014/main" id="{5982F9D7-E25B-2240-A3EC-EEE8ACC32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7" y="1668"/>
                <a:ext cx="0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Oval 333">
                <a:extLst>
                  <a:ext uri="{FF2B5EF4-FFF2-40B4-BE49-F238E27FC236}">
                    <a16:creationId xmlns:a16="http://schemas.microsoft.com/office/drawing/2014/main" id="{F11C4D4B-8E31-AA4E-9358-CCD79CA2A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1661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" name="Oval 334">
                <a:extLst>
                  <a:ext uri="{FF2B5EF4-FFF2-40B4-BE49-F238E27FC236}">
                    <a16:creationId xmlns:a16="http://schemas.microsoft.com/office/drawing/2014/main" id="{9C3B32A4-AFCB-C64A-A192-B5C4114EF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1624"/>
                <a:ext cx="136" cy="141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" name="Oval 335">
                <a:extLst>
                  <a:ext uri="{FF2B5EF4-FFF2-40B4-BE49-F238E27FC236}">
                    <a16:creationId xmlns:a16="http://schemas.microsoft.com/office/drawing/2014/main" id="{CFEF542E-A30E-5145-84EE-4CAEC80DE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702"/>
                <a:ext cx="115" cy="12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" name="Oval 336">
                <a:extLst>
                  <a:ext uri="{FF2B5EF4-FFF2-40B4-BE49-F238E27FC236}">
                    <a16:creationId xmlns:a16="http://schemas.microsoft.com/office/drawing/2014/main" id="{FA05464A-4262-C148-B443-60FE2267A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702"/>
                <a:ext cx="106" cy="105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" name="Oval 337">
                <a:extLst>
                  <a:ext uri="{FF2B5EF4-FFF2-40B4-BE49-F238E27FC236}">
                    <a16:creationId xmlns:a16="http://schemas.microsoft.com/office/drawing/2014/main" id="{272C45C4-B944-0F4D-8E23-99D9A565E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1707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" name="Oval 338">
                <a:extLst>
                  <a:ext uri="{FF2B5EF4-FFF2-40B4-BE49-F238E27FC236}">
                    <a16:creationId xmlns:a16="http://schemas.microsoft.com/office/drawing/2014/main" id="{FF7A2352-C098-8D4A-B642-558A6A094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" y="1711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" name="Oval 339">
                <a:extLst>
                  <a:ext uri="{FF2B5EF4-FFF2-40B4-BE49-F238E27FC236}">
                    <a16:creationId xmlns:a16="http://schemas.microsoft.com/office/drawing/2014/main" id="{A78C7C7B-3931-D640-9355-15F8E7ECC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1716"/>
                <a:ext cx="62" cy="63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" name="Oval 340">
                <a:extLst>
                  <a:ext uri="{FF2B5EF4-FFF2-40B4-BE49-F238E27FC236}">
                    <a16:creationId xmlns:a16="http://schemas.microsoft.com/office/drawing/2014/main" id="{48B84DD3-8A3B-624F-BEDC-8DB29B832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1721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" name="Oval 341">
                <a:extLst>
                  <a:ext uri="{FF2B5EF4-FFF2-40B4-BE49-F238E27FC236}">
                    <a16:creationId xmlns:a16="http://schemas.microsoft.com/office/drawing/2014/main" id="{33973FCE-9247-2945-AF77-85FC2CD63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1726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" name="Oval 342">
                <a:extLst>
                  <a:ext uri="{FF2B5EF4-FFF2-40B4-BE49-F238E27FC236}">
                    <a16:creationId xmlns:a16="http://schemas.microsoft.com/office/drawing/2014/main" id="{E9CF43C7-DCE6-FA4A-9473-AD302578B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1731"/>
                <a:ext cx="19" cy="19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" name="Oval 343">
                <a:extLst>
                  <a:ext uri="{FF2B5EF4-FFF2-40B4-BE49-F238E27FC236}">
                    <a16:creationId xmlns:a16="http://schemas.microsoft.com/office/drawing/2014/main" id="{80AD886C-84DB-414C-9E36-DC5941E60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735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" name="Oval 344">
                <a:extLst>
                  <a:ext uri="{FF2B5EF4-FFF2-40B4-BE49-F238E27FC236}">
                    <a16:creationId xmlns:a16="http://schemas.microsoft.com/office/drawing/2014/main" id="{6934519B-B6BA-2349-AAAC-EB81238F5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735"/>
                <a:ext cx="0" cy="1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" name="Oval 345">
                <a:extLst>
                  <a:ext uri="{FF2B5EF4-FFF2-40B4-BE49-F238E27FC236}">
                    <a16:creationId xmlns:a16="http://schemas.microsoft.com/office/drawing/2014/main" id="{A52ADCF4-0C48-2249-A754-15CD57F7A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1728"/>
                <a:ext cx="14" cy="1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" name="Oval 346">
                <a:extLst>
                  <a:ext uri="{FF2B5EF4-FFF2-40B4-BE49-F238E27FC236}">
                    <a16:creationId xmlns:a16="http://schemas.microsoft.com/office/drawing/2014/main" id="{F5130CFE-91B9-1E4F-8E86-C706EC908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692"/>
                <a:ext cx="135" cy="140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" name="Oval 347">
                <a:extLst>
                  <a:ext uri="{FF2B5EF4-FFF2-40B4-BE49-F238E27FC236}">
                    <a16:creationId xmlns:a16="http://schemas.microsoft.com/office/drawing/2014/main" id="{F01CF1AC-C256-334F-917A-562170ED6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596"/>
                <a:ext cx="115" cy="115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" name="Oval 348">
                <a:extLst>
                  <a:ext uri="{FF2B5EF4-FFF2-40B4-BE49-F238E27FC236}">
                    <a16:creationId xmlns:a16="http://schemas.microsoft.com/office/drawing/2014/main" id="{EBB62FDF-F026-BF4C-ACA3-6B14D71A4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596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" name="Oval 349">
                <a:extLst>
                  <a:ext uri="{FF2B5EF4-FFF2-40B4-BE49-F238E27FC236}">
                    <a16:creationId xmlns:a16="http://schemas.microsoft.com/office/drawing/2014/main" id="{3DA21F34-2FC3-4242-A555-53647424D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1601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" name="Oval 350">
                <a:extLst>
                  <a:ext uri="{FF2B5EF4-FFF2-40B4-BE49-F238E27FC236}">
                    <a16:creationId xmlns:a16="http://schemas.microsoft.com/office/drawing/2014/main" id="{57975530-CB65-C040-A33D-CE8E70527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" y="1606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" name="Oval 351">
                <a:extLst>
                  <a:ext uri="{FF2B5EF4-FFF2-40B4-BE49-F238E27FC236}">
                    <a16:creationId xmlns:a16="http://schemas.microsoft.com/office/drawing/2014/main" id="{14BA6552-C3C9-AF44-9F68-F57965F49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1610"/>
                <a:ext cx="62" cy="6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" name="Oval 352">
                <a:extLst>
                  <a:ext uri="{FF2B5EF4-FFF2-40B4-BE49-F238E27FC236}">
                    <a16:creationId xmlns:a16="http://schemas.microsoft.com/office/drawing/2014/main" id="{817223A2-69F7-C748-BEE0-365B6F959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1615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8" name="Oval 353">
                <a:extLst>
                  <a:ext uri="{FF2B5EF4-FFF2-40B4-BE49-F238E27FC236}">
                    <a16:creationId xmlns:a16="http://schemas.microsoft.com/office/drawing/2014/main" id="{F21AF037-EAAD-1848-B6F1-0D418D821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1620"/>
                <a:ext cx="34" cy="34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" name="Oval 354">
                <a:extLst>
                  <a:ext uri="{FF2B5EF4-FFF2-40B4-BE49-F238E27FC236}">
                    <a16:creationId xmlns:a16="http://schemas.microsoft.com/office/drawing/2014/main" id="{0B2B249C-2F44-754F-8F14-29470FE2F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1625"/>
                <a:ext cx="19" cy="19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" name="Oval 355">
                <a:extLst>
                  <a:ext uri="{FF2B5EF4-FFF2-40B4-BE49-F238E27FC236}">
                    <a16:creationId xmlns:a16="http://schemas.microsoft.com/office/drawing/2014/main" id="{8FC17006-E646-A44C-92F1-2E6508319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630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" name="Oval 356">
                <a:extLst>
                  <a:ext uri="{FF2B5EF4-FFF2-40B4-BE49-F238E27FC236}">
                    <a16:creationId xmlns:a16="http://schemas.microsoft.com/office/drawing/2014/main" id="{2B5FE807-E360-BE4F-8A82-AE7300D87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629"/>
                <a:ext cx="0" cy="1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" name="Oval 357">
                <a:extLst>
                  <a:ext uri="{FF2B5EF4-FFF2-40B4-BE49-F238E27FC236}">
                    <a16:creationId xmlns:a16="http://schemas.microsoft.com/office/drawing/2014/main" id="{25F04C5A-4E1D-E842-AE3A-7B1FEBFDA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1622"/>
                <a:ext cx="14" cy="15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" name="Oval 358">
                <a:extLst>
                  <a:ext uri="{FF2B5EF4-FFF2-40B4-BE49-F238E27FC236}">
                    <a16:creationId xmlns:a16="http://schemas.microsoft.com/office/drawing/2014/main" id="{C70EF7CC-7AD8-E042-A290-71F0081A7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586"/>
                <a:ext cx="135" cy="135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43" name="AutoShape 359">
            <a:extLst>
              <a:ext uri="{FF2B5EF4-FFF2-40B4-BE49-F238E27FC236}">
                <a16:creationId xmlns:a16="http://schemas.microsoft.com/office/drawing/2014/main" id="{3AB22C87-3B8F-F942-8AD3-CD048232161E}"/>
              </a:ext>
            </a:extLst>
          </p:cNvPr>
          <p:cNvSpPr>
            <a:spLocks noChangeArrowheads="1"/>
          </p:cNvSpPr>
          <p:nvPr/>
        </p:nvSpPr>
        <p:spPr bwMode="auto">
          <a:xfrm rot="15969005">
            <a:off x="4480204" y="4763004"/>
            <a:ext cx="230981" cy="1012214"/>
          </a:xfrm>
          <a:prstGeom prst="upArrow">
            <a:avLst>
              <a:gd name="adj1" fmla="val 50000"/>
              <a:gd name="adj2" fmla="val 118686"/>
            </a:avLst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AutoShape 360">
            <a:extLst>
              <a:ext uri="{FF2B5EF4-FFF2-40B4-BE49-F238E27FC236}">
                <a16:creationId xmlns:a16="http://schemas.microsoft.com/office/drawing/2014/main" id="{6B42154F-33BB-0941-BFFD-A3D2303B4621}"/>
              </a:ext>
            </a:extLst>
          </p:cNvPr>
          <p:cNvSpPr>
            <a:spLocks noChangeArrowheads="1"/>
          </p:cNvSpPr>
          <p:nvPr/>
        </p:nvSpPr>
        <p:spPr bwMode="auto">
          <a:xfrm rot="13992276">
            <a:off x="6070100" y="4325129"/>
            <a:ext cx="213122" cy="675909"/>
          </a:xfrm>
          <a:prstGeom prst="upArrow">
            <a:avLst>
              <a:gd name="adj1" fmla="val 50000"/>
              <a:gd name="adj2" fmla="val 85894"/>
            </a:avLst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AutoShape 361">
            <a:extLst>
              <a:ext uri="{FF2B5EF4-FFF2-40B4-BE49-F238E27FC236}">
                <a16:creationId xmlns:a16="http://schemas.microsoft.com/office/drawing/2014/main" id="{98D1AEDD-AF3B-B049-A21E-1423B6C48D3B}"/>
              </a:ext>
            </a:extLst>
          </p:cNvPr>
          <p:cNvSpPr>
            <a:spLocks noChangeArrowheads="1"/>
          </p:cNvSpPr>
          <p:nvPr/>
        </p:nvSpPr>
        <p:spPr bwMode="auto">
          <a:xfrm rot="18047230">
            <a:off x="4774150" y="4387041"/>
            <a:ext cx="217885" cy="675909"/>
          </a:xfrm>
          <a:prstGeom prst="upArrow">
            <a:avLst>
              <a:gd name="adj1" fmla="val 50000"/>
              <a:gd name="adj2" fmla="val 84016"/>
            </a:avLst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Rectangle 362">
            <a:extLst>
              <a:ext uri="{FF2B5EF4-FFF2-40B4-BE49-F238E27FC236}">
                <a16:creationId xmlns:a16="http://schemas.microsoft.com/office/drawing/2014/main" id="{E64CB6FE-300A-7449-8A0F-5493D4F71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957" y="4680347"/>
            <a:ext cx="71654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500">
                <a:solidFill>
                  <a:srgbClr val="000000"/>
                </a:solidFill>
                <a:latin typeface="Arial"/>
              </a:rPr>
              <a:t>4.8 MeV</a:t>
            </a:r>
          </a:p>
        </p:txBody>
      </p:sp>
      <p:sp>
        <p:nvSpPr>
          <p:cNvPr id="147" name="Rectangle 5">
            <a:extLst>
              <a:ext uri="{FF2B5EF4-FFF2-40B4-BE49-F238E27FC236}">
                <a16:creationId xmlns:a16="http://schemas.microsoft.com/office/drawing/2014/main" id="{4D7D0F3D-70C3-0A49-A521-EDB039437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665" y="4373379"/>
            <a:ext cx="588687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350" dirty="0">
                <a:solidFill>
                  <a:srgbClr val="000000"/>
                </a:solidFill>
              </a:rPr>
              <a:t>Neutron</a:t>
            </a:r>
            <a:endParaRPr kumimoji="1" lang="de-DE" sz="1350" dirty="0">
              <a:solidFill>
                <a:prstClr val="black"/>
              </a:solidFill>
            </a:endParaRPr>
          </a:p>
        </p:txBody>
      </p:sp>
      <p:sp>
        <p:nvSpPr>
          <p:cNvPr id="148" name="Rectangle 4">
            <a:extLst>
              <a:ext uri="{FF2B5EF4-FFF2-40B4-BE49-F238E27FC236}">
                <a16:creationId xmlns:a16="http://schemas.microsoft.com/office/drawing/2014/main" id="{ABF1948E-0A1F-6445-8AD2-80D260119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552" y="2003891"/>
            <a:ext cx="770532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350" b="1" dirty="0">
                <a:solidFill>
                  <a:srgbClr val="000000"/>
                </a:solidFill>
              </a:rPr>
              <a:t>Deuterium</a:t>
            </a:r>
            <a:endParaRPr kumimoji="1" lang="de-DE" sz="1350" b="1" dirty="0">
              <a:solidFill>
                <a:prstClr val="black"/>
              </a:solidFill>
            </a:endParaRPr>
          </a:p>
        </p:txBody>
      </p:sp>
      <p:sp>
        <p:nvSpPr>
          <p:cNvPr id="149" name="Rectangle 31">
            <a:extLst>
              <a:ext uri="{FF2B5EF4-FFF2-40B4-BE49-F238E27FC236}">
                <a16:creationId xmlns:a16="http://schemas.microsoft.com/office/drawing/2014/main" id="{BA35D5CA-D227-5D4D-972F-6E1DD781D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677" y="2186056"/>
            <a:ext cx="561051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350" baseline="30000" dirty="0">
                <a:solidFill>
                  <a:srgbClr val="000000"/>
                </a:solidFill>
              </a:rPr>
              <a:t>4</a:t>
            </a:r>
            <a:r>
              <a:rPr kumimoji="1" lang="de-DE" sz="1350" dirty="0">
                <a:solidFill>
                  <a:srgbClr val="000000"/>
                </a:solidFill>
              </a:rPr>
              <a:t>Helium</a:t>
            </a:r>
            <a:endParaRPr kumimoji="1" lang="de-DE" sz="1350" dirty="0">
              <a:solidFill>
                <a:prstClr val="black"/>
              </a:solidFill>
            </a:endParaRPr>
          </a:p>
        </p:txBody>
      </p:sp>
      <p:sp>
        <p:nvSpPr>
          <p:cNvPr id="150" name="Rectangle 32">
            <a:extLst>
              <a:ext uri="{FF2B5EF4-FFF2-40B4-BE49-F238E27FC236}">
                <a16:creationId xmlns:a16="http://schemas.microsoft.com/office/drawing/2014/main" id="{1A4E91B6-70CA-8C4A-8E6E-0ABB2B861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2249" y="4178484"/>
            <a:ext cx="51693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350" b="1" dirty="0">
                <a:solidFill>
                  <a:srgbClr val="000000"/>
                </a:solidFill>
              </a:rPr>
              <a:t>Tritium</a:t>
            </a:r>
            <a:endParaRPr kumimoji="1" lang="de-DE" sz="1350" b="1" dirty="0">
              <a:solidFill>
                <a:prstClr val="black"/>
              </a:solidFill>
            </a:endParaRPr>
          </a:p>
        </p:txBody>
      </p:sp>
      <p:grpSp>
        <p:nvGrpSpPr>
          <p:cNvPr id="151" name="Gruppieren 150">
            <a:extLst>
              <a:ext uri="{FF2B5EF4-FFF2-40B4-BE49-F238E27FC236}">
                <a16:creationId xmlns:a16="http://schemas.microsoft.com/office/drawing/2014/main" id="{739ADA36-76BC-2A42-8C4B-A586325AC662}"/>
              </a:ext>
            </a:extLst>
          </p:cNvPr>
          <p:cNvGrpSpPr/>
          <p:nvPr/>
        </p:nvGrpSpPr>
        <p:grpSpPr>
          <a:xfrm>
            <a:off x="4114357" y="1748214"/>
            <a:ext cx="2875083" cy="2786063"/>
            <a:chOff x="3725863" y="1233869"/>
            <a:chExt cx="4152901" cy="3714750"/>
          </a:xfrm>
        </p:grpSpPr>
        <p:grpSp>
          <p:nvGrpSpPr>
            <p:cNvPr id="152" name="Gruppieren 151">
              <a:extLst>
                <a:ext uri="{FF2B5EF4-FFF2-40B4-BE49-F238E27FC236}">
                  <a16:creationId xmlns:a16="http://schemas.microsoft.com/office/drawing/2014/main" id="{BD328338-8262-DD4D-9D4E-3E04A355DCDF}"/>
                </a:ext>
              </a:extLst>
            </p:cNvPr>
            <p:cNvGrpSpPr/>
            <p:nvPr/>
          </p:nvGrpSpPr>
          <p:grpSpPr>
            <a:xfrm>
              <a:off x="3725863" y="1233869"/>
              <a:ext cx="714375" cy="633413"/>
              <a:chOff x="3725863" y="1233869"/>
              <a:chExt cx="714375" cy="633413"/>
            </a:xfrm>
          </p:grpSpPr>
          <p:sp>
            <p:nvSpPr>
              <p:cNvPr id="339" name="Oval 6">
                <a:extLst>
                  <a:ext uri="{FF2B5EF4-FFF2-40B4-BE49-F238E27FC236}">
                    <a16:creationId xmlns:a16="http://schemas.microsoft.com/office/drawing/2014/main" id="{8C8BA256-54A2-6E42-8DE0-681CBCE7E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0976" y="1265619"/>
                <a:ext cx="414338" cy="358775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0" name="Oval 7">
                <a:extLst>
                  <a:ext uri="{FF2B5EF4-FFF2-40B4-BE49-F238E27FC236}">
                    <a16:creationId xmlns:a16="http://schemas.microsoft.com/office/drawing/2014/main" id="{EA4C3B76-A0A8-5B4C-8295-613C6E14C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0976" y="1265619"/>
                <a:ext cx="366713" cy="330200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1" name="Oval 8">
                <a:extLst>
                  <a:ext uri="{FF2B5EF4-FFF2-40B4-BE49-F238E27FC236}">
                    <a16:creationId xmlns:a16="http://schemas.microsoft.com/office/drawing/2014/main" id="{65BC5293-9A66-A04D-BB42-ED70B9E8D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8438" y="1279906"/>
                <a:ext cx="314325" cy="284163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2" name="Oval 9">
                <a:extLst>
                  <a:ext uri="{FF2B5EF4-FFF2-40B4-BE49-F238E27FC236}">
                    <a16:creationId xmlns:a16="http://schemas.microsoft.com/office/drawing/2014/main" id="{F0060A2A-9E76-924B-8B53-E32A30F4F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5901" y="1295781"/>
                <a:ext cx="266700" cy="241300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3" name="Oval 10">
                <a:extLst>
                  <a:ext uri="{FF2B5EF4-FFF2-40B4-BE49-F238E27FC236}">
                    <a16:creationId xmlns:a16="http://schemas.microsoft.com/office/drawing/2014/main" id="{F1296BB3-5A9B-FF4E-8CDE-D692E6718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3363" y="1308481"/>
                <a:ext cx="214313" cy="1968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4" name="Oval 11">
                <a:extLst>
                  <a:ext uri="{FF2B5EF4-FFF2-40B4-BE49-F238E27FC236}">
                    <a16:creationId xmlns:a16="http://schemas.microsoft.com/office/drawing/2014/main" id="{2E5BAE39-CAF0-1849-A42D-E679E00E9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651" y="1324356"/>
                <a:ext cx="165100" cy="14922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5" name="Oval 12">
                <a:extLst>
                  <a:ext uri="{FF2B5EF4-FFF2-40B4-BE49-F238E27FC236}">
                    <a16:creationId xmlns:a16="http://schemas.microsoft.com/office/drawing/2014/main" id="{D7DBE570-CC2D-C044-8399-35F129D95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113" y="1340231"/>
                <a:ext cx="115888" cy="106363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6" name="Oval 13">
                <a:extLst>
                  <a:ext uri="{FF2B5EF4-FFF2-40B4-BE49-F238E27FC236}">
                    <a16:creationId xmlns:a16="http://schemas.microsoft.com/office/drawing/2014/main" id="{2E33F792-D57D-B146-9413-44E960C80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988" y="1356106"/>
                <a:ext cx="66675" cy="58738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7" name="Oval 14">
                <a:extLst>
                  <a:ext uri="{FF2B5EF4-FFF2-40B4-BE49-F238E27FC236}">
                    <a16:creationId xmlns:a16="http://schemas.microsoft.com/office/drawing/2014/main" id="{DDE55174-BEC8-6F48-AE1C-6F247270F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1" y="1370394"/>
                <a:ext cx="17463" cy="12700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8" name="Oval 15">
                <a:extLst>
                  <a:ext uri="{FF2B5EF4-FFF2-40B4-BE49-F238E27FC236}">
                    <a16:creationId xmlns:a16="http://schemas.microsoft.com/office/drawing/2014/main" id="{26A1C1AC-269C-BA4B-9D26-73E7DB4E3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1" y="1368806"/>
                <a:ext cx="0" cy="1588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9" name="Oval 16">
                <a:extLst>
                  <a:ext uri="{FF2B5EF4-FFF2-40B4-BE49-F238E27FC236}">
                    <a16:creationId xmlns:a16="http://schemas.microsoft.com/office/drawing/2014/main" id="{BD3A7BC6-0765-6F43-AA56-918B4A2FA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4638" y="1346581"/>
                <a:ext cx="49213" cy="46038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0" name="Oval 17">
                <a:extLst>
                  <a:ext uri="{FF2B5EF4-FFF2-40B4-BE49-F238E27FC236}">
                    <a16:creationId xmlns:a16="http://schemas.microsoft.com/office/drawing/2014/main" id="{8DB3A3B3-B42A-D845-99CC-20EB65E51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7638" y="1233869"/>
                <a:ext cx="482600" cy="420688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1" name="Oval 18">
                <a:extLst>
                  <a:ext uri="{FF2B5EF4-FFF2-40B4-BE49-F238E27FC236}">
                    <a16:creationId xmlns:a16="http://schemas.microsoft.com/office/drawing/2014/main" id="{74A7A7BC-3B91-F14A-92FD-66117FBD9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0788" y="1473581"/>
                <a:ext cx="414338" cy="36195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2" name="Oval 19">
                <a:extLst>
                  <a:ext uri="{FF2B5EF4-FFF2-40B4-BE49-F238E27FC236}">
                    <a16:creationId xmlns:a16="http://schemas.microsoft.com/office/drawing/2014/main" id="{717BFAA0-6B91-7E4B-95EC-EE872EDFD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0788" y="1473581"/>
                <a:ext cx="365125" cy="331788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3" name="Oval 20">
                <a:extLst>
                  <a:ext uri="{FF2B5EF4-FFF2-40B4-BE49-F238E27FC236}">
                    <a16:creationId xmlns:a16="http://schemas.microsoft.com/office/drawing/2014/main" id="{C8F03DD7-41B5-F843-B40E-665BC80D2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8251" y="1489456"/>
                <a:ext cx="312738" cy="284163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4" name="Oval 21">
                <a:extLst>
                  <a:ext uri="{FF2B5EF4-FFF2-40B4-BE49-F238E27FC236}">
                    <a16:creationId xmlns:a16="http://schemas.microsoft.com/office/drawing/2014/main" id="{2E4B1AD2-699A-C347-96A2-B6886E028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6" y="1505331"/>
                <a:ext cx="263525" cy="239713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5" name="Oval 22">
                <a:extLst>
                  <a:ext uri="{FF2B5EF4-FFF2-40B4-BE49-F238E27FC236}">
                    <a16:creationId xmlns:a16="http://schemas.microsoft.com/office/drawing/2014/main" id="{0646D195-FE65-4E42-9121-8129E6D49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8413" y="1521206"/>
                <a:ext cx="217488" cy="193675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6" name="Oval 23">
                <a:extLst>
                  <a:ext uri="{FF2B5EF4-FFF2-40B4-BE49-F238E27FC236}">
                    <a16:creationId xmlns:a16="http://schemas.microsoft.com/office/drawing/2014/main" id="{C1F90035-4C21-0A41-899B-3CFE0B7FF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6" y="1533906"/>
                <a:ext cx="165100" cy="152400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7" name="Oval 24">
                <a:extLst>
                  <a:ext uri="{FF2B5EF4-FFF2-40B4-BE49-F238E27FC236}">
                    <a16:creationId xmlns:a16="http://schemas.microsoft.com/office/drawing/2014/main" id="{BAFA007E-1219-B145-A548-E5726F1F6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549781"/>
                <a:ext cx="117475" cy="104775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8" name="Oval 25">
                <a:extLst>
                  <a:ext uri="{FF2B5EF4-FFF2-40B4-BE49-F238E27FC236}">
                    <a16:creationId xmlns:a16="http://schemas.microsoft.com/office/drawing/2014/main" id="{F491BD7A-CF22-2942-BBE6-29EC90DB8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1" y="1564069"/>
                <a:ext cx="65088" cy="60325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9" name="Oval 26">
                <a:extLst>
                  <a:ext uri="{FF2B5EF4-FFF2-40B4-BE49-F238E27FC236}">
                    <a16:creationId xmlns:a16="http://schemas.microsoft.com/office/drawing/2014/main" id="{2FF931A9-65B3-BF42-8681-C5E206F50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579944"/>
                <a:ext cx="12700" cy="1587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0" name="Oval 27">
                <a:extLst>
                  <a:ext uri="{FF2B5EF4-FFF2-40B4-BE49-F238E27FC236}">
                    <a16:creationId xmlns:a16="http://schemas.microsoft.com/office/drawing/2014/main" id="{1FF4BC80-5F96-F444-8D2D-012679EFD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501" y="1579944"/>
                <a:ext cx="4763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1" name="Oval 28">
                <a:extLst>
                  <a:ext uri="{FF2B5EF4-FFF2-40B4-BE49-F238E27FC236}">
                    <a16:creationId xmlns:a16="http://schemas.microsoft.com/office/drawing/2014/main" id="{EB800A98-3057-5843-8F62-BCAC2321A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688" y="1557719"/>
                <a:ext cx="52388" cy="44450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2" name="Oval 29">
                <a:extLst>
                  <a:ext uri="{FF2B5EF4-FFF2-40B4-BE49-F238E27FC236}">
                    <a16:creationId xmlns:a16="http://schemas.microsoft.com/office/drawing/2014/main" id="{ABE1A73B-888A-6D46-82D8-F26CFBE48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863" y="1443419"/>
                <a:ext cx="482600" cy="423863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3" name="Group 33">
              <a:extLst>
                <a:ext uri="{FF2B5EF4-FFF2-40B4-BE49-F238E27FC236}">
                  <a16:creationId xmlns:a16="http://schemas.microsoft.com/office/drawing/2014/main" id="{345BB541-70D1-BC44-8921-AFEC61B52C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9038" y="4289806"/>
              <a:ext cx="715963" cy="633413"/>
              <a:chOff x="482" y="2517"/>
              <a:chExt cx="207" cy="203"/>
            </a:xfrm>
          </p:grpSpPr>
          <p:sp>
            <p:nvSpPr>
              <p:cNvPr id="303" name="Oval 34">
                <a:extLst>
                  <a:ext uri="{FF2B5EF4-FFF2-40B4-BE49-F238E27FC236}">
                    <a16:creationId xmlns:a16="http://schemas.microsoft.com/office/drawing/2014/main" id="{376A6866-E941-EB43-A1EB-A3D0385B6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2595"/>
                <a:ext cx="120" cy="11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4" name="Oval 35">
                <a:extLst>
                  <a:ext uri="{FF2B5EF4-FFF2-40B4-BE49-F238E27FC236}">
                    <a16:creationId xmlns:a16="http://schemas.microsoft.com/office/drawing/2014/main" id="{5CE4D1B5-6EB9-1643-B355-7EE966DD2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2595"/>
                <a:ext cx="106" cy="105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5" name="Oval 36">
                <a:extLst>
                  <a:ext uri="{FF2B5EF4-FFF2-40B4-BE49-F238E27FC236}">
                    <a16:creationId xmlns:a16="http://schemas.microsoft.com/office/drawing/2014/main" id="{6FEEA7CC-289A-C04C-A244-3A4169A6B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" y="2599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6" name="Oval 37">
                <a:extLst>
                  <a:ext uri="{FF2B5EF4-FFF2-40B4-BE49-F238E27FC236}">
                    <a16:creationId xmlns:a16="http://schemas.microsoft.com/office/drawing/2014/main" id="{67C66668-9734-514A-9F16-2DF1DE553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" y="2604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7" name="Oval 38">
                <a:extLst>
                  <a:ext uri="{FF2B5EF4-FFF2-40B4-BE49-F238E27FC236}">
                    <a16:creationId xmlns:a16="http://schemas.microsoft.com/office/drawing/2014/main" id="{41C6DC71-9847-8E48-9DE3-E5AEA027A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2609"/>
                <a:ext cx="62" cy="62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8" name="Oval 39">
                <a:extLst>
                  <a:ext uri="{FF2B5EF4-FFF2-40B4-BE49-F238E27FC236}">
                    <a16:creationId xmlns:a16="http://schemas.microsoft.com/office/drawing/2014/main" id="{28B57FAA-95D9-CF47-89CD-BA16B02E0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" y="2614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" name="Oval 40">
                <a:extLst>
                  <a:ext uri="{FF2B5EF4-FFF2-40B4-BE49-F238E27FC236}">
                    <a16:creationId xmlns:a16="http://schemas.microsoft.com/office/drawing/2014/main" id="{4D92EC9F-7FA7-224F-8C05-F854A2393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" y="2619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" name="Oval 41">
                <a:extLst>
                  <a:ext uri="{FF2B5EF4-FFF2-40B4-BE49-F238E27FC236}">
                    <a16:creationId xmlns:a16="http://schemas.microsoft.com/office/drawing/2014/main" id="{9902ACDB-1E2A-5348-938A-F9CBC0EBD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" y="2623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" name="Oval 42">
                <a:extLst>
                  <a:ext uri="{FF2B5EF4-FFF2-40B4-BE49-F238E27FC236}">
                    <a16:creationId xmlns:a16="http://schemas.microsoft.com/office/drawing/2014/main" id="{848C0159-49EF-5A48-A5A5-F62D4B3E6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" y="2628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" name="Oval 43">
                <a:extLst>
                  <a:ext uri="{FF2B5EF4-FFF2-40B4-BE49-F238E27FC236}">
                    <a16:creationId xmlns:a16="http://schemas.microsoft.com/office/drawing/2014/main" id="{2DED0B31-1168-D342-A3DC-6C5B15CA9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" y="2628"/>
                <a:ext cx="0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" name="Oval 44">
                <a:extLst>
                  <a:ext uri="{FF2B5EF4-FFF2-40B4-BE49-F238E27FC236}">
                    <a16:creationId xmlns:a16="http://schemas.microsoft.com/office/drawing/2014/main" id="{F681ECA2-87A0-3F45-BF08-79FDDBEE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" y="2621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4" name="Oval 45">
                <a:extLst>
                  <a:ext uri="{FF2B5EF4-FFF2-40B4-BE49-F238E27FC236}">
                    <a16:creationId xmlns:a16="http://schemas.microsoft.com/office/drawing/2014/main" id="{4B84885B-4AAA-5448-AB02-8A2A5EC9C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" y="2585"/>
                <a:ext cx="140" cy="135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5" name="Oval 46">
                <a:extLst>
                  <a:ext uri="{FF2B5EF4-FFF2-40B4-BE49-F238E27FC236}">
                    <a16:creationId xmlns:a16="http://schemas.microsoft.com/office/drawing/2014/main" id="{3DAC6DE7-70C9-0746-A30D-D17E6C9FD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" y="2527"/>
                <a:ext cx="120" cy="116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6" name="Oval 47">
                <a:extLst>
                  <a:ext uri="{FF2B5EF4-FFF2-40B4-BE49-F238E27FC236}">
                    <a16:creationId xmlns:a16="http://schemas.microsoft.com/office/drawing/2014/main" id="{1A9F3E5C-066B-A64F-9672-22C27E593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" y="2527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7" name="Oval 48">
                <a:extLst>
                  <a:ext uri="{FF2B5EF4-FFF2-40B4-BE49-F238E27FC236}">
                    <a16:creationId xmlns:a16="http://schemas.microsoft.com/office/drawing/2014/main" id="{AD7C9CF4-F61A-5545-BCBB-647CEC475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" y="2532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8" name="Oval 49">
                <a:extLst>
                  <a:ext uri="{FF2B5EF4-FFF2-40B4-BE49-F238E27FC236}">
                    <a16:creationId xmlns:a16="http://schemas.microsoft.com/office/drawing/2014/main" id="{E3A2C440-BE65-944D-AACA-AA645DDE6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2537"/>
                <a:ext cx="76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9" name="Oval 50">
                <a:extLst>
                  <a:ext uri="{FF2B5EF4-FFF2-40B4-BE49-F238E27FC236}">
                    <a16:creationId xmlns:a16="http://schemas.microsoft.com/office/drawing/2014/main" id="{5B0FB0AE-1570-E741-8784-F9B07C851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" y="2542"/>
                <a:ext cx="63" cy="62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0" name="Oval 51">
                <a:extLst>
                  <a:ext uri="{FF2B5EF4-FFF2-40B4-BE49-F238E27FC236}">
                    <a16:creationId xmlns:a16="http://schemas.microsoft.com/office/drawing/2014/main" id="{C3197939-32FD-8B4C-A7EA-AA7C629A2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" y="2547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1" name="Oval 52">
                <a:extLst>
                  <a:ext uri="{FF2B5EF4-FFF2-40B4-BE49-F238E27FC236}">
                    <a16:creationId xmlns:a16="http://schemas.microsoft.com/office/drawing/2014/main" id="{D58154D8-65A7-524F-B08D-273E9F017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" y="2551"/>
                <a:ext cx="34" cy="34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2" name="Oval 53">
                <a:extLst>
                  <a:ext uri="{FF2B5EF4-FFF2-40B4-BE49-F238E27FC236}">
                    <a16:creationId xmlns:a16="http://schemas.microsoft.com/office/drawing/2014/main" id="{C05FA6F1-C773-0443-9AC4-D88FF433A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" y="2556"/>
                <a:ext cx="19" cy="19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3" name="Oval 54">
                <a:extLst>
                  <a:ext uri="{FF2B5EF4-FFF2-40B4-BE49-F238E27FC236}">
                    <a16:creationId xmlns:a16="http://schemas.microsoft.com/office/drawing/2014/main" id="{1256CA35-46E4-6148-A011-DDF6BEA55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" y="2561"/>
                <a:ext cx="4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4" name="Oval 55">
                <a:extLst>
                  <a:ext uri="{FF2B5EF4-FFF2-40B4-BE49-F238E27FC236}">
                    <a16:creationId xmlns:a16="http://schemas.microsoft.com/office/drawing/2014/main" id="{7D596429-43B7-6D45-B202-A7DF45651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" y="2561"/>
                <a:ext cx="1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5" name="Oval 56">
                <a:extLst>
                  <a:ext uri="{FF2B5EF4-FFF2-40B4-BE49-F238E27FC236}">
                    <a16:creationId xmlns:a16="http://schemas.microsoft.com/office/drawing/2014/main" id="{2F7A0268-6721-CB43-81C1-941FFF28D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" y="2554"/>
                <a:ext cx="15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6" name="Oval 57">
                <a:extLst>
                  <a:ext uri="{FF2B5EF4-FFF2-40B4-BE49-F238E27FC236}">
                    <a16:creationId xmlns:a16="http://schemas.microsoft.com/office/drawing/2014/main" id="{8196C03E-F57D-014F-8B54-FAA65F850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" y="2517"/>
                <a:ext cx="140" cy="136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7" name="Oval 58">
                <a:extLst>
                  <a:ext uri="{FF2B5EF4-FFF2-40B4-BE49-F238E27FC236}">
                    <a16:creationId xmlns:a16="http://schemas.microsoft.com/office/drawing/2014/main" id="{402DBE76-C0A5-364A-911F-73D42998A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" y="2595"/>
                <a:ext cx="120" cy="115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8" name="Oval 59">
                <a:extLst>
                  <a:ext uri="{FF2B5EF4-FFF2-40B4-BE49-F238E27FC236}">
                    <a16:creationId xmlns:a16="http://schemas.microsoft.com/office/drawing/2014/main" id="{7AA07D93-E738-AB4A-9F58-054926A5F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" y="2595"/>
                <a:ext cx="106" cy="105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9" name="Oval 60">
                <a:extLst>
                  <a:ext uri="{FF2B5EF4-FFF2-40B4-BE49-F238E27FC236}">
                    <a16:creationId xmlns:a16="http://schemas.microsoft.com/office/drawing/2014/main" id="{0CFF83F8-085B-9A41-BB7A-6686EB639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" y="2599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0" name="Oval 61">
                <a:extLst>
                  <a:ext uri="{FF2B5EF4-FFF2-40B4-BE49-F238E27FC236}">
                    <a16:creationId xmlns:a16="http://schemas.microsoft.com/office/drawing/2014/main" id="{7183FD54-F917-7E44-9867-5D1F28A08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2604"/>
                <a:ext cx="76" cy="77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1" name="Oval 62">
                <a:extLst>
                  <a:ext uri="{FF2B5EF4-FFF2-40B4-BE49-F238E27FC236}">
                    <a16:creationId xmlns:a16="http://schemas.microsoft.com/office/drawing/2014/main" id="{CADB18EF-0F6F-1940-ADCF-7ECBAB0F8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" y="2609"/>
                <a:ext cx="63" cy="6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2" name="Oval 63">
                <a:extLst>
                  <a:ext uri="{FF2B5EF4-FFF2-40B4-BE49-F238E27FC236}">
                    <a16:creationId xmlns:a16="http://schemas.microsoft.com/office/drawing/2014/main" id="{62ADBC6D-7390-854C-96A2-C06D43E8B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" y="2614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3" name="Oval 64">
                <a:extLst>
                  <a:ext uri="{FF2B5EF4-FFF2-40B4-BE49-F238E27FC236}">
                    <a16:creationId xmlns:a16="http://schemas.microsoft.com/office/drawing/2014/main" id="{29A08D63-97D9-144C-829F-DD02EAB99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" y="2619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4" name="Oval 65">
                <a:extLst>
                  <a:ext uri="{FF2B5EF4-FFF2-40B4-BE49-F238E27FC236}">
                    <a16:creationId xmlns:a16="http://schemas.microsoft.com/office/drawing/2014/main" id="{6338BC5C-EE4C-594A-8847-BC6FC15D3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" y="2623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5" name="Oval 66">
                <a:extLst>
                  <a:ext uri="{FF2B5EF4-FFF2-40B4-BE49-F238E27FC236}">
                    <a16:creationId xmlns:a16="http://schemas.microsoft.com/office/drawing/2014/main" id="{F072BAC4-A85E-FD47-9A12-A6F94F423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" y="2628"/>
                <a:ext cx="4" cy="5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6" name="Oval 67">
                <a:extLst>
                  <a:ext uri="{FF2B5EF4-FFF2-40B4-BE49-F238E27FC236}">
                    <a16:creationId xmlns:a16="http://schemas.microsoft.com/office/drawing/2014/main" id="{1B403A49-90E3-3F4A-A289-292B680F0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" y="2628"/>
                <a:ext cx="1" cy="0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7" name="Oval 68">
                <a:extLst>
                  <a:ext uri="{FF2B5EF4-FFF2-40B4-BE49-F238E27FC236}">
                    <a16:creationId xmlns:a16="http://schemas.microsoft.com/office/drawing/2014/main" id="{4A6696B4-D6C6-8243-AA9A-F7F09536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" y="2621"/>
                <a:ext cx="15" cy="14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8" name="Oval 69">
                <a:extLst>
                  <a:ext uri="{FF2B5EF4-FFF2-40B4-BE49-F238E27FC236}">
                    <a16:creationId xmlns:a16="http://schemas.microsoft.com/office/drawing/2014/main" id="{2F01B220-5530-7C4D-867C-655628A80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" y="2585"/>
                <a:ext cx="140" cy="135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4" name="Group 70">
              <a:extLst>
                <a:ext uri="{FF2B5EF4-FFF2-40B4-BE49-F238E27FC236}">
                  <a16:creationId xmlns:a16="http://schemas.microsoft.com/office/drawing/2014/main" id="{161EBB1E-B961-EF4C-93EA-E875D3A812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1088" y="2275269"/>
              <a:ext cx="1774825" cy="1619250"/>
              <a:chOff x="820" y="1872"/>
              <a:chExt cx="515" cy="519"/>
            </a:xfrm>
          </p:grpSpPr>
          <p:sp>
            <p:nvSpPr>
              <p:cNvPr id="223" name="Oval 71">
                <a:extLst>
                  <a:ext uri="{FF2B5EF4-FFF2-40B4-BE49-F238E27FC236}">
                    <a16:creationId xmlns:a16="http://schemas.microsoft.com/office/drawing/2014/main" id="{7FE12F8F-F427-7147-B547-0408F4056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" y="1872"/>
                <a:ext cx="515" cy="519"/>
              </a:xfrm>
              <a:prstGeom prst="ellipse">
                <a:avLst/>
              </a:prstGeom>
              <a:noFill/>
              <a:ln w="46038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Oval 72">
                <a:extLst>
                  <a:ext uri="{FF2B5EF4-FFF2-40B4-BE49-F238E27FC236}">
                    <a16:creationId xmlns:a16="http://schemas.microsoft.com/office/drawing/2014/main" id="{7953ACBB-1897-614E-BC14-2BD8C8410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" y="1886"/>
                <a:ext cx="485" cy="491"/>
              </a:xfrm>
              <a:prstGeom prst="ellipse">
                <a:avLst/>
              </a:prstGeom>
              <a:noFill/>
              <a:ln w="46038">
                <a:solidFill>
                  <a:srgbClr val="FFFAB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Oval 73">
                <a:extLst>
                  <a:ext uri="{FF2B5EF4-FFF2-40B4-BE49-F238E27FC236}">
                    <a16:creationId xmlns:a16="http://schemas.microsoft.com/office/drawing/2014/main" id="{880A78F9-8791-2F44-B178-ED2D830B1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" y="1901"/>
                <a:ext cx="457" cy="461"/>
              </a:xfrm>
              <a:prstGeom prst="ellipse">
                <a:avLst/>
              </a:prstGeom>
              <a:noFill/>
              <a:ln w="46038">
                <a:solidFill>
                  <a:srgbClr val="FFF4A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Oval 74">
                <a:extLst>
                  <a:ext uri="{FF2B5EF4-FFF2-40B4-BE49-F238E27FC236}">
                    <a16:creationId xmlns:a16="http://schemas.microsoft.com/office/drawing/2014/main" id="{D966C002-2C48-8D4E-8057-1C913590F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915"/>
                <a:ext cx="427" cy="433"/>
              </a:xfrm>
              <a:prstGeom prst="ellipse">
                <a:avLst/>
              </a:prstGeom>
              <a:noFill/>
              <a:ln w="46038">
                <a:solidFill>
                  <a:srgbClr val="FFEF9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Oval 75">
                <a:extLst>
                  <a:ext uri="{FF2B5EF4-FFF2-40B4-BE49-F238E27FC236}">
                    <a16:creationId xmlns:a16="http://schemas.microsoft.com/office/drawing/2014/main" id="{072C2494-2A48-EB41-A57E-8FEE32676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8" y="1929"/>
                <a:ext cx="399" cy="404"/>
              </a:xfrm>
              <a:prstGeom prst="ellipse">
                <a:avLst/>
              </a:prstGeom>
              <a:noFill/>
              <a:ln w="46038">
                <a:solidFill>
                  <a:srgbClr val="FFE98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Oval 76">
                <a:extLst>
                  <a:ext uri="{FF2B5EF4-FFF2-40B4-BE49-F238E27FC236}">
                    <a16:creationId xmlns:a16="http://schemas.microsoft.com/office/drawing/2014/main" id="{08AB9239-874D-E54D-A7B6-400FA9F9B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1944"/>
                <a:ext cx="371" cy="375"/>
              </a:xfrm>
              <a:prstGeom prst="ellipse">
                <a:avLst/>
              </a:prstGeom>
              <a:noFill/>
              <a:ln w="46038">
                <a:solidFill>
                  <a:srgbClr val="FFE47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Oval 77">
                <a:extLst>
                  <a:ext uri="{FF2B5EF4-FFF2-40B4-BE49-F238E27FC236}">
                    <a16:creationId xmlns:a16="http://schemas.microsoft.com/office/drawing/2014/main" id="{8638705F-4A6A-AD40-9D7F-2F7C56D41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" y="1958"/>
                <a:ext cx="341" cy="347"/>
              </a:xfrm>
              <a:prstGeom prst="ellipse">
                <a:avLst/>
              </a:prstGeom>
              <a:noFill/>
              <a:ln w="46038">
                <a:solidFill>
                  <a:srgbClr val="FFDE6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Oval 78">
                <a:extLst>
                  <a:ext uri="{FF2B5EF4-FFF2-40B4-BE49-F238E27FC236}">
                    <a16:creationId xmlns:a16="http://schemas.microsoft.com/office/drawing/2014/main" id="{70A44809-FBF5-F24B-AC9E-98C6C7BC0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" y="1973"/>
                <a:ext cx="313" cy="317"/>
              </a:xfrm>
              <a:prstGeom prst="ellipse">
                <a:avLst/>
              </a:prstGeom>
              <a:noFill/>
              <a:ln w="46038">
                <a:solidFill>
                  <a:srgbClr val="FFD95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Oval 79">
                <a:extLst>
                  <a:ext uri="{FF2B5EF4-FFF2-40B4-BE49-F238E27FC236}">
                    <a16:creationId xmlns:a16="http://schemas.microsoft.com/office/drawing/2014/main" id="{1A8EC677-6C61-634F-9337-308B63C34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" y="1987"/>
                <a:ext cx="283" cy="289"/>
              </a:xfrm>
              <a:prstGeom prst="ellipse">
                <a:avLst/>
              </a:prstGeom>
              <a:noFill/>
              <a:ln w="46038">
                <a:solidFill>
                  <a:srgbClr val="FFD34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Oval 80">
                <a:extLst>
                  <a:ext uri="{FF2B5EF4-FFF2-40B4-BE49-F238E27FC236}">
                    <a16:creationId xmlns:a16="http://schemas.microsoft.com/office/drawing/2014/main" id="{997B32DD-9B0C-AF46-B5FC-6597B18B1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0" y="2001"/>
                <a:ext cx="255" cy="260"/>
              </a:xfrm>
              <a:prstGeom prst="ellipse">
                <a:avLst/>
              </a:prstGeom>
              <a:noFill/>
              <a:ln w="46038">
                <a:solidFill>
                  <a:srgbClr val="FFD34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Oval 81">
                <a:extLst>
                  <a:ext uri="{FF2B5EF4-FFF2-40B4-BE49-F238E27FC236}">
                    <a16:creationId xmlns:a16="http://schemas.microsoft.com/office/drawing/2014/main" id="{B8CE3AE6-927F-D741-9213-3FF3B73DE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4" y="2016"/>
                <a:ext cx="227" cy="231"/>
              </a:xfrm>
              <a:prstGeom prst="ellipse">
                <a:avLst/>
              </a:prstGeom>
              <a:noFill/>
              <a:ln w="46038">
                <a:solidFill>
                  <a:srgbClr val="F9C64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4" name="Oval 82">
                <a:extLst>
                  <a:ext uri="{FF2B5EF4-FFF2-40B4-BE49-F238E27FC236}">
                    <a16:creationId xmlns:a16="http://schemas.microsoft.com/office/drawing/2014/main" id="{EC300962-6B60-034B-B074-640D6DF96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2030"/>
                <a:ext cx="197" cy="203"/>
              </a:xfrm>
              <a:prstGeom prst="ellipse">
                <a:avLst/>
              </a:prstGeom>
              <a:noFill/>
              <a:ln w="46038">
                <a:solidFill>
                  <a:srgbClr val="F3B83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5" name="Oval 83">
                <a:extLst>
                  <a:ext uri="{FF2B5EF4-FFF2-40B4-BE49-F238E27FC236}">
                    <a16:creationId xmlns:a16="http://schemas.microsoft.com/office/drawing/2014/main" id="{75DA1AE5-F31F-4940-98EF-1EEF5C1EA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" y="2045"/>
                <a:ext cx="169" cy="173"/>
              </a:xfrm>
              <a:prstGeom prst="ellipse">
                <a:avLst/>
              </a:prstGeom>
              <a:noFill/>
              <a:ln w="46038">
                <a:solidFill>
                  <a:srgbClr val="ECAA2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6" name="Oval 84">
                <a:extLst>
                  <a:ext uri="{FF2B5EF4-FFF2-40B4-BE49-F238E27FC236}">
                    <a16:creationId xmlns:a16="http://schemas.microsoft.com/office/drawing/2014/main" id="{D15AA506-52A0-794A-B8F0-93C3A931F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059"/>
                <a:ext cx="140" cy="145"/>
              </a:xfrm>
              <a:prstGeom prst="ellipse">
                <a:avLst/>
              </a:prstGeom>
              <a:noFill/>
              <a:ln w="46038">
                <a:solidFill>
                  <a:srgbClr val="E69D2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7" name="Oval 85">
                <a:extLst>
                  <a:ext uri="{FF2B5EF4-FFF2-40B4-BE49-F238E27FC236}">
                    <a16:creationId xmlns:a16="http://schemas.microsoft.com/office/drawing/2014/main" id="{F5C7FA58-A253-2E4C-9BA4-6BC233A04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" y="2073"/>
                <a:ext cx="111" cy="116"/>
              </a:xfrm>
              <a:prstGeom prst="ellipse">
                <a:avLst/>
              </a:prstGeom>
              <a:noFill/>
              <a:ln w="46038">
                <a:solidFill>
                  <a:srgbClr val="DF8F1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8" name="Oval 86">
                <a:extLst>
                  <a:ext uri="{FF2B5EF4-FFF2-40B4-BE49-F238E27FC236}">
                    <a16:creationId xmlns:a16="http://schemas.microsoft.com/office/drawing/2014/main" id="{9F007BC9-A9C2-CA45-8005-552543320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2088"/>
                <a:ext cx="83" cy="87"/>
              </a:xfrm>
              <a:prstGeom prst="ellipse">
                <a:avLst/>
              </a:prstGeom>
              <a:noFill/>
              <a:ln w="46038">
                <a:solidFill>
                  <a:srgbClr val="D9811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9" name="Oval 87">
                <a:extLst>
                  <a:ext uri="{FF2B5EF4-FFF2-40B4-BE49-F238E27FC236}">
                    <a16:creationId xmlns:a16="http://schemas.microsoft.com/office/drawing/2014/main" id="{050F06B7-5190-FC4F-ADDF-E1891512E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2102"/>
                <a:ext cx="53" cy="59"/>
              </a:xfrm>
              <a:prstGeom prst="ellipse">
                <a:avLst/>
              </a:prstGeom>
              <a:noFill/>
              <a:ln w="46038">
                <a:solidFill>
                  <a:srgbClr val="D3740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0" name="Oval 88">
                <a:extLst>
                  <a:ext uri="{FF2B5EF4-FFF2-40B4-BE49-F238E27FC236}">
                    <a16:creationId xmlns:a16="http://schemas.microsoft.com/office/drawing/2014/main" id="{7F0999E0-3049-5343-B13C-D41C3022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" y="2117"/>
                <a:ext cx="25" cy="29"/>
              </a:xfrm>
              <a:prstGeom prst="ellipse">
                <a:avLst/>
              </a:prstGeom>
              <a:noFill/>
              <a:ln w="46038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1" name="Oval 89">
                <a:extLst>
                  <a:ext uri="{FF2B5EF4-FFF2-40B4-BE49-F238E27FC236}">
                    <a16:creationId xmlns:a16="http://schemas.microsoft.com/office/drawing/2014/main" id="{2ED09A81-D7C1-7249-A5E0-DE32825F7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2103"/>
                <a:ext cx="53" cy="57"/>
              </a:xfrm>
              <a:prstGeom prst="ellipse">
                <a:avLst/>
              </a:prstGeom>
              <a:solidFill>
                <a:srgbClr val="CC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grpSp>
            <p:nvGrpSpPr>
              <p:cNvPr id="242" name="Group 90">
                <a:extLst>
                  <a:ext uri="{FF2B5EF4-FFF2-40B4-BE49-F238E27FC236}">
                    <a16:creationId xmlns:a16="http://schemas.microsoft.com/office/drawing/2014/main" id="{14412736-24BB-E249-AE51-E44452106F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3" y="1994"/>
                <a:ext cx="264" cy="270"/>
                <a:chOff x="943" y="1994"/>
                <a:chExt cx="264" cy="270"/>
              </a:xfrm>
            </p:grpSpPr>
            <p:sp>
              <p:nvSpPr>
                <p:cNvPr id="243" name="Oval 91">
                  <a:extLst>
                    <a:ext uri="{FF2B5EF4-FFF2-40B4-BE49-F238E27FC236}">
                      <a16:creationId xmlns:a16="http://schemas.microsoft.com/office/drawing/2014/main" id="{54C51A29-DF84-CC4C-9771-60F1A5A7E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3" y="2139"/>
                  <a:ext cx="115" cy="115"/>
                </a:xfrm>
                <a:prstGeom prst="ellipse">
                  <a:avLst/>
                </a:prstGeom>
                <a:noFill/>
                <a:ln w="38100">
                  <a:solidFill>
                    <a:srgbClr val="6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44" name="Oval 92">
                  <a:extLst>
                    <a:ext uri="{FF2B5EF4-FFF2-40B4-BE49-F238E27FC236}">
                      <a16:creationId xmlns:a16="http://schemas.microsoft.com/office/drawing/2014/main" id="{A8569465-735D-9243-A992-6A31BBAF55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3" y="2139"/>
                  <a:ext cx="105" cy="105"/>
                </a:xfrm>
                <a:prstGeom prst="ellipse">
                  <a:avLst/>
                </a:prstGeom>
                <a:noFill/>
                <a:ln w="38100">
                  <a:solidFill>
                    <a:srgbClr val="8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45" name="Oval 93">
                  <a:extLst>
                    <a:ext uri="{FF2B5EF4-FFF2-40B4-BE49-F238E27FC236}">
                      <a16:creationId xmlns:a16="http://schemas.microsoft.com/office/drawing/2014/main" id="{3F6B5B99-0EB8-8645-8DE2-F1423BEE2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8" y="2143"/>
                  <a:ext cx="91" cy="92"/>
                </a:xfrm>
                <a:prstGeom prst="ellipse">
                  <a:avLst/>
                </a:prstGeom>
                <a:noFill/>
                <a:ln w="38100">
                  <a:solidFill>
                    <a:srgbClr val="B3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46" name="Oval 94">
                  <a:extLst>
                    <a:ext uri="{FF2B5EF4-FFF2-40B4-BE49-F238E27FC236}">
                      <a16:creationId xmlns:a16="http://schemas.microsoft.com/office/drawing/2014/main" id="{DD4B8BD6-FD86-3147-B64C-0107BD34E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2" y="2148"/>
                  <a:ext cx="77" cy="77"/>
                </a:xfrm>
                <a:prstGeom prst="ellipse">
                  <a:avLst/>
                </a:prstGeom>
                <a:noFill/>
                <a:ln w="38100">
                  <a:solidFill>
                    <a:srgbClr val="D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47" name="Oval 95">
                  <a:extLst>
                    <a:ext uri="{FF2B5EF4-FFF2-40B4-BE49-F238E27FC236}">
                      <a16:creationId xmlns:a16="http://schemas.microsoft.com/office/drawing/2014/main" id="{5CF65286-A35A-7449-83DB-EBFBD2008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7" y="2153"/>
                  <a:ext cx="63" cy="6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48" name="Oval 96">
                  <a:extLst>
                    <a:ext uri="{FF2B5EF4-FFF2-40B4-BE49-F238E27FC236}">
                      <a16:creationId xmlns:a16="http://schemas.microsoft.com/office/drawing/2014/main" id="{E328579D-6341-D54D-8D2A-5228BF213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2" y="2158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49" name="Oval 97">
                  <a:extLst>
                    <a:ext uri="{FF2B5EF4-FFF2-40B4-BE49-F238E27FC236}">
                      <a16:creationId xmlns:a16="http://schemas.microsoft.com/office/drawing/2014/main" id="{422EF244-1222-7A47-B281-CE9AFDA9C9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7" y="2163"/>
                  <a:ext cx="33" cy="33"/>
                </a:xfrm>
                <a:prstGeom prst="ellipse">
                  <a:avLst/>
                </a:prstGeom>
                <a:noFill/>
                <a:ln w="38100">
                  <a:solidFill>
                    <a:srgbClr val="FF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0" name="Oval 98">
                  <a:extLst>
                    <a:ext uri="{FF2B5EF4-FFF2-40B4-BE49-F238E27FC236}">
                      <a16:creationId xmlns:a16="http://schemas.microsoft.com/office/drawing/2014/main" id="{C8A2BB3E-7C83-4542-A284-1CAF7085C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2167"/>
                  <a:ext cx="19" cy="20"/>
                </a:xfrm>
                <a:prstGeom prst="ellipse">
                  <a:avLst/>
                </a:prstGeom>
                <a:noFill/>
                <a:ln w="38100">
                  <a:solidFill>
                    <a:srgbClr val="FF66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1" name="Oval 99">
                  <a:extLst>
                    <a:ext uri="{FF2B5EF4-FFF2-40B4-BE49-F238E27FC236}">
                      <a16:creationId xmlns:a16="http://schemas.microsoft.com/office/drawing/2014/main" id="{155F1158-A02C-6B45-B04C-AD02A069C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6" y="2172"/>
                  <a:ext cx="5" cy="5"/>
                </a:xfrm>
                <a:prstGeom prst="ellipse">
                  <a:avLst/>
                </a:prstGeom>
                <a:noFill/>
                <a:ln w="381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2" name="Oval 100">
                  <a:extLst>
                    <a:ext uri="{FF2B5EF4-FFF2-40B4-BE49-F238E27FC236}">
                      <a16:creationId xmlns:a16="http://schemas.microsoft.com/office/drawing/2014/main" id="{DC52B90B-64B8-464A-812F-435A29348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6" y="2172"/>
                  <a:ext cx="1" cy="0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3" name="Oval 101">
                  <a:extLst>
                    <a:ext uri="{FF2B5EF4-FFF2-40B4-BE49-F238E27FC236}">
                      <a16:creationId xmlns:a16="http://schemas.microsoft.com/office/drawing/2014/main" id="{90E1955E-9E4E-174E-A8FD-593FCF757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" y="2165"/>
                  <a:ext cx="15" cy="14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4" name="Oval 102">
                  <a:extLst>
                    <a:ext uri="{FF2B5EF4-FFF2-40B4-BE49-F238E27FC236}">
                      <a16:creationId xmlns:a16="http://schemas.microsoft.com/office/drawing/2014/main" id="{FA8DD6E6-A367-C343-A808-CEAA141724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3" y="2129"/>
                  <a:ext cx="135" cy="135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5" name="Oval 103">
                  <a:extLst>
                    <a:ext uri="{FF2B5EF4-FFF2-40B4-BE49-F238E27FC236}">
                      <a16:creationId xmlns:a16="http://schemas.microsoft.com/office/drawing/2014/main" id="{455FC279-AC57-0045-8A77-C38A5A035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2" y="2004"/>
                  <a:ext cx="120" cy="120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6" name="Oval 104">
                  <a:extLst>
                    <a:ext uri="{FF2B5EF4-FFF2-40B4-BE49-F238E27FC236}">
                      <a16:creationId xmlns:a16="http://schemas.microsoft.com/office/drawing/2014/main" id="{245AA57E-7DC2-C848-A601-87A931E5D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2" y="2004"/>
                  <a:ext cx="106" cy="106"/>
                </a:xfrm>
                <a:prstGeom prst="ellipse">
                  <a:avLst/>
                </a:prstGeom>
                <a:noFill/>
                <a:ln w="38100">
                  <a:solidFill>
                    <a:srgbClr val="20202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7" name="Oval 105">
                  <a:extLst>
                    <a:ext uri="{FF2B5EF4-FFF2-40B4-BE49-F238E27FC236}">
                      <a16:creationId xmlns:a16="http://schemas.microsoft.com/office/drawing/2014/main" id="{E21703DB-6DEF-2140-8F07-90F9EC810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7" y="2009"/>
                  <a:ext cx="91" cy="91"/>
                </a:xfrm>
                <a:prstGeom prst="ellipse">
                  <a:avLst/>
                </a:prstGeom>
                <a:noFill/>
                <a:ln w="381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8" name="Oval 106">
                  <a:extLst>
                    <a:ext uri="{FF2B5EF4-FFF2-40B4-BE49-F238E27FC236}">
                      <a16:creationId xmlns:a16="http://schemas.microsoft.com/office/drawing/2014/main" id="{391054B8-AD4C-1640-B6A0-B7FB06C777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2014"/>
                  <a:ext cx="76" cy="77"/>
                </a:xfrm>
                <a:prstGeom prst="ellipse">
                  <a:avLst/>
                </a:prstGeom>
                <a:noFill/>
                <a:ln w="38100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59" name="Oval 107">
                  <a:extLst>
                    <a:ext uri="{FF2B5EF4-FFF2-40B4-BE49-F238E27FC236}">
                      <a16:creationId xmlns:a16="http://schemas.microsoft.com/office/drawing/2014/main" id="{8E539901-9232-BF42-B967-528B64C641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6" y="2019"/>
                  <a:ext cx="63" cy="62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0" name="Oval 108">
                  <a:extLst>
                    <a:ext uri="{FF2B5EF4-FFF2-40B4-BE49-F238E27FC236}">
                      <a16:creationId xmlns:a16="http://schemas.microsoft.com/office/drawing/2014/main" id="{2B7519C8-4F28-1B48-BD06-31793CCFA1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1" y="2023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1" name="Oval 109">
                  <a:extLst>
                    <a:ext uri="{FF2B5EF4-FFF2-40B4-BE49-F238E27FC236}">
                      <a16:creationId xmlns:a16="http://schemas.microsoft.com/office/drawing/2014/main" id="{5AB4E083-0FD7-4343-8C75-D28D058BB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" y="2028"/>
                  <a:ext cx="34" cy="34"/>
                </a:xfrm>
                <a:prstGeom prst="ellipse">
                  <a:avLst/>
                </a:prstGeom>
                <a:noFill/>
                <a:ln w="3810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2" name="Oval 110">
                  <a:extLst>
                    <a:ext uri="{FF2B5EF4-FFF2-40B4-BE49-F238E27FC236}">
                      <a16:creationId xmlns:a16="http://schemas.microsoft.com/office/drawing/2014/main" id="{C433AD62-5001-1241-BC2A-DC151FACE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1" y="2033"/>
                  <a:ext cx="19" cy="19"/>
                </a:xfrm>
                <a:prstGeom prst="ellipse">
                  <a:avLst/>
                </a:prstGeom>
                <a:noFill/>
                <a:ln w="3810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3" name="Oval 111">
                  <a:extLst>
                    <a:ext uri="{FF2B5EF4-FFF2-40B4-BE49-F238E27FC236}">
                      <a16:creationId xmlns:a16="http://schemas.microsoft.com/office/drawing/2014/main" id="{6F589250-1016-2444-9339-654AA30E9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6" y="2038"/>
                  <a:ext cx="4" cy="5"/>
                </a:xfrm>
                <a:prstGeom prst="ellipse">
                  <a:avLst/>
                </a:prstGeom>
                <a:noFill/>
                <a:ln w="3810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4" name="Oval 112">
                  <a:extLst>
                    <a:ext uri="{FF2B5EF4-FFF2-40B4-BE49-F238E27FC236}">
                      <a16:creationId xmlns:a16="http://schemas.microsoft.com/office/drawing/2014/main" id="{EB52D9C1-FB6E-C844-8C6F-2EE9EB66D1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5" y="2038"/>
                  <a:ext cx="1" cy="0"/>
                </a:xfrm>
                <a:prstGeom prst="ellips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5" name="Oval 113">
                  <a:extLst>
                    <a:ext uri="{FF2B5EF4-FFF2-40B4-BE49-F238E27FC236}">
                      <a16:creationId xmlns:a16="http://schemas.microsoft.com/office/drawing/2014/main" id="{68AC6EBA-42CC-7D4C-9CD2-4D9FEC5323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8" y="2031"/>
                  <a:ext cx="15" cy="1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6" name="Oval 114">
                  <a:extLst>
                    <a:ext uri="{FF2B5EF4-FFF2-40B4-BE49-F238E27FC236}">
                      <a16:creationId xmlns:a16="http://schemas.microsoft.com/office/drawing/2014/main" id="{DAC2ADFF-40F1-D742-8807-59F18229A3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2" y="1994"/>
                  <a:ext cx="140" cy="14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7" name="Oval 115">
                  <a:extLst>
                    <a:ext uri="{FF2B5EF4-FFF2-40B4-BE49-F238E27FC236}">
                      <a16:creationId xmlns:a16="http://schemas.microsoft.com/office/drawing/2014/main" id="{0E2ADCF4-4979-A04E-B7F2-C389278D8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2" y="2129"/>
                  <a:ext cx="115" cy="115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8" name="Oval 116">
                  <a:extLst>
                    <a:ext uri="{FF2B5EF4-FFF2-40B4-BE49-F238E27FC236}">
                      <a16:creationId xmlns:a16="http://schemas.microsoft.com/office/drawing/2014/main" id="{3225B512-8846-8E42-A7E3-A4EF06C33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2" y="2129"/>
                  <a:ext cx="106" cy="106"/>
                </a:xfrm>
                <a:prstGeom prst="ellipse">
                  <a:avLst/>
                </a:prstGeom>
                <a:noFill/>
                <a:ln w="38100">
                  <a:solidFill>
                    <a:srgbClr val="20202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69" name="Oval 117">
                  <a:extLst>
                    <a:ext uri="{FF2B5EF4-FFF2-40B4-BE49-F238E27FC236}">
                      <a16:creationId xmlns:a16="http://schemas.microsoft.com/office/drawing/2014/main" id="{E05B750A-2BD6-544D-B872-2339A95D1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7" y="2134"/>
                  <a:ext cx="91" cy="91"/>
                </a:xfrm>
                <a:prstGeom prst="ellipse">
                  <a:avLst/>
                </a:prstGeom>
                <a:noFill/>
                <a:ln w="381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0" name="Oval 118">
                  <a:extLst>
                    <a:ext uri="{FF2B5EF4-FFF2-40B4-BE49-F238E27FC236}">
                      <a16:creationId xmlns:a16="http://schemas.microsoft.com/office/drawing/2014/main" id="{AF6D3D26-1382-4C4A-9487-CC5AC7782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2" y="2139"/>
                  <a:ext cx="77" cy="76"/>
                </a:xfrm>
                <a:prstGeom prst="ellipse">
                  <a:avLst/>
                </a:prstGeom>
                <a:noFill/>
                <a:ln w="38100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1" name="Oval 119">
                  <a:extLst>
                    <a:ext uri="{FF2B5EF4-FFF2-40B4-BE49-F238E27FC236}">
                      <a16:creationId xmlns:a16="http://schemas.microsoft.com/office/drawing/2014/main" id="{D9E8AABA-3B3F-E745-BE77-7F37E11CDC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7" y="2143"/>
                  <a:ext cx="62" cy="63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2" name="Oval 120">
                  <a:extLst>
                    <a:ext uri="{FF2B5EF4-FFF2-40B4-BE49-F238E27FC236}">
                      <a16:creationId xmlns:a16="http://schemas.microsoft.com/office/drawing/2014/main" id="{C572C186-7109-0845-A2A5-8D827A42D1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2" y="2148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3" name="Oval 121">
                  <a:extLst>
                    <a:ext uri="{FF2B5EF4-FFF2-40B4-BE49-F238E27FC236}">
                      <a16:creationId xmlns:a16="http://schemas.microsoft.com/office/drawing/2014/main" id="{731BF1DD-68A4-2640-82F3-2F319A83F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" y="2153"/>
                  <a:ext cx="34" cy="34"/>
                </a:xfrm>
                <a:prstGeom prst="ellipse">
                  <a:avLst/>
                </a:prstGeom>
                <a:noFill/>
                <a:ln w="3810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4" name="Oval 122">
                  <a:extLst>
                    <a:ext uri="{FF2B5EF4-FFF2-40B4-BE49-F238E27FC236}">
                      <a16:creationId xmlns:a16="http://schemas.microsoft.com/office/drawing/2014/main" id="{643D5454-3EEF-BF47-B789-7F5BE1D34D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" y="2158"/>
                  <a:ext cx="19" cy="19"/>
                </a:xfrm>
                <a:prstGeom prst="ellipse">
                  <a:avLst/>
                </a:prstGeom>
                <a:noFill/>
                <a:ln w="3810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5" name="Oval 123">
                  <a:extLst>
                    <a:ext uri="{FF2B5EF4-FFF2-40B4-BE49-F238E27FC236}">
                      <a16:creationId xmlns:a16="http://schemas.microsoft.com/office/drawing/2014/main" id="{23117A34-49BA-DD4B-A4E4-52D9B0C4A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6" y="2163"/>
                  <a:ext cx="5" cy="4"/>
                </a:xfrm>
                <a:prstGeom prst="ellipse">
                  <a:avLst/>
                </a:prstGeom>
                <a:noFill/>
                <a:ln w="3810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6" name="Oval 124">
                  <a:extLst>
                    <a:ext uri="{FF2B5EF4-FFF2-40B4-BE49-F238E27FC236}">
                      <a16:creationId xmlns:a16="http://schemas.microsoft.com/office/drawing/2014/main" id="{5AA9D811-A51B-0048-9B9C-2296C04BC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6" y="2162"/>
                  <a:ext cx="0" cy="1"/>
                </a:xfrm>
                <a:prstGeom prst="ellips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7" name="Oval 125">
                  <a:extLst>
                    <a:ext uri="{FF2B5EF4-FFF2-40B4-BE49-F238E27FC236}">
                      <a16:creationId xmlns:a16="http://schemas.microsoft.com/office/drawing/2014/main" id="{DC7BE4DF-610E-EF4D-ADFE-DD483D1DF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" y="2155"/>
                  <a:ext cx="14" cy="1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8" name="Oval 126">
                  <a:extLst>
                    <a:ext uri="{FF2B5EF4-FFF2-40B4-BE49-F238E27FC236}">
                      <a16:creationId xmlns:a16="http://schemas.microsoft.com/office/drawing/2014/main" id="{DDBCFC66-B8B5-0049-A258-21D332DC2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2" y="2119"/>
                  <a:ext cx="135" cy="135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79" name="Oval 127">
                  <a:extLst>
                    <a:ext uri="{FF2B5EF4-FFF2-40B4-BE49-F238E27FC236}">
                      <a16:creationId xmlns:a16="http://schemas.microsoft.com/office/drawing/2014/main" id="{28C42556-E2BE-954A-AE5C-7F842932A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019"/>
                  <a:ext cx="115" cy="120"/>
                </a:xfrm>
                <a:prstGeom prst="ellipse">
                  <a:avLst/>
                </a:prstGeom>
                <a:noFill/>
                <a:ln w="38100">
                  <a:solidFill>
                    <a:srgbClr val="6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0" name="Oval 128">
                  <a:extLst>
                    <a:ext uri="{FF2B5EF4-FFF2-40B4-BE49-F238E27FC236}">
                      <a16:creationId xmlns:a16="http://schemas.microsoft.com/office/drawing/2014/main" id="{0B2C8649-C956-EC4C-A467-0627D47EB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019"/>
                  <a:ext cx="105" cy="105"/>
                </a:xfrm>
                <a:prstGeom prst="ellipse">
                  <a:avLst/>
                </a:prstGeom>
                <a:noFill/>
                <a:ln w="38100">
                  <a:solidFill>
                    <a:srgbClr val="8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1" name="Oval 129">
                  <a:extLst>
                    <a:ext uri="{FF2B5EF4-FFF2-40B4-BE49-F238E27FC236}">
                      <a16:creationId xmlns:a16="http://schemas.microsoft.com/office/drawing/2014/main" id="{9B1C32A3-5B59-CE4E-A920-9E50826A4F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2" y="2023"/>
                  <a:ext cx="92" cy="92"/>
                </a:xfrm>
                <a:prstGeom prst="ellipse">
                  <a:avLst/>
                </a:prstGeom>
                <a:noFill/>
                <a:ln w="38100">
                  <a:solidFill>
                    <a:srgbClr val="B3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2" name="Oval 130">
                  <a:extLst>
                    <a:ext uri="{FF2B5EF4-FFF2-40B4-BE49-F238E27FC236}">
                      <a16:creationId xmlns:a16="http://schemas.microsoft.com/office/drawing/2014/main" id="{0BF83FF5-1757-0148-B684-49A98CC7D4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7" y="2028"/>
                  <a:ext cx="77" cy="77"/>
                </a:xfrm>
                <a:prstGeom prst="ellipse">
                  <a:avLst/>
                </a:prstGeom>
                <a:noFill/>
                <a:ln w="38100">
                  <a:solidFill>
                    <a:srgbClr val="D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3" name="Oval 131">
                  <a:extLst>
                    <a:ext uri="{FF2B5EF4-FFF2-40B4-BE49-F238E27FC236}">
                      <a16:creationId xmlns:a16="http://schemas.microsoft.com/office/drawing/2014/main" id="{2B08C85C-0037-554D-A497-6AD536F8D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2" y="2033"/>
                  <a:ext cx="62" cy="6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4" name="Oval 132">
                  <a:extLst>
                    <a:ext uri="{FF2B5EF4-FFF2-40B4-BE49-F238E27FC236}">
                      <a16:creationId xmlns:a16="http://schemas.microsoft.com/office/drawing/2014/main" id="{566E9D15-584E-EF45-B524-27643355B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7" y="2038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5" name="Oval 133">
                  <a:extLst>
                    <a:ext uri="{FF2B5EF4-FFF2-40B4-BE49-F238E27FC236}">
                      <a16:creationId xmlns:a16="http://schemas.microsoft.com/office/drawing/2014/main" id="{62B66A2A-2493-DD4D-96D6-0BCDE82DAF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2" y="2043"/>
                  <a:ext cx="33" cy="33"/>
                </a:xfrm>
                <a:prstGeom prst="ellipse">
                  <a:avLst/>
                </a:prstGeom>
                <a:noFill/>
                <a:ln w="38100">
                  <a:solidFill>
                    <a:srgbClr val="FF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6" name="Oval 134">
                  <a:extLst>
                    <a:ext uri="{FF2B5EF4-FFF2-40B4-BE49-F238E27FC236}">
                      <a16:creationId xmlns:a16="http://schemas.microsoft.com/office/drawing/2014/main" id="{7F009852-961F-D442-87AA-B3741DD3CD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" y="2047"/>
                  <a:ext cx="20" cy="20"/>
                </a:xfrm>
                <a:prstGeom prst="ellipse">
                  <a:avLst/>
                </a:prstGeom>
                <a:noFill/>
                <a:ln w="38100">
                  <a:solidFill>
                    <a:srgbClr val="FF66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7" name="Oval 135">
                  <a:extLst>
                    <a:ext uri="{FF2B5EF4-FFF2-40B4-BE49-F238E27FC236}">
                      <a16:creationId xmlns:a16="http://schemas.microsoft.com/office/drawing/2014/main" id="{77E343AE-7453-1C47-A682-3991EE906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" y="2052"/>
                  <a:ext cx="5" cy="5"/>
                </a:xfrm>
                <a:prstGeom prst="ellipse">
                  <a:avLst/>
                </a:prstGeom>
                <a:noFill/>
                <a:ln w="381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8" name="Oval 136">
                  <a:extLst>
                    <a:ext uri="{FF2B5EF4-FFF2-40B4-BE49-F238E27FC236}">
                      <a16:creationId xmlns:a16="http://schemas.microsoft.com/office/drawing/2014/main" id="{D8C60C8A-A19D-5149-BA3D-D6953E56C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" y="2052"/>
                  <a:ext cx="0" cy="0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89" name="Oval 137">
                  <a:extLst>
                    <a:ext uri="{FF2B5EF4-FFF2-40B4-BE49-F238E27FC236}">
                      <a16:creationId xmlns:a16="http://schemas.microsoft.com/office/drawing/2014/main" id="{3C4E3B17-CF0C-AB42-A7AE-676E8934E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2045"/>
                  <a:ext cx="14" cy="14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0" name="Oval 138">
                  <a:extLst>
                    <a:ext uri="{FF2B5EF4-FFF2-40B4-BE49-F238E27FC236}">
                      <a16:creationId xmlns:a16="http://schemas.microsoft.com/office/drawing/2014/main" id="{80EF9773-6E09-7F4E-AFEB-65BE4F529B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8" y="2009"/>
                  <a:ext cx="135" cy="14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1" name="Oval 139">
                  <a:extLst>
                    <a:ext uri="{FF2B5EF4-FFF2-40B4-BE49-F238E27FC236}">
                      <a16:creationId xmlns:a16="http://schemas.microsoft.com/office/drawing/2014/main" id="{9EB8AA7E-BDCE-E04D-B4B4-7E7BD8F1F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7" y="2095"/>
                  <a:ext cx="115" cy="116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2" name="Oval 140">
                  <a:extLst>
                    <a:ext uri="{FF2B5EF4-FFF2-40B4-BE49-F238E27FC236}">
                      <a16:creationId xmlns:a16="http://schemas.microsoft.com/office/drawing/2014/main" id="{1E9EBCB1-7B84-4E49-B6C9-067CF28EB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7" y="2095"/>
                  <a:ext cx="105" cy="106"/>
                </a:xfrm>
                <a:prstGeom prst="ellipse">
                  <a:avLst/>
                </a:prstGeom>
                <a:noFill/>
                <a:ln w="38100">
                  <a:solidFill>
                    <a:srgbClr val="20202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3" name="Oval 141">
                  <a:extLst>
                    <a:ext uri="{FF2B5EF4-FFF2-40B4-BE49-F238E27FC236}">
                      <a16:creationId xmlns:a16="http://schemas.microsoft.com/office/drawing/2014/main" id="{6874D999-24A8-6C46-A50D-0134438EF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2100"/>
                  <a:ext cx="91" cy="91"/>
                </a:xfrm>
                <a:prstGeom prst="ellipse">
                  <a:avLst/>
                </a:prstGeom>
                <a:noFill/>
                <a:ln w="381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4" name="Oval 142">
                  <a:extLst>
                    <a:ext uri="{FF2B5EF4-FFF2-40B4-BE49-F238E27FC236}">
                      <a16:creationId xmlns:a16="http://schemas.microsoft.com/office/drawing/2014/main" id="{AA1EE95E-3442-4A40-BE4B-0A43F92C1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6" y="2105"/>
                  <a:ext cx="77" cy="77"/>
                </a:xfrm>
                <a:prstGeom prst="ellipse">
                  <a:avLst/>
                </a:prstGeom>
                <a:noFill/>
                <a:ln w="38100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5" name="Oval 143">
                  <a:extLst>
                    <a:ext uri="{FF2B5EF4-FFF2-40B4-BE49-F238E27FC236}">
                      <a16:creationId xmlns:a16="http://schemas.microsoft.com/office/drawing/2014/main" id="{D7653BE9-9B62-6B4A-BF1F-70AAA3279B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1" y="2110"/>
                  <a:ext cx="63" cy="62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6" name="Oval 144">
                  <a:extLst>
                    <a:ext uri="{FF2B5EF4-FFF2-40B4-BE49-F238E27FC236}">
                      <a16:creationId xmlns:a16="http://schemas.microsoft.com/office/drawing/2014/main" id="{44B17A27-9BD4-2F4F-B64F-3301C51CC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" y="2115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7" name="Oval 145">
                  <a:extLst>
                    <a:ext uri="{FF2B5EF4-FFF2-40B4-BE49-F238E27FC236}">
                      <a16:creationId xmlns:a16="http://schemas.microsoft.com/office/drawing/2014/main" id="{EEEF693D-0502-FF4D-82B5-212C4C7771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1" y="2119"/>
                  <a:ext cx="33" cy="34"/>
                </a:xfrm>
                <a:prstGeom prst="ellipse">
                  <a:avLst/>
                </a:prstGeom>
                <a:noFill/>
                <a:ln w="3810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8" name="Oval 146">
                  <a:extLst>
                    <a:ext uri="{FF2B5EF4-FFF2-40B4-BE49-F238E27FC236}">
                      <a16:creationId xmlns:a16="http://schemas.microsoft.com/office/drawing/2014/main" id="{C7D82166-7D63-C244-8B7A-4541FF99F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6" y="2124"/>
                  <a:ext cx="19" cy="19"/>
                </a:xfrm>
                <a:prstGeom prst="ellipse">
                  <a:avLst/>
                </a:prstGeom>
                <a:noFill/>
                <a:ln w="3810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99" name="Oval 147">
                  <a:extLst>
                    <a:ext uri="{FF2B5EF4-FFF2-40B4-BE49-F238E27FC236}">
                      <a16:creationId xmlns:a16="http://schemas.microsoft.com/office/drawing/2014/main" id="{1F854762-B559-014D-9C7C-63587EDF2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" y="2129"/>
                  <a:ext cx="5" cy="5"/>
                </a:xfrm>
                <a:prstGeom prst="ellipse">
                  <a:avLst/>
                </a:prstGeom>
                <a:noFill/>
                <a:ln w="3810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300" name="Oval 148">
                  <a:extLst>
                    <a:ext uri="{FF2B5EF4-FFF2-40B4-BE49-F238E27FC236}">
                      <a16:creationId xmlns:a16="http://schemas.microsoft.com/office/drawing/2014/main" id="{FBC105BA-4542-DC4C-98BA-F9D63F30D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" y="2129"/>
                  <a:ext cx="1" cy="0"/>
                </a:xfrm>
                <a:prstGeom prst="ellips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301" name="Oval 149">
                  <a:extLst>
                    <a:ext uri="{FF2B5EF4-FFF2-40B4-BE49-F238E27FC236}">
                      <a16:creationId xmlns:a16="http://schemas.microsoft.com/office/drawing/2014/main" id="{368C5DDA-D203-1D44-A862-B93DB1240E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3" y="2122"/>
                  <a:ext cx="15" cy="1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302" name="Oval 150">
                  <a:extLst>
                    <a:ext uri="{FF2B5EF4-FFF2-40B4-BE49-F238E27FC236}">
                      <a16:creationId xmlns:a16="http://schemas.microsoft.com/office/drawing/2014/main" id="{6D819DE9-91A9-754D-9651-A9E72EBCDE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7" y="2085"/>
                  <a:ext cx="135" cy="136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155" name="Group 151">
              <a:extLst>
                <a:ext uri="{FF2B5EF4-FFF2-40B4-BE49-F238E27FC236}">
                  <a16:creationId xmlns:a16="http://schemas.microsoft.com/office/drawing/2014/main" id="{49DFCC4C-9F49-EE4B-AAAE-0344398E9E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13626" y="4527931"/>
              <a:ext cx="465138" cy="420688"/>
              <a:chOff x="4426" y="3761"/>
              <a:chExt cx="293" cy="265"/>
            </a:xfrm>
          </p:grpSpPr>
          <p:sp>
            <p:nvSpPr>
              <p:cNvPr id="211" name="Oval 152">
                <a:extLst>
                  <a:ext uri="{FF2B5EF4-FFF2-40B4-BE49-F238E27FC236}">
                    <a16:creationId xmlns:a16="http://schemas.microsoft.com/office/drawing/2014/main" id="{87B27495-EFE2-2347-9147-587DEB48E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3780"/>
                <a:ext cx="250" cy="226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Oval 153">
                <a:extLst>
                  <a:ext uri="{FF2B5EF4-FFF2-40B4-BE49-F238E27FC236}">
                    <a16:creationId xmlns:a16="http://schemas.microsoft.com/office/drawing/2014/main" id="{D08E5B0E-2C48-EE4A-92DB-AE43BB1AF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" y="3780"/>
                <a:ext cx="230" cy="209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Oval 154">
                <a:extLst>
                  <a:ext uri="{FF2B5EF4-FFF2-40B4-BE49-F238E27FC236}">
                    <a16:creationId xmlns:a16="http://schemas.microsoft.com/office/drawing/2014/main" id="{04531372-A29B-9F44-9EF6-EBDE3ACF9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" y="3790"/>
                <a:ext cx="197" cy="179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Oval 155">
                <a:extLst>
                  <a:ext uri="{FF2B5EF4-FFF2-40B4-BE49-F238E27FC236}">
                    <a16:creationId xmlns:a16="http://schemas.microsoft.com/office/drawing/2014/main" id="{46F950D0-624A-6F49-B587-1F85E2450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0" y="3800"/>
                <a:ext cx="167" cy="151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Oval 156">
                <a:extLst>
                  <a:ext uri="{FF2B5EF4-FFF2-40B4-BE49-F238E27FC236}">
                    <a16:creationId xmlns:a16="http://schemas.microsoft.com/office/drawing/2014/main" id="{178056FD-2243-CD4B-AB44-B514C7E8A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3810"/>
                <a:ext cx="134" cy="122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Oval 157">
                <a:extLst>
                  <a:ext uri="{FF2B5EF4-FFF2-40B4-BE49-F238E27FC236}">
                    <a16:creationId xmlns:a16="http://schemas.microsoft.com/office/drawing/2014/main" id="{3F9B4392-712F-664C-8C32-D4BB0FDAC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9" y="3818"/>
                <a:ext cx="104" cy="94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Oval 158">
                <a:extLst>
                  <a:ext uri="{FF2B5EF4-FFF2-40B4-BE49-F238E27FC236}">
                    <a16:creationId xmlns:a16="http://schemas.microsoft.com/office/drawing/2014/main" id="{07269B8F-4BEA-814F-ACC5-E480A778B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3828"/>
                <a:ext cx="74" cy="66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Oval 159">
                <a:extLst>
                  <a:ext uri="{FF2B5EF4-FFF2-40B4-BE49-F238E27FC236}">
                    <a16:creationId xmlns:a16="http://schemas.microsoft.com/office/drawing/2014/main" id="{BF193DAF-CB43-EC40-ADC5-771402B0A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3837"/>
                <a:ext cx="41" cy="38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Oval 160">
                <a:extLst>
                  <a:ext uri="{FF2B5EF4-FFF2-40B4-BE49-F238E27FC236}">
                    <a16:creationId xmlns:a16="http://schemas.microsoft.com/office/drawing/2014/main" id="{EB58C00E-C24D-0F4F-910E-F4493E980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3847"/>
                <a:ext cx="11" cy="10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Oval 161">
                <a:extLst>
                  <a:ext uri="{FF2B5EF4-FFF2-40B4-BE49-F238E27FC236}">
                    <a16:creationId xmlns:a16="http://schemas.microsoft.com/office/drawing/2014/main" id="{D16C9BBE-BE74-714D-A913-B3AFE250E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3847"/>
                <a:ext cx="0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Oval 162">
                <a:extLst>
                  <a:ext uri="{FF2B5EF4-FFF2-40B4-BE49-F238E27FC236}">
                    <a16:creationId xmlns:a16="http://schemas.microsoft.com/office/drawing/2014/main" id="{FFC1145B-E5E0-634B-8285-2552FEA5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3833"/>
                <a:ext cx="30" cy="28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Oval 163">
                <a:extLst>
                  <a:ext uri="{FF2B5EF4-FFF2-40B4-BE49-F238E27FC236}">
                    <a16:creationId xmlns:a16="http://schemas.microsoft.com/office/drawing/2014/main" id="{D1279727-B3A7-0446-A5BC-BE5D3B736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3761"/>
                <a:ext cx="293" cy="265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6" name="Group 164">
              <a:extLst>
                <a:ext uri="{FF2B5EF4-FFF2-40B4-BE49-F238E27FC236}">
                  <a16:creationId xmlns:a16="http://schemas.microsoft.com/office/drawing/2014/main" id="{E93BF863-5FB2-1740-B791-7AE7BB6FE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43713" y="1386269"/>
              <a:ext cx="930275" cy="768350"/>
              <a:chOff x="1389" y="1586"/>
              <a:chExt cx="270" cy="246"/>
            </a:xfrm>
          </p:grpSpPr>
          <p:sp>
            <p:nvSpPr>
              <p:cNvPr id="163" name="Oval 165">
                <a:extLst>
                  <a:ext uri="{FF2B5EF4-FFF2-40B4-BE49-F238E27FC236}">
                    <a16:creationId xmlns:a16="http://schemas.microsoft.com/office/drawing/2014/main" id="{F32916A1-B3AB-C24D-8249-45B7F97FB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1634"/>
                <a:ext cx="115" cy="121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4" name="Oval 166">
                <a:extLst>
                  <a:ext uri="{FF2B5EF4-FFF2-40B4-BE49-F238E27FC236}">
                    <a16:creationId xmlns:a16="http://schemas.microsoft.com/office/drawing/2014/main" id="{5FFC29E8-4F97-F54C-92EF-CE21DCF8D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" y="1634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5" name="Oval 167">
                <a:extLst>
                  <a:ext uri="{FF2B5EF4-FFF2-40B4-BE49-F238E27FC236}">
                    <a16:creationId xmlns:a16="http://schemas.microsoft.com/office/drawing/2014/main" id="{73B70E4F-288D-8949-B174-80FB44436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" y="1639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6" name="Oval 168">
                <a:extLst>
                  <a:ext uri="{FF2B5EF4-FFF2-40B4-BE49-F238E27FC236}">
                    <a16:creationId xmlns:a16="http://schemas.microsoft.com/office/drawing/2014/main" id="{54EEEDFF-FE96-DC49-BFEA-8BD6B5D48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" y="1644"/>
                <a:ext cx="76" cy="77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7" name="Oval 169">
                <a:extLst>
                  <a:ext uri="{FF2B5EF4-FFF2-40B4-BE49-F238E27FC236}">
                    <a16:creationId xmlns:a16="http://schemas.microsoft.com/office/drawing/2014/main" id="{666D5132-EA9A-A94D-B401-9EDD6DB35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1649"/>
                <a:ext cx="63" cy="6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8" name="Oval 170">
                <a:extLst>
                  <a:ext uri="{FF2B5EF4-FFF2-40B4-BE49-F238E27FC236}">
                    <a16:creationId xmlns:a16="http://schemas.microsoft.com/office/drawing/2014/main" id="{DF3CEAB7-E22F-4B42-9378-EA6C1FC48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8" y="1654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9" name="Oval 171">
                <a:extLst>
                  <a:ext uri="{FF2B5EF4-FFF2-40B4-BE49-F238E27FC236}">
                    <a16:creationId xmlns:a16="http://schemas.microsoft.com/office/drawing/2014/main" id="{DF388A13-0B2E-5646-8197-A92E13340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" y="1659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0" name="Oval 172">
                <a:extLst>
                  <a:ext uri="{FF2B5EF4-FFF2-40B4-BE49-F238E27FC236}">
                    <a16:creationId xmlns:a16="http://schemas.microsoft.com/office/drawing/2014/main" id="{055CF8C1-2BFF-2E49-BDEA-D58117BB9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1663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1" name="Oval 173">
                <a:extLst>
                  <a:ext uri="{FF2B5EF4-FFF2-40B4-BE49-F238E27FC236}">
                    <a16:creationId xmlns:a16="http://schemas.microsoft.com/office/drawing/2014/main" id="{CA1A2E95-44A8-DE44-8DF6-B5D7745FC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668"/>
                <a:ext cx="4" cy="5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Oval 174">
                <a:extLst>
                  <a:ext uri="{FF2B5EF4-FFF2-40B4-BE49-F238E27FC236}">
                    <a16:creationId xmlns:a16="http://schemas.microsoft.com/office/drawing/2014/main" id="{9B007D29-70AC-7547-8BD3-6D6B56FB4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" y="1668"/>
                <a:ext cx="1" cy="0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Oval 175">
                <a:extLst>
                  <a:ext uri="{FF2B5EF4-FFF2-40B4-BE49-F238E27FC236}">
                    <a16:creationId xmlns:a16="http://schemas.microsoft.com/office/drawing/2014/main" id="{1D64B607-7E59-E74C-8A19-9B0B00DE1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1661"/>
                <a:ext cx="15" cy="14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Oval 176">
                <a:extLst>
                  <a:ext uri="{FF2B5EF4-FFF2-40B4-BE49-F238E27FC236}">
                    <a16:creationId xmlns:a16="http://schemas.microsoft.com/office/drawing/2014/main" id="{95E84246-9DDC-7544-BA01-2D886040C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9" y="1624"/>
                <a:ext cx="135" cy="141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Oval 177">
                <a:extLst>
                  <a:ext uri="{FF2B5EF4-FFF2-40B4-BE49-F238E27FC236}">
                    <a16:creationId xmlns:a16="http://schemas.microsoft.com/office/drawing/2014/main" id="{AFF92369-620F-F742-9CDA-570C132F4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3" y="1634"/>
                <a:ext cx="116" cy="12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Oval 178">
                <a:extLst>
                  <a:ext uri="{FF2B5EF4-FFF2-40B4-BE49-F238E27FC236}">
                    <a16:creationId xmlns:a16="http://schemas.microsoft.com/office/drawing/2014/main" id="{D73FF4A4-7DE5-7B43-828E-1D493F7D6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3" y="1634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Oval 179">
                <a:extLst>
                  <a:ext uri="{FF2B5EF4-FFF2-40B4-BE49-F238E27FC236}">
                    <a16:creationId xmlns:a16="http://schemas.microsoft.com/office/drawing/2014/main" id="{6CF07316-C601-9744-AB37-7BBB42EB5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8" y="1639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Oval 180">
                <a:extLst>
                  <a:ext uri="{FF2B5EF4-FFF2-40B4-BE49-F238E27FC236}">
                    <a16:creationId xmlns:a16="http://schemas.microsoft.com/office/drawing/2014/main" id="{11B84444-4B8B-3840-80E7-A81E25747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" y="1644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Oval 181">
                <a:extLst>
                  <a:ext uri="{FF2B5EF4-FFF2-40B4-BE49-F238E27FC236}">
                    <a16:creationId xmlns:a16="http://schemas.microsoft.com/office/drawing/2014/main" id="{3C10A5B2-2223-F14D-9B4E-554F872F6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8" y="1649"/>
                <a:ext cx="62" cy="62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Oval 182">
                <a:extLst>
                  <a:ext uri="{FF2B5EF4-FFF2-40B4-BE49-F238E27FC236}">
                    <a16:creationId xmlns:a16="http://schemas.microsoft.com/office/drawing/2014/main" id="{A2DD3958-7799-754E-A8B1-9F6437F9E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1654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Oval 183">
                <a:extLst>
                  <a:ext uri="{FF2B5EF4-FFF2-40B4-BE49-F238E27FC236}">
                    <a16:creationId xmlns:a16="http://schemas.microsoft.com/office/drawing/2014/main" id="{4AC12CBD-0793-194A-B178-6ABA104E6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1659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Oval 184">
                <a:extLst>
                  <a:ext uri="{FF2B5EF4-FFF2-40B4-BE49-F238E27FC236}">
                    <a16:creationId xmlns:a16="http://schemas.microsoft.com/office/drawing/2014/main" id="{EABF1A49-48CA-754C-A9AA-CAF6EAC17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2" y="1663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Oval 185">
                <a:extLst>
                  <a:ext uri="{FF2B5EF4-FFF2-40B4-BE49-F238E27FC236}">
                    <a16:creationId xmlns:a16="http://schemas.microsoft.com/office/drawing/2014/main" id="{38F74BFC-4CFB-2545-A32B-0C23183D0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7" y="1668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Oval 186">
                <a:extLst>
                  <a:ext uri="{FF2B5EF4-FFF2-40B4-BE49-F238E27FC236}">
                    <a16:creationId xmlns:a16="http://schemas.microsoft.com/office/drawing/2014/main" id="{26388AE3-FDA4-1940-898F-85961B0EC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7" y="1668"/>
                <a:ext cx="0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Oval 187">
                <a:extLst>
                  <a:ext uri="{FF2B5EF4-FFF2-40B4-BE49-F238E27FC236}">
                    <a16:creationId xmlns:a16="http://schemas.microsoft.com/office/drawing/2014/main" id="{16404CD2-DDE5-9047-BA82-8304DF4A3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1661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Oval 188">
                <a:extLst>
                  <a:ext uri="{FF2B5EF4-FFF2-40B4-BE49-F238E27FC236}">
                    <a16:creationId xmlns:a16="http://schemas.microsoft.com/office/drawing/2014/main" id="{44E9E383-913F-2948-9FF5-22E6C34AB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1624"/>
                <a:ext cx="136" cy="141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Oval 189">
                <a:extLst>
                  <a:ext uri="{FF2B5EF4-FFF2-40B4-BE49-F238E27FC236}">
                    <a16:creationId xmlns:a16="http://schemas.microsoft.com/office/drawing/2014/main" id="{CA4B4405-C254-EB45-88FE-DF4CEE6B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702"/>
                <a:ext cx="115" cy="12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Oval 190">
                <a:extLst>
                  <a:ext uri="{FF2B5EF4-FFF2-40B4-BE49-F238E27FC236}">
                    <a16:creationId xmlns:a16="http://schemas.microsoft.com/office/drawing/2014/main" id="{968561C1-20C1-BF4E-9DD9-7553F8128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702"/>
                <a:ext cx="106" cy="105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Oval 191">
                <a:extLst>
                  <a:ext uri="{FF2B5EF4-FFF2-40B4-BE49-F238E27FC236}">
                    <a16:creationId xmlns:a16="http://schemas.microsoft.com/office/drawing/2014/main" id="{14F10D29-C90F-AF4A-9A20-BC47790C7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1707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Oval 192">
                <a:extLst>
                  <a:ext uri="{FF2B5EF4-FFF2-40B4-BE49-F238E27FC236}">
                    <a16:creationId xmlns:a16="http://schemas.microsoft.com/office/drawing/2014/main" id="{95BB07F3-5948-4F46-9416-E3D7DF859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" y="1711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Oval 193">
                <a:extLst>
                  <a:ext uri="{FF2B5EF4-FFF2-40B4-BE49-F238E27FC236}">
                    <a16:creationId xmlns:a16="http://schemas.microsoft.com/office/drawing/2014/main" id="{96624E2B-2A7A-AF4A-B94E-8509294A2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1716"/>
                <a:ext cx="62" cy="63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Oval 194">
                <a:extLst>
                  <a:ext uri="{FF2B5EF4-FFF2-40B4-BE49-F238E27FC236}">
                    <a16:creationId xmlns:a16="http://schemas.microsoft.com/office/drawing/2014/main" id="{B67A455F-3706-FC48-9D94-39345EBD5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1721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Oval 195">
                <a:extLst>
                  <a:ext uri="{FF2B5EF4-FFF2-40B4-BE49-F238E27FC236}">
                    <a16:creationId xmlns:a16="http://schemas.microsoft.com/office/drawing/2014/main" id="{621D8C9B-0B37-104F-9B42-BDC2EEDFC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1726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Oval 196">
                <a:extLst>
                  <a:ext uri="{FF2B5EF4-FFF2-40B4-BE49-F238E27FC236}">
                    <a16:creationId xmlns:a16="http://schemas.microsoft.com/office/drawing/2014/main" id="{30DE708A-7B0E-9F46-85CD-CF8D5E00D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1731"/>
                <a:ext cx="19" cy="19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Oval 197">
                <a:extLst>
                  <a:ext uri="{FF2B5EF4-FFF2-40B4-BE49-F238E27FC236}">
                    <a16:creationId xmlns:a16="http://schemas.microsoft.com/office/drawing/2014/main" id="{03D4542D-577C-054F-AEBB-29D3779FE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735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Oval 198">
                <a:extLst>
                  <a:ext uri="{FF2B5EF4-FFF2-40B4-BE49-F238E27FC236}">
                    <a16:creationId xmlns:a16="http://schemas.microsoft.com/office/drawing/2014/main" id="{83FDCB63-71AB-854C-839E-DB09ED112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735"/>
                <a:ext cx="0" cy="1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Oval 199">
                <a:extLst>
                  <a:ext uri="{FF2B5EF4-FFF2-40B4-BE49-F238E27FC236}">
                    <a16:creationId xmlns:a16="http://schemas.microsoft.com/office/drawing/2014/main" id="{84D8E980-1A52-3441-9E9A-7740DD88E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1728"/>
                <a:ext cx="14" cy="1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Oval 200">
                <a:extLst>
                  <a:ext uri="{FF2B5EF4-FFF2-40B4-BE49-F238E27FC236}">
                    <a16:creationId xmlns:a16="http://schemas.microsoft.com/office/drawing/2014/main" id="{F020405A-0FD2-7245-AB0F-EF8B14989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692"/>
                <a:ext cx="135" cy="140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Oval 201">
                <a:extLst>
                  <a:ext uri="{FF2B5EF4-FFF2-40B4-BE49-F238E27FC236}">
                    <a16:creationId xmlns:a16="http://schemas.microsoft.com/office/drawing/2014/main" id="{BF315972-C173-BA43-8818-8F76DC0D7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596"/>
                <a:ext cx="115" cy="115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0" name="Oval 202">
                <a:extLst>
                  <a:ext uri="{FF2B5EF4-FFF2-40B4-BE49-F238E27FC236}">
                    <a16:creationId xmlns:a16="http://schemas.microsoft.com/office/drawing/2014/main" id="{A1844657-3B73-6744-867A-13BE8764F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6" y="1596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1" name="Oval 203">
                <a:extLst>
                  <a:ext uri="{FF2B5EF4-FFF2-40B4-BE49-F238E27FC236}">
                    <a16:creationId xmlns:a16="http://schemas.microsoft.com/office/drawing/2014/main" id="{5F2AEE78-0C5E-E44C-B707-D1D6E654E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1601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Oval 204">
                <a:extLst>
                  <a:ext uri="{FF2B5EF4-FFF2-40B4-BE49-F238E27FC236}">
                    <a16:creationId xmlns:a16="http://schemas.microsoft.com/office/drawing/2014/main" id="{290B48EF-5255-334A-93C9-60E7C742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" y="1606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Oval 205">
                <a:extLst>
                  <a:ext uri="{FF2B5EF4-FFF2-40B4-BE49-F238E27FC236}">
                    <a16:creationId xmlns:a16="http://schemas.microsoft.com/office/drawing/2014/main" id="{AE3C338B-C065-0F44-A9A1-55DE7B6AC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" y="1610"/>
                <a:ext cx="62" cy="6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Oval 206">
                <a:extLst>
                  <a:ext uri="{FF2B5EF4-FFF2-40B4-BE49-F238E27FC236}">
                    <a16:creationId xmlns:a16="http://schemas.microsoft.com/office/drawing/2014/main" id="{F1619696-E8B7-C343-8F9C-AED2FF86F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1615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Oval 207">
                <a:extLst>
                  <a:ext uri="{FF2B5EF4-FFF2-40B4-BE49-F238E27FC236}">
                    <a16:creationId xmlns:a16="http://schemas.microsoft.com/office/drawing/2014/main" id="{A6CFF82E-AC26-6748-B300-2E487EA8B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1620"/>
                <a:ext cx="34" cy="34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Oval 208">
                <a:extLst>
                  <a:ext uri="{FF2B5EF4-FFF2-40B4-BE49-F238E27FC236}">
                    <a16:creationId xmlns:a16="http://schemas.microsoft.com/office/drawing/2014/main" id="{4C9F36B4-62F2-3145-BF98-3461C4F0E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5" y="1625"/>
                <a:ext cx="19" cy="19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Oval 209">
                <a:extLst>
                  <a:ext uri="{FF2B5EF4-FFF2-40B4-BE49-F238E27FC236}">
                    <a16:creationId xmlns:a16="http://schemas.microsoft.com/office/drawing/2014/main" id="{1507BEE8-A24A-114D-AE01-E6312DD0A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630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Oval 210">
                <a:extLst>
                  <a:ext uri="{FF2B5EF4-FFF2-40B4-BE49-F238E27FC236}">
                    <a16:creationId xmlns:a16="http://schemas.microsoft.com/office/drawing/2014/main" id="{6C4449A4-E0C5-0746-AF10-A3A7A1FA8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0" y="1629"/>
                <a:ext cx="0" cy="1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Oval 211">
                <a:extLst>
                  <a:ext uri="{FF2B5EF4-FFF2-40B4-BE49-F238E27FC236}">
                    <a16:creationId xmlns:a16="http://schemas.microsoft.com/office/drawing/2014/main" id="{29BB801E-F844-B044-8E18-3515B2648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1622"/>
                <a:ext cx="14" cy="15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Oval 212">
                <a:extLst>
                  <a:ext uri="{FF2B5EF4-FFF2-40B4-BE49-F238E27FC236}">
                    <a16:creationId xmlns:a16="http://schemas.microsoft.com/office/drawing/2014/main" id="{7CE293BC-622F-7D49-9FC5-5EA7B684F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586"/>
                <a:ext cx="135" cy="135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3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7" name="Freeform 213">
              <a:extLst>
                <a:ext uri="{FF2B5EF4-FFF2-40B4-BE49-F238E27FC236}">
                  <a16:creationId xmlns:a16="http://schemas.microsoft.com/office/drawing/2014/main" id="{A64D83CB-11DC-6F42-B170-D2C3A36D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6" y="2051431"/>
              <a:ext cx="561975" cy="508000"/>
            </a:xfrm>
            <a:custGeom>
              <a:avLst/>
              <a:gdLst/>
              <a:ahLst/>
              <a:cxnLst>
                <a:cxn ang="0">
                  <a:pos x="14" y="163"/>
                </a:cxn>
                <a:cxn ang="0">
                  <a:pos x="0" y="149"/>
                </a:cxn>
                <a:cxn ang="0">
                  <a:pos x="110" y="15"/>
                </a:cxn>
                <a:cxn ang="0">
                  <a:pos x="96" y="0"/>
                </a:cxn>
                <a:cxn ang="0">
                  <a:pos x="163" y="0"/>
                </a:cxn>
                <a:cxn ang="0">
                  <a:pos x="163" y="67"/>
                </a:cxn>
                <a:cxn ang="0">
                  <a:pos x="153" y="53"/>
                </a:cxn>
                <a:cxn ang="0">
                  <a:pos x="14" y="163"/>
                </a:cxn>
              </a:cxnLst>
              <a:rect l="0" t="0" r="r" b="b"/>
              <a:pathLst>
                <a:path w="163" h="163">
                  <a:moveTo>
                    <a:pt x="14" y="163"/>
                  </a:moveTo>
                  <a:lnTo>
                    <a:pt x="0" y="149"/>
                  </a:lnTo>
                  <a:lnTo>
                    <a:pt x="110" y="15"/>
                  </a:lnTo>
                  <a:lnTo>
                    <a:pt x="96" y="0"/>
                  </a:lnTo>
                  <a:lnTo>
                    <a:pt x="163" y="0"/>
                  </a:lnTo>
                  <a:lnTo>
                    <a:pt x="163" y="67"/>
                  </a:lnTo>
                  <a:lnTo>
                    <a:pt x="153" y="53"/>
                  </a:lnTo>
                  <a:lnTo>
                    <a:pt x="14" y="163"/>
                  </a:lnTo>
                  <a:close/>
                </a:path>
              </a:pathLst>
            </a:custGeom>
            <a:solidFill>
              <a:srgbClr val="994C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Freeform 214">
              <a:extLst>
                <a:ext uri="{FF2B5EF4-FFF2-40B4-BE49-F238E27FC236}">
                  <a16:creationId xmlns:a16="http://schemas.microsoft.com/office/drawing/2014/main" id="{913B1397-296B-BB40-97C8-C5FD22C08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6" y="2051431"/>
              <a:ext cx="561975" cy="508000"/>
            </a:xfrm>
            <a:custGeom>
              <a:avLst/>
              <a:gdLst/>
              <a:ahLst/>
              <a:cxnLst>
                <a:cxn ang="0">
                  <a:pos x="14" y="163"/>
                </a:cxn>
                <a:cxn ang="0">
                  <a:pos x="0" y="149"/>
                </a:cxn>
                <a:cxn ang="0">
                  <a:pos x="110" y="15"/>
                </a:cxn>
                <a:cxn ang="0">
                  <a:pos x="96" y="0"/>
                </a:cxn>
                <a:cxn ang="0">
                  <a:pos x="163" y="0"/>
                </a:cxn>
                <a:cxn ang="0">
                  <a:pos x="163" y="67"/>
                </a:cxn>
                <a:cxn ang="0">
                  <a:pos x="149" y="53"/>
                </a:cxn>
                <a:cxn ang="0">
                  <a:pos x="14" y="163"/>
                </a:cxn>
              </a:cxnLst>
              <a:rect l="0" t="0" r="r" b="b"/>
              <a:pathLst>
                <a:path w="163" h="163">
                  <a:moveTo>
                    <a:pt x="14" y="163"/>
                  </a:moveTo>
                  <a:lnTo>
                    <a:pt x="0" y="149"/>
                  </a:lnTo>
                  <a:lnTo>
                    <a:pt x="110" y="15"/>
                  </a:lnTo>
                  <a:lnTo>
                    <a:pt x="96" y="0"/>
                  </a:lnTo>
                  <a:lnTo>
                    <a:pt x="163" y="0"/>
                  </a:lnTo>
                  <a:lnTo>
                    <a:pt x="163" y="67"/>
                  </a:lnTo>
                  <a:lnTo>
                    <a:pt x="149" y="53"/>
                  </a:lnTo>
                  <a:lnTo>
                    <a:pt x="14" y="163"/>
                  </a:lnTo>
                  <a:close/>
                </a:path>
              </a:pathLst>
            </a:custGeom>
            <a:solidFill>
              <a:schemeClr val="accent4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Freeform 215">
              <a:extLst>
                <a:ext uri="{FF2B5EF4-FFF2-40B4-BE49-F238E27FC236}">
                  <a16:creationId xmlns:a16="http://schemas.microsoft.com/office/drawing/2014/main" id="{81F90FB9-F6CC-5643-BB53-51868DF74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195" y="1847461"/>
              <a:ext cx="504000" cy="456642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0" y="81"/>
                </a:cxn>
                <a:cxn ang="0">
                  <a:pos x="245" y="273"/>
                </a:cxn>
                <a:cxn ang="0">
                  <a:pos x="202" y="288"/>
                </a:cxn>
                <a:cxn ang="0">
                  <a:pos x="312" y="312"/>
                </a:cxn>
                <a:cxn ang="0">
                  <a:pos x="283" y="206"/>
                </a:cxn>
                <a:cxn ang="0">
                  <a:pos x="269" y="244"/>
                </a:cxn>
                <a:cxn ang="0">
                  <a:pos x="82" y="0"/>
                </a:cxn>
              </a:cxnLst>
              <a:rect l="0" t="0" r="r" b="b"/>
              <a:pathLst>
                <a:path w="312" h="312">
                  <a:moveTo>
                    <a:pt x="82" y="0"/>
                  </a:moveTo>
                  <a:lnTo>
                    <a:pt x="0" y="81"/>
                  </a:lnTo>
                  <a:lnTo>
                    <a:pt x="245" y="273"/>
                  </a:lnTo>
                  <a:lnTo>
                    <a:pt x="202" y="288"/>
                  </a:lnTo>
                  <a:lnTo>
                    <a:pt x="312" y="312"/>
                  </a:lnTo>
                  <a:lnTo>
                    <a:pt x="283" y="206"/>
                  </a:lnTo>
                  <a:lnTo>
                    <a:pt x="269" y="24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2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Freeform 217">
              <a:extLst>
                <a:ext uri="{FF2B5EF4-FFF2-40B4-BE49-F238E27FC236}">
                  <a16:creationId xmlns:a16="http://schemas.microsoft.com/office/drawing/2014/main" id="{2A2773B3-4364-9C44-B8A7-B11A7CCDB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6" y="3489706"/>
              <a:ext cx="1225550" cy="11064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231" y="317"/>
                </a:cxn>
                <a:cxn ang="0">
                  <a:pos x="178" y="355"/>
                </a:cxn>
                <a:cxn ang="0">
                  <a:pos x="341" y="341"/>
                </a:cxn>
                <a:cxn ang="0">
                  <a:pos x="356" y="178"/>
                </a:cxn>
                <a:cxn ang="0">
                  <a:pos x="312" y="235"/>
                </a:cxn>
                <a:cxn ang="0">
                  <a:pos x="29" y="0"/>
                </a:cxn>
              </a:cxnLst>
              <a:rect l="0" t="0" r="r" b="b"/>
              <a:pathLst>
                <a:path w="356" h="355">
                  <a:moveTo>
                    <a:pt x="29" y="0"/>
                  </a:moveTo>
                  <a:lnTo>
                    <a:pt x="0" y="29"/>
                  </a:lnTo>
                  <a:lnTo>
                    <a:pt x="231" y="317"/>
                  </a:lnTo>
                  <a:lnTo>
                    <a:pt x="178" y="355"/>
                  </a:lnTo>
                  <a:lnTo>
                    <a:pt x="341" y="341"/>
                  </a:lnTo>
                  <a:lnTo>
                    <a:pt x="356" y="178"/>
                  </a:lnTo>
                  <a:lnTo>
                    <a:pt x="312" y="23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4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1" name="Freeform 218">
              <a:extLst>
                <a:ext uri="{FF2B5EF4-FFF2-40B4-BE49-F238E27FC236}">
                  <a16:creationId xmlns:a16="http://schemas.microsoft.com/office/drawing/2014/main" id="{7474578A-3239-3244-B41B-FC2251456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6" y="3489706"/>
              <a:ext cx="1225550" cy="11064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231" y="312"/>
                </a:cxn>
                <a:cxn ang="0">
                  <a:pos x="178" y="355"/>
                </a:cxn>
                <a:cxn ang="0">
                  <a:pos x="341" y="341"/>
                </a:cxn>
                <a:cxn ang="0">
                  <a:pos x="356" y="178"/>
                </a:cxn>
                <a:cxn ang="0">
                  <a:pos x="312" y="230"/>
                </a:cxn>
                <a:cxn ang="0">
                  <a:pos x="29" y="0"/>
                </a:cxn>
              </a:cxnLst>
              <a:rect l="0" t="0" r="r" b="b"/>
              <a:pathLst>
                <a:path w="356" h="355">
                  <a:moveTo>
                    <a:pt x="29" y="0"/>
                  </a:moveTo>
                  <a:lnTo>
                    <a:pt x="0" y="29"/>
                  </a:lnTo>
                  <a:lnTo>
                    <a:pt x="231" y="312"/>
                  </a:lnTo>
                  <a:lnTo>
                    <a:pt x="178" y="355"/>
                  </a:lnTo>
                  <a:lnTo>
                    <a:pt x="341" y="341"/>
                  </a:lnTo>
                  <a:lnTo>
                    <a:pt x="356" y="178"/>
                  </a:lnTo>
                  <a:lnTo>
                    <a:pt x="312" y="230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2" name="Freeform 219">
              <a:extLst>
                <a:ext uri="{FF2B5EF4-FFF2-40B4-BE49-F238E27FC236}">
                  <a16:creationId xmlns:a16="http://schemas.microsoft.com/office/drawing/2014/main" id="{445296E1-851F-4449-A72A-87CA759C6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516" y="3900197"/>
              <a:ext cx="522353" cy="485192"/>
            </a:xfrm>
            <a:custGeom>
              <a:avLst/>
              <a:gdLst/>
              <a:ahLst/>
              <a:cxnLst>
                <a:cxn ang="0">
                  <a:pos x="82" y="312"/>
                </a:cxn>
                <a:cxn ang="0">
                  <a:pos x="0" y="230"/>
                </a:cxn>
                <a:cxn ang="0">
                  <a:pos x="245" y="38"/>
                </a:cxn>
                <a:cxn ang="0">
                  <a:pos x="202" y="28"/>
                </a:cxn>
                <a:cxn ang="0">
                  <a:pos x="312" y="0"/>
                </a:cxn>
                <a:cxn ang="0">
                  <a:pos x="283" y="110"/>
                </a:cxn>
                <a:cxn ang="0">
                  <a:pos x="269" y="67"/>
                </a:cxn>
                <a:cxn ang="0">
                  <a:pos x="82" y="312"/>
                </a:cxn>
              </a:cxnLst>
              <a:rect l="0" t="0" r="r" b="b"/>
              <a:pathLst>
                <a:path w="312" h="312">
                  <a:moveTo>
                    <a:pt x="82" y="312"/>
                  </a:moveTo>
                  <a:lnTo>
                    <a:pt x="0" y="230"/>
                  </a:lnTo>
                  <a:lnTo>
                    <a:pt x="245" y="38"/>
                  </a:lnTo>
                  <a:lnTo>
                    <a:pt x="202" y="28"/>
                  </a:lnTo>
                  <a:lnTo>
                    <a:pt x="312" y="0"/>
                  </a:lnTo>
                  <a:lnTo>
                    <a:pt x="283" y="110"/>
                  </a:lnTo>
                  <a:lnTo>
                    <a:pt x="269" y="67"/>
                  </a:lnTo>
                  <a:lnTo>
                    <a:pt x="82" y="312"/>
                  </a:lnTo>
                  <a:close/>
                </a:path>
              </a:pathLst>
            </a:custGeom>
            <a:solidFill>
              <a:schemeClr val="accent2"/>
            </a:solidFill>
            <a:ln w="793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sz="135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3" name="Rectangle 221">
            <a:extLst>
              <a:ext uri="{FF2B5EF4-FFF2-40B4-BE49-F238E27FC236}">
                <a16:creationId xmlns:a16="http://schemas.microsoft.com/office/drawing/2014/main" id="{4CEA41A2-73DD-5249-9306-09DF9F098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70" y="2678975"/>
            <a:ext cx="65723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500" dirty="0">
                <a:solidFill>
                  <a:schemeClr val="accent2"/>
                </a:solidFill>
              </a:rPr>
              <a:t>3.5 </a:t>
            </a:r>
            <a:r>
              <a:rPr kumimoji="1" lang="de-DE" sz="1500" dirty="0" err="1">
                <a:solidFill>
                  <a:schemeClr val="accent2"/>
                </a:solidFill>
              </a:rPr>
              <a:t>MeV</a:t>
            </a:r>
            <a:endParaRPr kumimoji="1" lang="de-DE" sz="1500" dirty="0">
              <a:solidFill>
                <a:schemeClr val="accent2"/>
              </a:solidFill>
            </a:endParaRPr>
          </a:p>
        </p:txBody>
      </p:sp>
      <p:sp>
        <p:nvSpPr>
          <p:cNvPr id="364" name="Rectangle 222">
            <a:extLst>
              <a:ext uri="{FF2B5EF4-FFF2-40B4-BE49-F238E27FC236}">
                <a16:creationId xmlns:a16="http://schemas.microsoft.com/office/drawing/2014/main" id="{65A400D7-C3C5-7A40-99F4-FA70B2F17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740" y="3554084"/>
            <a:ext cx="75501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de-DE" sz="1500">
                <a:solidFill>
                  <a:schemeClr val="accent2"/>
                </a:solidFill>
              </a:rPr>
              <a:t>14.1 MeV</a:t>
            </a:r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58D1FCB5-758F-CE46-837A-C164C9162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806" y="1912213"/>
            <a:ext cx="1139702" cy="41791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95F80762-A1DA-D04A-B6E8-BE537124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2219" y="4070472"/>
            <a:ext cx="1139702" cy="417909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7" name="Textfeld 366">
            <a:extLst>
              <a:ext uri="{FF2B5EF4-FFF2-40B4-BE49-F238E27FC236}">
                <a16:creationId xmlns:a16="http://schemas.microsoft.com/office/drawing/2014/main" id="{FE9099BA-58D2-0449-856A-CE71DED891FF}"/>
              </a:ext>
            </a:extLst>
          </p:cNvPr>
          <p:cNvSpPr txBox="1"/>
          <p:nvPr/>
        </p:nvSpPr>
        <p:spPr>
          <a:xfrm>
            <a:off x="322095" y="1943682"/>
            <a:ext cx="2035290" cy="5078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350" dirty="0">
                <a:solidFill>
                  <a:prstClr val="black"/>
                </a:solidFill>
              </a:rPr>
              <a:t>Meerwasser enthält zu 0.015% Deuterium</a:t>
            </a:r>
          </a:p>
        </p:txBody>
      </p:sp>
      <p:sp>
        <p:nvSpPr>
          <p:cNvPr id="369" name="AutoShape 360">
            <a:extLst>
              <a:ext uri="{FF2B5EF4-FFF2-40B4-BE49-F238E27FC236}">
                <a16:creationId xmlns:a16="http://schemas.microsoft.com/office/drawing/2014/main" id="{6B42154F-33BB-0941-BFFD-A3D2303B4621}"/>
              </a:ext>
            </a:extLst>
          </p:cNvPr>
          <p:cNvSpPr>
            <a:spLocks noChangeArrowheads="1"/>
          </p:cNvSpPr>
          <p:nvPr/>
        </p:nvSpPr>
        <p:spPr bwMode="auto">
          <a:xfrm rot="8592276">
            <a:off x="7165982" y="4577627"/>
            <a:ext cx="213122" cy="675909"/>
          </a:xfrm>
          <a:prstGeom prst="upArrow">
            <a:avLst>
              <a:gd name="adj1" fmla="val 50000"/>
              <a:gd name="adj2" fmla="val 85894"/>
            </a:avLst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</a:endParaRPr>
          </a:p>
        </p:txBody>
      </p:sp>
      <p:sp>
        <p:nvSpPr>
          <p:cNvPr id="371" name="Rectangle 225">
            <a:extLst>
              <a:ext uri="{FF2B5EF4-FFF2-40B4-BE49-F238E27FC236}">
                <a16:creationId xmlns:a16="http://schemas.microsoft.com/office/drawing/2014/main" id="{03E0DB91-C078-A14D-ACAE-2495025A8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022" y="5228351"/>
            <a:ext cx="2028353" cy="923330"/>
          </a:xfrm>
          <a:prstGeom prst="rect">
            <a:avLst/>
          </a:prstGeom>
          <a:noFill/>
          <a:ln w="1905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de-DE" sz="1350" dirty="0" smtClean="0">
                <a:solidFill>
                  <a:prstClr val="black"/>
                </a:solidFill>
              </a:rPr>
              <a:t>Abbremsen in der Wand:</a:t>
            </a:r>
          </a:p>
          <a:p>
            <a:r>
              <a:rPr kumimoji="1" lang="de-DE" sz="1350" dirty="0" smtClean="0">
                <a:solidFill>
                  <a:prstClr val="black"/>
                </a:solidFill>
                <a:sym typeface="Wingdings" panose="05000000000000000000" pitchFamily="2" charset="2"/>
              </a:rPr>
              <a:t>Kinetische </a:t>
            </a:r>
            <a:r>
              <a:rPr kumimoji="1" lang="de-DE" sz="1350" dirty="0">
                <a:solidFill>
                  <a:prstClr val="black"/>
                </a:solidFill>
                <a:sym typeface="Wingdings" panose="05000000000000000000" pitchFamily="2" charset="2"/>
              </a:rPr>
              <a:t>Energie wird in thermische Energie umgewandelt</a:t>
            </a:r>
            <a:endParaRPr kumimoji="1" lang="de-DE" sz="1350" dirty="0">
              <a:solidFill>
                <a:prstClr val="black"/>
              </a:solidFill>
            </a:endParaRPr>
          </a:p>
        </p:txBody>
      </p:sp>
      <p:sp>
        <p:nvSpPr>
          <p:cNvPr id="370" name="Textfeld 369"/>
          <p:cNvSpPr txBox="1"/>
          <p:nvPr/>
        </p:nvSpPr>
        <p:spPr>
          <a:xfrm>
            <a:off x="323528" y="332656"/>
            <a:ext cx="4320480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accent5"/>
                </a:solidFill>
              </a:rPr>
              <a:t>Fusion</a:t>
            </a:r>
            <a:r>
              <a:rPr lang="de-DE" dirty="0" smtClean="0">
                <a:solidFill>
                  <a:schemeClr val="tx1"/>
                </a:solidFill>
              </a:rPr>
              <a:t> auf der Erde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143" grpId="0" animBg="1"/>
      <p:bldP spid="144" grpId="0" animBg="1"/>
      <p:bldP spid="145" grpId="0" animBg="1"/>
      <p:bldP spid="146" grpId="0"/>
      <p:bldP spid="365" grpId="0" animBg="1"/>
      <p:bldP spid="366" grpId="0" animBg="1"/>
      <p:bldP spid="367" grpId="0" animBg="1"/>
      <p:bldP spid="369" grpId="0" animBg="1"/>
      <p:bldP spid="37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27784" y="1290240"/>
            <a:ext cx="65527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Fusion ist die Energie der Sonne.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hohe Temperaturen: 15 </a:t>
            </a:r>
            <a:r>
              <a:rPr lang="de-DE" sz="2400" dirty="0" err="1" smtClean="0"/>
              <a:t>Mio</a:t>
            </a:r>
            <a:r>
              <a:rPr lang="de-DE" sz="2400" dirty="0" smtClean="0"/>
              <a:t> </a:t>
            </a:r>
            <a:r>
              <a:rPr lang="de-DE" altLang="de-DE" sz="2400" dirty="0" smtClean="0"/>
              <a:t>°C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Materiezustand ist </a:t>
            </a:r>
            <a:r>
              <a:rPr lang="de-DE" sz="2400" dirty="0" smtClean="0">
                <a:solidFill>
                  <a:schemeClr val="accent1"/>
                </a:solidFill>
              </a:rPr>
              <a:t>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Einschluss durch Gravitation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Fusion auf der Erde benötigt 100 </a:t>
            </a:r>
            <a:r>
              <a:rPr lang="de-DE" sz="2400" dirty="0" err="1" smtClean="0"/>
              <a:t>Mio</a:t>
            </a:r>
            <a:r>
              <a:rPr lang="de-DE" sz="2400" dirty="0" smtClean="0"/>
              <a:t> </a:t>
            </a:r>
            <a:r>
              <a:rPr lang="de-DE" altLang="de-DE" sz="2400" dirty="0" smtClean="0"/>
              <a:t>°C </a:t>
            </a:r>
          </a:p>
          <a:p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Einschluss mit Hilfe von Magnetfeldern</a:t>
            </a:r>
          </a:p>
          <a:p>
            <a:endParaRPr lang="de-DE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40768"/>
            <a:ext cx="2232249" cy="232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4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TKM_CPLX_FINAL 2013-07_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58" y="4293096"/>
            <a:ext cx="2235609" cy="190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36512" y="0"/>
            <a:ext cx="791072" cy="98072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23528" y="332656"/>
            <a:ext cx="662473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accent5"/>
                </a:solidFill>
              </a:rPr>
              <a:t>Fusion </a:t>
            </a:r>
            <a:r>
              <a:rPr lang="de-DE" dirty="0" smtClean="0">
                <a:solidFill>
                  <a:schemeClr val="tx1"/>
                </a:solidFill>
              </a:rPr>
              <a:t>– Was ist Fusionsenergie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9512" y="951111"/>
            <a:ext cx="141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Tokamak</a:t>
            </a:r>
            <a:endParaRPr lang="de-DE" sz="2400" dirty="0"/>
          </a:p>
        </p:txBody>
      </p:sp>
      <p:pic>
        <p:nvPicPr>
          <p:cNvPr id="7" name="Picture 2" descr="http://www.ideen2020.de/wp-content/uploads/slideshow-gallery/5_tokamak_stellarator_a_RGB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9581" y="1323206"/>
            <a:ext cx="3133389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567279" y="95111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Stellarator</a:t>
            </a:r>
            <a:endParaRPr lang="de-DE" sz="2400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79512" y="3861048"/>
            <a:ext cx="249616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8063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1300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61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33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05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7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49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</a:rPr>
              <a:t>ASDEX </a:t>
            </a:r>
            <a:r>
              <a:rPr lang="en-US" dirty="0" smtClean="0">
                <a:latin typeface="Arial" charset="0"/>
              </a:rPr>
              <a:t>Upgrade</a:t>
            </a:r>
            <a:endParaRPr lang="en-US" dirty="0">
              <a:latin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572001" y="3861048"/>
            <a:ext cx="2439349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8063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1300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61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33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05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7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4925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</a:rPr>
              <a:t>Wendelstein 7-X</a:t>
            </a:r>
            <a:endParaRPr lang="en-US" dirty="0">
              <a:latin typeface="Arial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3" y="4542496"/>
            <a:ext cx="2784369" cy="208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61" y="4496954"/>
            <a:ext cx="3359723" cy="195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48" y="5715164"/>
            <a:ext cx="1368128" cy="10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Erstes_Wasserstoffplasma_IP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744061"/>
            <a:ext cx="1151360" cy="99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36512" y="0"/>
            <a:ext cx="791072" cy="836712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25885" r="14778" b="9304"/>
          <a:stretch/>
        </p:blipFill>
        <p:spPr bwMode="auto">
          <a:xfrm>
            <a:off x="4499992" y="1412776"/>
            <a:ext cx="3602178" cy="23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23528" y="332656"/>
            <a:ext cx="662473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accent5"/>
                </a:solidFill>
              </a:rPr>
              <a:t>Fusion </a:t>
            </a:r>
            <a:r>
              <a:rPr lang="de-DE" dirty="0" smtClean="0">
                <a:solidFill>
                  <a:schemeClr val="tx1"/>
                </a:solidFill>
              </a:rPr>
              <a:t>– Magnetischer Einschluss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323528" y="1352957"/>
            <a:ext cx="8748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Ressourcen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Brennstoff in ausreichender Menge vorhanden </a:t>
            </a:r>
          </a:p>
          <a:p>
            <a:endParaRPr lang="de-DE" altLang="en-US" sz="2400" dirty="0" smtClean="0">
              <a:latin typeface="Arial" pitchFamily="34" charset="0"/>
            </a:endParaRPr>
          </a:p>
          <a:p>
            <a:endParaRPr lang="de-DE" altLang="en-US" sz="2400" dirty="0" smtClean="0"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6512" y="0"/>
            <a:ext cx="863080" cy="98072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332656"/>
            <a:ext cx="662473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accent5"/>
                </a:solidFill>
              </a:rPr>
              <a:t>Fusion </a:t>
            </a:r>
            <a:r>
              <a:rPr lang="de-DE" dirty="0" smtClean="0">
                <a:solidFill>
                  <a:schemeClr val="tx1"/>
                </a:solidFill>
              </a:rPr>
              <a:t>– Eigenschaften der Fusion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6BA5009-5723-7741-AD5F-A83FB00B84A7}"/>
              </a:ext>
            </a:extLst>
          </p:cNvPr>
          <p:cNvSpPr/>
          <p:nvPr/>
        </p:nvSpPr>
        <p:spPr>
          <a:xfrm>
            <a:off x="6084168" y="4941168"/>
            <a:ext cx="2320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... weltweit verfügbar!</a:t>
            </a:r>
            <a:endParaRPr lang="en-US" b="1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5882367" y="2315252"/>
            <a:ext cx="2712182" cy="1829232"/>
            <a:chOff x="7663874" y="1318967"/>
            <a:chExt cx="3616243" cy="2438976"/>
          </a:xfrm>
        </p:grpSpPr>
        <p:pic>
          <p:nvPicPr>
            <p:cNvPr id="27" name="Picture 8" descr="original">
              <a:extLst>
                <a:ext uri="{FF2B5EF4-FFF2-40B4-BE49-F238E27FC236}">
                  <a16:creationId xmlns:a16="http://schemas.microsoft.com/office/drawing/2014/main" id="{86AA8A68-AAFB-B546-89CC-E0AF95EB2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858" y="2225315"/>
              <a:ext cx="2672274" cy="1532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778C36C-EFAE-E941-BD90-31C9FB35EB99}"/>
                </a:ext>
              </a:extLst>
            </p:cNvPr>
            <p:cNvSpPr txBox="1"/>
            <p:nvPr/>
          </p:nvSpPr>
          <p:spPr>
            <a:xfrm>
              <a:off x="7663874" y="1318967"/>
              <a:ext cx="361624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Energie für unsere ca. 1000 Mitarbeiter für 1 Jahr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63498" y="2346209"/>
            <a:ext cx="2147502" cy="2546698"/>
            <a:chOff x="635488" y="1360242"/>
            <a:chExt cx="2863336" cy="3395598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288F978-9788-FD4E-92E5-3D2B96A8C949}"/>
                </a:ext>
              </a:extLst>
            </p:cNvPr>
            <p:cNvSpPr txBox="1"/>
            <p:nvPr/>
          </p:nvSpPr>
          <p:spPr>
            <a:xfrm>
              <a:off x="935200" y="4263397"/>
              <a:ext cx="199242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6500 l Wasser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412D94EA-EA48-9547-9560-40C18C8E127F}"/>
                </a:ext>
              </a:extLst>
            </p:cNvPr>
            <p:cNvSpPr txBox="1"/>
            <p:nvPr/>
          </p:nvSpPr>
          <p:spPr>
            <a:xfrm>
              <a:off x="1174401" y="1360242"/>
              <a:ext cx="16684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Gartenpool</a:t>
              </a:r>
            </a:p>
          </p:txBody>
        </p:sp>
        <p:pic>
          <p:nvPicPr>
            <p:cNvPr id="32" name="Picture 2" descr="Bildergebnis für gartenpool 13 kubikmeter">
              <a:extLst>
                <a:ext uri="{FF2B5EF4-FFF2-40B4-BE49-F238E27FC236}">
                  <a16:creationId xmlns:a16="http://schemas.microsoft.com/office/drawing/2014/main" id="{D419C141-1F84-BF4C-9530-A800CB810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88" y="2206814"/>
              <a:ext cx="2682624" cy="1945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08D0BB2C-4BFD-7E45-A727-96399AD6E6EA}"/>
                </a:ext>
              </a:extLst>
            </p:cNvPr>
            <p:cNvSpPr txBox="1"/>
            <p:nvPr/>
          </p:nvSpPr>
          <p:spPr>
            <a:xfrm>
              <a:off x="2307900" y="1734466"/>
              <a:ext cx="119092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200 </a:t>
              </a:r>
              <a:r>
                <a:rPr lang="de-DE" dirty="0" err="1">
                  <a:solidFill>
                    <a:srgbClr val="FF0000"/>
                  </a:solidFill>
                </a:rPr>
                <a:t>g</a:t>
              </a:r>
              <a:r>
                <a:rPr lang="de-DE" dirty="0">
                  <a:solidFill>
                    <a:srgbClr val="FF0000"/>
                  </a:solidFill>
                </a:rPr>
                <a:t> D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3229400" y="2346209"/>
            <a:ext cx="2198773" cy="3604581"/>
            <a:chOff x="4323356" y="1360242"/>
            <a:chExt cx="2931696" cy="4806108"/>
          </a:xfrm>
        </p:grpSpPr>
        <p:pic>
          <p:nvPicPr>
            <p:cNvPr id="35" name="Picture 4" descr="Bildergebnis für tesla s">
              <a:extLst>
                <a:ext uri="{FF2B5EF4-FFF2-40B4-BE49-F238E27FC236}">
                  <a16:creationId xmlns:a16="http://schemas.microsoft.com/office/drawing/2014/main" id="{4A868477-BF05-5147-914A-71715D4F4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545" y="4915062"/>
              <a:ext cx="2320570" cy="125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940F02A3-EE23-0842-A916-B24F7D821FDB}"/>
                </a:ext>
              </a:extLst>
            </p:cNvPr>
            <p:cNvSpPr txBox="1"/>
            <p:nvPr/>
          </p:nvSpPr>
          <p:spPr>
            <a:xfrm>
              <a:off x="4768031" y="1360242"/>
              <a:ext cx="156786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Tesla-Akku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12031166-F924-AB4A-8891-DD4FDBD0EABC}"/>
                </a:ext>
              </a:extLst>
            </p:cNvPr>
            <p:cNvSpPr txBox="1"/>
            <p:nvPr/>
          </p:nvSpPr>
          <p:spPr>
            <a:xfrm>
              <a:off x="4787928" y="4263397"/>
              <a:ext cx="192830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10 kg Lithium</a:t>
              </a:r>
            </a:p>
          </p:txBody>
        </p:sp>
        <p:grpSp>
          <p:nvGrpSpPr>
            <p:cNvPr id="38" name="Gruppieren 37"/>
            <p:cNvGrpSpPr/>
            <p:nvPr/>
          </p:nvGrpSpPr>
          <p:grpSpPr>
            <a:xfrm>
              <a:off x="4323356" y="2196131"/>
              <a:ext cx="2788950" cy="1561812"/>
              <a:chOff x="4666683" y="2434436"/>
              <a:chExt cx="2305223" cy="1290925"/>
            </a:xfrm>
          </p:grpSpPr>
          <p:pic>
            <p:nvPicPr>
              <p:cNvPr id="40" name="Picture 2" descr="Bildergebnis für tesla batterie">
                <a:extLst>
                  <a:ext uri="{FF2B5EF4-FFF2-40B4-BE49-F238E27FC236}">
                    <a16:creationId xmlns:a16="http://schemas.microsoft.com/office/drawing/2014/main" id="{26F62143-9AD9-8740-ADBF-34866C69C6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683" y="2434436"/>
                <a:ext cx="2305223" cy="1290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39C3BD2C-E95C-884C-9249-98BC7701AB1E}"/>
                  </a:ext>
                </a:extLst>
              </p:cNvPr>
              <p:cNvSpPr/>
              <p:nvPr/>
            </p:nvSpPr>
            <p:spPr>
              <a:xfrm>
                <a:off x="5738519" y="2724445"/>
                <a:ext cx="567998" cy="237632"/>
              </a:xfrm>
              <a:custGeom>
                <a:avLst/>
                <a:gdLst>
                  <a:gd name="connsiteX0" fmla="*/ 0 w 471638"/>
                  <a:gd name="connsiteY0" fmla="*/ 96253 h 197318"/>
                  <a:gd name="connsiteX1" fmla="*/ 356135 w 471638"/>
                  <a:gd name="connsiteY1" fmla="*/ 0 h 197318"/>
                  <a:gd name="connsiteX2" fmla="*/ 471638 w 471638"/>
                  <a:gd name="connsiteY2" fmla="*/ 72189 h 197318"/>
                  <a:gd name="connsiteX3" fmla="*/ 96253 w 471638"/>
                  <a:gd name="connsiteY3" fmla="*/ 197318 h 197318"/>
                  <a:gd name="connsiteX4" fmla="*/ 0 w 471638"/>
                  <a:gd name="connsiteY4" fmla="*/ 96253 h 19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38" h="197318">
                    <a:moveTo>
                      <a:pt x="0" y="96253"/>
                    </a:moveTo>
                    <a:lnTo>
                      <a:pt x="356135" y="0"/>
                    </a:lnTo>
                    <a:lnTo>
                      <a:pt x="471638" y="72189"/>
                    </a:lnTo>
                    <a:lnTo>
                      <a:pt x="96253" y="197318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7A369B90-644C-8943-936F-5E22E2391F20}"/>
                </a:ext>
              </a:extLst>
            </p:cNvPr>
            <p:cNvSpPr txBox="1"/>
            <p:nvPr/>
          </p:nvSpPr>
          <p:spPr>
            <a:xfrm>
              <a:off x="5948712" y="1729089"/>
              <a:ext cx="130634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700 </a:t>
              </a:r>
              <a:r>
                <a:rPr lang="de-DE" dirty="0" err="1">
                  <a:solidFill>
                    <a:srgbClr val="FF0000"/>
                  </a:solidFill>
                </a:rPr>
                <a:t>g</a:t>
              </a:r>
              <a:r>
                <a:rPr lang="de-DE" dirty="0">
                  <a:solidFill>
                    <a:srgbClr val="FF0000"/>
                  </a:solidFill>
                </a:rPr>
                <a:t> </a:t>
              </a:r>
              <a:r>
                <a:rPr lang="de-DE" baseline="30000" dirty="0">
                  <a:solidFill>
                    <a:srgbClr val="FF0000"/>
                  </a:solidFill>
                </a:rPr>
                <a:t>6</a:t>
              </a:r>
              <a:r>
                <a:rPr lang="de-DE" dirty="0">
                  <a:solidFill>
                    <a:srgbClr val="FF0000"/>
                  </a:solidFill>
                </a:rPr>
                <a:t>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11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323528" y="1352957"/>
            <a:ext cx="8748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Ressourcen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Brennstoff in ausreichender Menge vorhanden </a:t>
            </a:r>
          </a:p>
          <a:p>
            <a:endParaRPr lang="de-DE" altLang="en-US" sz="2400" dirty="0" smtClean="0"/>
          </a:p>
          <a:p>
            <a:endParaRPr lang="de-DE" altLang="en-US" sz="2400" dirty="0" smtClean="0"/>
          </a:p>
          <a:p>
            <a:r>
              <a:rPr lang="de-DE" altLang="en-US" sz="2400" b="1" dirty="0" smtClean="0"/>
              <a:t>Umwelt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keine Treibhausgase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kein Endlager für Brennstäbe notwendig</a:t>
            </a:r>
          </a:p>
          <a:p>
            <a:endParaRPr lang="de-DE" altLang="en-US" sz="2400" dirty="0" smtClean="0"/>
          </a:p>
          <a:p>
            <a:endParaRPr lang="de-DE" altLang="en-US" sz="2400" dirty="0" smtClean="0"/>
          </a:p>
          <a:p>
            <a:r>
              <a:rPr lang="de-DE" altLang="en-US" sz="2400" b="1" dirty="0" smtClean="0"/>
              <a:t>Sicherheit</a:t>
            </a:r>
          </a:p>
          <a:p>
            <a:pPr marL="704850" lvl="1" indent="-342900"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keine Kettenreaktion</a:t>
            </a:r>
          </a:p>
          <a:p>
            <a:pPr marL="704850" lvl="1" indent="-342900">
              <a:buFont typeface="Arial" panose="020B0604020202020204" pitchFamily="34" charset="0"/>
              <a:buChar char="•"/>
            </a:pPr>
            <a:r>
              <a:rPr lang="de-DE" altLang="en-US" sz="2400" dirty="0" smtClean="0"/>
              <a:t>im Störfall endet Fusionsprozess sofort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6512" y="0"/>
            <a:ext cx="863080" cy="98072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332656"/>
            <a:ext cx="662473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accent5"/>
                </a:solidFill>
              </a:rPr>
              <a:t>Fusion </a:t>
            </a:r>
            <a:r>
              <a:rPr lang="de-DE" dirty="0" smtClean="0">
                <a:solidFill>
                  <a:schemeClr val="tx1"/>
                </a:solidFill>
              </a:rPr>
              <a:t>– Eigenschaften der Fusion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4350" y="1916832"/>
            <a:ext cx="2885079" cy="2772308"/>
          </a:xfrm>
          <a:prstGeom prst="rect">
            <a:avLst/>
          </a:prstGeom>
        </p:spPr>
      </p:pic>
      <p:sp>
        <p:nvSpPr>
          <p:cNvPr id="6" name="Shape 206"/>
          <p:cNvSpPr txBox="1">
            <a:spLocks/>
          </p:cNvSpPr>
          <p:nvPr/>
        </p:nvSpPr>
        <p:spPr>
          <a:xfrm>
            <a:off x="346022" y="1268760"/>
            <a:ext cx="4802042" cy="52565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Regeln:  </a:t>
            </a:r>
            <a:r>
              <a:rPr kumimoji="0" lang="de-DE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  <a:sym typeface="Calibri"/>
              </a:rPr>
              <a:t>konstante Leistung</a:t>
            </a:r>
            <a:endParaRPr lang="de-DE" sz="2800" kern="0" dirty="0" smtClean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Die Stromproduktion wird</a:t>
            </a:r>
            <a:endParaRPr lang="de-DE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76200" lvl="0" defTabSz="447675">
              <a:buClr>
                <a:schemeClr val="dk1"/>
              </a:buClr>
              <a:buSzPct val="100000"/>
            </a:pPr>
            <a:r>
              <a:rPr lang="de-DE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	am </a:t>
            </a:r>
            <a:r>
              <a:rPr lang="de-DE" sz="2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Anfang des Tages 	festgelegt.</a:t>
            </a:r>
          </a:p>
          <a:p>
            <a:pPr marL="76200" lvl="0" defTabSz="447675">
              <a:buClr>
                <a:schemeClr val="dk1"/>
              </a:buClr>
              <a:buSzPct val="100000"/>
            </a:pPr>
            <a:endParaRPr lang="de-DE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de-DE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Die Leistung ist </a:t>
            </a:r>
            <a:r>
              <a:rPr lang="de-DE" sz="2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dann den </a:t>
            </a:r>
            <a:r>
              <a:rPr lang="de-DE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ganzen </a:t>
            </a:r>
            <a:r>
              <a:rPr lang="de-DE" sz="2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Tag konstant.</a:t>
            </a:r>
            <a:endParaRPr lang="de-DE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76200" lvl="0">
              <a:buClr>
                <a:schemeClr val="dk1"/>
              </a:buClr>
              <a:buSzPct val="100000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76200" lvl="0">
              <a:buClr>
                <a:schemeClr val="dk1"/>
              </a:buClr>
              <a:buSzPct val="100000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7327067" y="1916832"/>
            <a:ext cx="1152128" cy="684076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332656"/>
            <a:ext cx="1148071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5"/>
                </a:solidFill>
              </a:rPr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4050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1090473"/>
            <a:ext cx="885698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7 Kraftwerkstypen zur Auswahl</a:t>
            </a:r>
          </a:p>
          <a:p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Bedingung: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Maximale installierte Leistung beträgt </a:t>
            </a:r>
            <a:r>
              <a:rPr lang="de-DE" sz="2400" b="1" dirty="0" smtClean="0">
                <a:solidFill>
                  <a:srgbClr val="0065BF"/>
                </a:solidFill>
              </a:rPr>
              <a:t>36 GW </a:t>
            </a:r>
            <a:r>
              <a:rPr lang="de-DE" sz="2400" dirty="0" smtClean="0"/>
              <a:t>immer in 3 GW Schritten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Wasserkraftwerk maximal 6 GW: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Gaskraftwerk maximal 9 GW</a:t>
            </a:r>
          </a:p>
          <a:p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Punkte: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5205413" algn="l"/>
              </a:tabLst>
            </a:pPr>
            <a:r>
              <a:rPr lang="de-DE" sz="2400" dirty="0" smtClean="0"/>
              <a:t>Wenn der Verbrauch gedeckt ist: 	Punkte = Verbrauch in GW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5205413" algn="l"/>
              </a:tabLst>
            </a:pPr>
            <a:r>
              <a:rPr lang="de-DE" sz="2400" dirty="0" smtClean="0"/>
              <a:t>Jede </a:t>
            </a:r>
            <a:r>
              <a:rPr lang="de-DE" sz="2400" b="1" dirty="0" smtClean="0"/>
              <a:t>Kohle</a:t>
            </a:r>
            <a:r>
              <a:rPr lang="de-DE" sz="2400" dirty="0" smtClean="0"/>
              <a:t>-Perle: 	- 1 Punkt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5205413" algn="l"/>
              </a:tabLst>
            </a:pPr>
            <a:r>
              <a:rPr lang="de-DE" sz="2400" dirty="0" smtClean="0"/>
              <a:t>Jede </a:t>
            </a:r>
            <a:r>
              <a:rPr lang="de-DE" sz="2400" dirty="0" smtClean="0">
                <a:solidFill>
                  <a:schemeClr val="accent1"/>
                </a:solidFill>
              </a:rPr>
              <a:t>Gas</a:t>
            </a:r>
            <a:r>
              <a:rPr lang="de-DE" sz="2400" dirty="0" smtClean="0"/>
              <a:t>-Perle: 	- 0,75 Punkte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5205413" algn="l"/>
              </a:tabLst>
            </a:pPr>
            <a:r>
              <a:rPr lang="de-DE" sz="2400" dirty="0" smtClean="0"/>
              <a:t>Jede </a:t>
            </a:r>
            <a:r>
              <a:rPr lang="de-DE" sz="2400" dirty="0" err="1" smtClean="0">
                <a:solidFill>
                  <a:schemeClr val="accent2"/>
                </a:solidFill>
              </a:rPr>
              <a:t>Gas&amp;Dampf</a:t>
            </a:r>
            <a:r>
              <a:rPr lang="de-DE" sz="2400" dirty="0" err="1" smtClean="0"/>
              <a:t>-Perle</a:t>
            </a:r>
            <a:r>
              <a:rPr lang="de-DE" sz="2400" dirty="0" smtClean="0"/>
              <a:t>: 	- 0,5 Punkte</a:t>
            </a:r>
          </a:p>
          <a:p>
            <a:endParaRPr lang="de-DE" sz="2400" dirty="0" smtClean="0"/>
          </a:p>
          <a:p>
            <a:endParaRPr lang="de-DE" sz="2400" dirty="0"/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71692"/>
              </p:ext>
            </p:extLst>
          </p:nvPr>
        </p:nvGraphicFramePr>
        <p:xfrm>
          <a:off x="5220072" y="3140968"/>
          <a:ext cx="6462023" cy="792480"/>
        </p:xfrm>
        <a:graphic>
          <a:graphicData uri="http://schemas.openxmlformats.org/drawingml/2006/table">
            <a:tbl>
              <a:tblPr firstRow="1" bandRow="1"/>
              <a:tblGrid>
                <a:gridCol w="145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8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70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70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51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GW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Speicher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4" marR="12190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41454" y="332656"/>
            <a:ext cx="2718378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Eigenes </a:t>
            </a:r>
            <a:r>
              <a:rPr lang="de-DE" dirty="0"/>
              <a:t>Szenario</a:t>
            </a:r>
          </a:p>
        </p:txBody>
      </p:sp>
    </p:spTree>
    <p:extLst>
      <p:ext uri="{BB962C8B-B14F-4D97-AF65-F5344CB8AC3E}">
        <p14:creationId xmlns:p14="http://schemas.microsoft.com/office/powerpoint/2010/main" val="26069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36424"/>
              </p:ext>
            </p:extLst>
          </p:nvPr>
        </p:nvGraphicFramePr>
        <p:xfrm>
          <a:off x="245060" y="1778318"/>
          <a:ext cx="8640960" cy="43579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250"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Typ</a:t>
                      </a:r>
                      <a:endParaRPr lang="de-DE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Kraftwerk</a:t>
                      </a:r>
                      <a:endParaRPr lang="de-DE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Eigenschaften</a:t>
                      </a:r>
                      <a:endParaRPr lang="de-DE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Regeln</a:t>
                      </a:r>
                      <a:endParaRPr lang="de-DE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CO</a:t>
                      </a:r>
                      <a:r>
                        <a:rPr lang="en-CA" sz="1600" baseline="-25000" dirty="0" smtClean="0"/>
                        <a:t>2</a:t>
                      </a:r>
                      <a:r>
                        <a:rPr lang="en-CA" sz="1600" baseline="0" dirty="0" smtClean="0"/>
                        <a:t>-</a:t>
                      </a:r>
                      <a:r>
                        <a:rPr lang="en-CA" sz="1600" dirty="0" smtClean="0"/>
                        <a:t> Strafe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1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noProof="0" dirty="0" smtClean="0"/>
                        <a:t>fluktuierende Erneuerbare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Wind 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wetterabhängig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Stromproduktion wird in App generiert</a:t>
                      </a:r>
                      <a:endParaRPr lang="de-DE" sz="1600" b="1" noProof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114"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fluktuierende Erneuerbare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Solar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noProof="0" dirty="0" smtClean="0"/>
                        <a:t>wetterabhängig,</a:t>
                      </a:r>
                      <a:br>
                        <a:rPr lang="de-DE" sz="1600" noProof="0" dirty="0" smtClean="0"/>
                      </a:br>
                      <a:r>
                        <a:rPr lang="de-DE" sz="1600" noProof="0" dirty="0" smtClean="0"/>
                        <a:t>nachts</a:t>
                      </a:r>
                      <a:r>
                        <a:rPr lang="de-DE" sz="1600" baseline="0" noProof="0" dirty="0" smtClean="0"/>
                        <a:t> aus</a:t>
                      </a:r>
                      <a:endParaRPr lang="de-DE" sz="1600" noProof="0" dirty="0" smtClean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 dirty="0" smtClean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S</a:t>
                      </a:r>
                      <a:r>
                        <a:rPr lang="de-DE" sz="1600" b="1" dirty="0" err="1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tromproduktion</a:t>
                      </a:r>
                      <a:r>
                        <a:rPr lang="de-DE" sz="1600" b="1" dirty="0" smtClean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wird in App generiert</a:t>
                      </a:r>
                      <a:endParaRPr lang="de-DE" sz="1600" b="1" noProof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Spitzenlast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Gas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flexibel</a:t>
                      </a:r>
                      <a:endParaRPr lang="de-DE" sz="1600" baseline="0" noProof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0 – MAX nach</a:t>
                      </a:r>
                      <a:r>
                        <a:rPr lang="de-DE" sz="1600" baseline="0" noProof="0" dirty="0" smtClean="0"/>
                        <a:t> Belieben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- 0,75</a:t>
                      </a:r>
                      <a:endParaRPr lang="en-CA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18"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Spitzenlast/</a:t>
                      </a:r>
                    </a:p>
                    <a:p>
                      <a:r>
                        <a:rPr lang="de-DE" sz="1600" noProof="0" dirty="0" smtClean="0"/>
                        <a:t>Intervalllast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Wasser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begrenzter</a:t>
                      </a:r>
                      <a:r>
                        <a:rPr lang="de-DE" sz="1600" baseline="0" noProof="0" dirty="0" smtClean="0"/>
                        <a:t> Speicher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begrenzte</a:t>
                      </a:r>
                      <a:r>
                        <a:rPr lang="de-DE" sz="1600" baseline="0" noProof="0" dirty="0" smtClean="0"/>
                        <a:t> </a:t>
                      </a:r>
                      <a:r>
                        <a:rPr lang="en-US" sz="1600" baseline="0" noProof="0" dirty="0" smtClean="0"/>
                        <a:t># </a:t>
                      </a:r>
                      <a:r>
                        <a:rPr lang="de-DE" sz="1600" baseline="0" noProof="0" dirty="0" smtClean="0"/>
                        <a:t>Perle pro Tag, mind. 1 Perle pro Runde</a:t>
                      </a:r>
                      <a:endParaRPr lang="de-DE" sz="1600" noProof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778"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Intervalllast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Gas-Dampf-Kombi (KWK)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begrenzte Flexibilität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Leistungs</a:t>
                      </a:r>
                      <a:r>
                        <a:rPr lang="de-DE" sz="1600" noProof="0" dirty="0" smtClean="0">
                          <a:latin typeface="+mn-lt"/>
                          <a:cs typeface="Arial"/>
                        </a:rPr>
                        <a:t>ä</a:t>
                      </a:r>
                      <a:r>
                        <a:rPr lang="de-DE" sz="1600" noProof="0" dirty="0" smtClean="0"/>
                        <a:t>nderung: +/-</a:t>
                      </a:r>
                      <a:r>
                        <a:rPr lang="de-DE" sz="1600" baseline="0" noProof="0" dirty="0" smtClean="0"/>
                        <a:t> 2 GW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- 0,5</a:t>
                      </a:r>
                      <a:endParaRPr lang="en-CA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714"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Grundlast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Kohle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begrenzte Flexibilität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Leistungs</a:t>
                      </a:r>
                      <a:r>
                        <a:rPr lang="de-DE" sz="1600" noProof="0" dirty="0" smtClean="0">
                          <a:latin typeface="+mn-lt"/>
                          <a:cs typeface="Arial"/>
                        </a:rPr>
                        <a:t>ä</a:t>
                      </a:r>
                      <a:r>
                        <a:rPr lang="de-DE" sz="1600" noProof="0" dirty="0" smtClean="0"/>
                        <a:t>nderung: +/-</a:t>
                      </a:r>
                      <a:r>
                        <a:rPr lang="de-DE" sz="1600" baseline="0" noProof="0" dirty="0" smtClean="0"/>
                        <a:t> 1 GW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- 1,0</a:t>
                      </a:r>
                      <a:endParaRPr lang="en-CA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917"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Grundlast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Fusion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919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noProof="0" dirty="0" smtClean="0"/>
                        <a:t>geringe Flexibilität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noProof="0" dirty="0" smtClean="0"/>
                        <a:t>konstante</a:t>
                      </a:r>
                      <a:r>
                        <a:rPr lang="de-DE" sz="1600" baseline="0" noProof="0" dirty="0" smtClean="0"/>
                        <a:t> Leistung</a:t>
                      </a:r>
                      <a:endParaRPr lang="de-DE" sz="1600" noProof="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600" dirty="0" smtClean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6200878"/>
            <a:ext cx="7847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Die Wasserkraft kann während des Spiels für 1 Perle auch die Stromproduktion „abschalten“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836712"/>
            <a:ext cx="8719438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DE" b="1" dirty="0" smtClean="0"/>
              <a:t>Konfiguration des Kraftwerksparks:</a:t>
            </a:r>
          </a:p>
          <a:p>
            <a:r>
              <a:rPr lang="de-DE" dirty="0" smtClean="0"/>
              <a:t>Zur Installation stehen insgesamt </a:t>
            </a:r>
            <a:r>
              <a:rPr lang="de-DE" b="1" dirty="0" smtClean="0"/>
              <a:t>36 GW </a:t>
            </a:r>
            <a:r>
              <a:rPr lang="de-DE" dirty="0" smtClean="0"/>
              <a:t>in Schritten von 3 GW zur Verfügung</a:t>
            </a:r>
            <a:br>
              <a:rPr lang="de-DE" dirty="0" smtClean="0"/>
            </a:br>
            <a:r>
              <a:rPr lang="de-DE" dirty="0" smtClean="0">
                <a:solidFill>
                  <a:schemeClr val="accent1"/>
                </a:solidFill>
              </a:rPr>
              <a:t>Gas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chemeClr val="accent3"/>
                </a:solidFill>
              </a:rPr>
              <a:t>Wasser</a:t>
            </a:r>
            <a:r>
              <a:rPr lang="de-DE" dirty="0" smtClean="0"/>
              <a:t> ist auf </a:t>
            </a:r>
            <a:r>
              <a:rPr lang="de-DE" b="1" dirty="0" smtClean="0"/>
              <a:t>max. 9 bzw. 6 GW </a:t>
            </a:r>
            <a:r>
              <a:rPr lang="de-DE" dirty="0" smtClean="0"/>
              <a:t>begrenzt. Wasservorrat: 3 GW</a:t>
            </a:r>
            <a:r>
              <a:rPr lang="de-DE" dirty="0" smtClean="0">
                <a:sym typeface="Symbol"/>
              </a:rPr>
              <a:t></a:t>
            </a:r>
            <a:r>
              <a:rPr lang="de-DE" b="1" dirty="0" smtClean="0"/>
              <a:t>20</a:t>
            </a:r>
            <a:r>
              <a:rPr lang="de-DE" dirty="0" smtClean="0"/>
              <a:t>, 6 GW</a:t>
            </a:r>
            <a:r>
              <a:rPr lang="de-DE" dirty="0" smtClean="0">
                <a:sym typeface="Symbol"/>
              </a:rPr>
              <a:t></a:t>
            </a:r>
            <a:r>
              <a:rPr lang="de-DE" b="1" dirty="0" smtClean="0"/>
              <a:t>30</a:t>
            </a:r>
            <a:endParaRPr lang="de-DE" sz="1400" b="1" dirty="0" smtClean="0">
              <a:solidFill>
                <a:schemeClr val="accent6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341454" y="332656"/>
            <a:ext cx="2718378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Eigenes </a:t>
            </a:r>
            <a:r>
              <a:rPr lang="de-DE" dirty="0"/>
              <a:t>Szenario</a:t>
            </a:r>
          </a:p>
        </p:txBody>
      </p:sp>
    </p:spTree>
    <p:extLst>
      <p:ext uri="{BB962C8B-B14F-4D97-AF65-F5344CB8AC3E}">
        <p14:creationId xmlns:p14="http://schemas.microsoft.com/office/powerpoint/2010/main" val="39972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41454" y="332656"/>
            <a:ext cx="351046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M&amp;M Companion-App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57819" y="43871"/>
            <a:ext cx="1765715" cy="370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2291840">
            <a:off x="6107858" y="2029820"/>
            <a:ext cx="11037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 smtClean="0"/>
              <a:t>☚</a:t>
            </a:r>
            <a:endParaRPr lang="de-DE" sz="4400" b="1" dirty="0"/>
          </a:p>
          <a:p>
            <a:pPr algn="ctr"/>
            <a:endParaRPr lang="de-DE" sz="44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75193" y="3716480"/>
            <a:ext cx="1765711" cy="370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63016" y="1893970"/>
            <a:ext cx="1790067" cy="370800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6228184" y="3429000"/>
            <a:ext cx="216024" cy="23375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986732" y="3688121"/>
            <a:ext cx="241452" cy="23375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660971" y="5170396"/>
            <a:ext cx="583437" cy="77888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 flipH="1">
            <a:off x="395536" y="908720"/>
            <a:ext cx="4392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ct val="25000"/>
              <a:defRPr/>
            </a:pPr>
            <a:r>
              <a:rPr lang="de-DE" dirty="0" smtClean="0"/>
              <a:t>Das </a:t>
            </a:r>
            <a:r>
              <a:rPr lang="de-DE" dirty="0"/>
              <a:t>Wetter </a:t>
            </a:r>
            <a:r>
              <a:rPr lang="de-DE" dirty="0" smtClean="0"/>
              <a:t>für das „Eigene Szenario“ wird </a:t>
            </a:r>
            <a:r>
              <a:rPr lang="de-DE" dirty="0"/>
              <a:t>automatisch in der M&amp;M Companion-App </a:t>
            </a:r>
            <a:r>
              <a:rPr lang="de-DE" dirty="0" smtClean="0"/>
              <a:t>(</a:t>
            </a:r>
            <a:r>
              <a:rPr lang="de-DE" dirty="0" smtClean="0">
                <a:hlinkClick r:id="rId5"/>
              </a:rPr>
              <a:t>www.bit.ly/MMCompanion</a:t>
            </a:r>
            <a:r>
              <a:rPr lang="de-DE" dirty="0" smtClean="0"/>
              <a:t>) generiert</a:t>
            </a:r>
            <a:r>
              <a:rPr lang="de-DE" dirty="0"/>
              <a:t>. 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Installierte Wind und Sonnenleistung eingegeben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smtClean="0"/>
              <a:t>         </a:t>
            </a:r>
          </a:p>
          <a:p>
            <a:r>
              <a:rPr lang="de-DE" dirty="0" smtClean="0"/>
              <a:t>                                                                                                                                              </a:t>
            </a:r>
            <a:endParaRPr lang="de-DE" dirty="0"/>
          </a:p>
          <a:p>
            <a:r>
              <a:rPr lang="de-DE" dirty="0" smtClean="0"/>
              <a:t>Gesamte </a:t>
            </a:r>
            <a:r>
              <a:rPr lang="de-DE" dirty="0"/>
              <a:t>produzierte Leistung aller Parks zusammen wird zu Beginn jedes Zeitintervalls von der App vorgegeben. </a:t>
            </a:r>
          </a:p>
          <a:p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97871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/>
          <p:nvPr/>
        </p:nvSpPr>
        <p:spPr>
          <a:xfrm flipH="1">
            <a:off x="395536" y="908720"/>
            <a:ext cx="4392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ct val="25000"/>
              <a:defRPr/>
            </a:pPr>
            <a:r>
              <a:rPr lang="de-DE" dirty="0" smtClean="0"/>
              <a:t>Das </a:t>
            </a:r>
            <a:r>
              <a:rPr lang="de-DE" dirty="0"/>
              <a:t>Wetter </a:t>
            </a:r>
            <a:r>
              <a:rPr lang="de-DE" dirty="0" smtClean="0"/>
              <a:t>für das „Eigene Szenario“ wird </a:t>
            </a:r>
            <a:r>
              <a:rPr lang="de-DE" dirty="0"/>
              <a:t>automatisch in der M&amp;M Companion-App </a:t>
            </a:r>
            <a:r>
              <a:rPr lang="de-DE" dirty="0" smtClean="0"/>
              <a:t>(</a:t>
            </a:r>
            <a:r>
              <a:rPr lang="de-DE" dirty="0" smtClean="0">
                <a:hlinkClick r:id="rId2"/>
              </a:rPr>
              <a:t>www.bit.ly/MMCompanion</a:t>
            </a:r>
            <a:r>
              <a:rPr lang="de-DE" dirty="0" smtClean="0"/>
              <a:t>) generiert</a:t>
            </a:r>
            <a:r>
              <a:rPr lang="de-DE" dirty="0"/>
              <a:t>. 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Installierte Wind und Sonnenleistung eingegeben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smtClean="0"/>
              <a:t>         </a:t>
            </a:r>
          </a:p>
          <a:p>
            <a:r>
              <a:rPr lang="de-DE" dirty="0" smtClean="0"/>
              <a:t>                                                                                                                                              </a:t>
            </a:r>
            <a:endParaRPr lang="de-DE" dirty="0"/>
          </a:p>
          <a:p>
            <a:r>
              <a:rPr lang="de-DE" dirty="0" smtClean="0"/>
              <a:t>Gesamte </a:t>
            </a:r>
            <a:r>
              <a:rPr lang="de-DE" dirty="0"/>
              <a:t>produzierte Leistung aller Parks zusammen wird zu Beginn jedes Zeitintervalls von der App vorgegeben.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41454" y="332656"/>
            <a:ext cx="351046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M&amp;M Companion-App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57819" y="43871"/>
            <a:ext cx="1765715" cy="370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 rot="2291840">
            <a:off x="6107858" y="2029820"/>
            <a:ext cx="11037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 smtClean="0"/>
              <a:t>☚</a:t>
            </a:r>
            <a:endParaRPr lang="de-DE" sz="4400" b="1" dirty="0"/>
          </a:p>
          <a:p>
            <a:pPr algn="ctr"/>
            <a:endParaRPr lang="de-DE" sz="44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75193" y="3716480"/>
            <a:ext cx="1765711" cy="370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63015" y="1893970"/>
            <a:ext cx="1790067" cy="370800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6588224" y="3919123"/>
            <a:ext cx="792088" cy="29782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084168" y="6123844"/>
            <a:ext cx="1372356" cy="32949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 flipH="1">
            <a:off x="395535" y="4221088"/>
            <a:ext cx="460851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Option: Gleicher Wettercode für alle Teams.</a:t>
            </a:r>
          </a:p>
          <a:p>
            <a:r>
              <a:rPr lang="de-DE" dirty="0" smtClean="0"/>
              <a:t>Wird von Team 1 erstellt und dann per Hand bei anderen Teams eingetragen</a:t>
            </a:r>
            <a:endParaRPr lang="de-DE" dirty="0"/>
          </a:p>
          <a:p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Nominal gleiche Wetterbedingungen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97871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709596"/>
              </p:ext>
            </p:extLst>
          </p:nvPr>
        </p:nvGraphicFramePr>
        <p:xfrm>
          <a:off x="470953" y="4365104"/>
          <a:ext cx="8277511" cy="200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9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9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292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Leistung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Zeit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Energie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439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~2000</a:t>
                      </a:r>
                      <a:r>
                        <a:rPr lang="en-US" baseline="0" dirty="0" smtClean="0"/>
                        <a:t> Watt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min=1/12 h pro Tag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0.17 kWh=612 kJ</a:t>
                      </a:r>
                    </a:p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C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439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</a:t>
                      </a:r>
                      <a:r>
                        <a:rPr lang="en-US" baseline="0" dirty="0" smtClean="0"/>
                        <a:t> Watt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 h pro Tag </a:t>
                      </a:r>
                    </a:p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0.2 kWh=720 kJ</a:t>
                      </a:r>
                    </a:p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F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hteck 18"/>
          <p:cNvSpPr/>
          <p:nvPr/>
        </p:nvSpPr>
        <p:spPr bwMode="auto">
          <a:xfrm>
            <a:off x="4644008" y="1131495"/>
            <a:ext cx="4097778" cy="2513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417504" y="1131495"/>
            <a:ext cx="3851920" cy="2513529"/>
          </a:xfrm>
          <a:prstGeom prst="rect">
            <a:avLst/>
          </a:prstGeom>
          <a:solidFill>
            <a:srgbClr val="DEFEEA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7331" y="356581"/>
            <a:ext cx="3794629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Zur Klärung der Einheiten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50686" y="1141581"/>
            <a:ext cx="42057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tabLst>
                <a:tab pos="1524000" algn="l"/>
              </a:tabLst>
            </a:pPr>
            <a:r>
              <a:rPr lang="de-DE" sz="2400" b="1" dirty="0" smtClean="0">
                <a:solidFill>
                  <a:schemeClr val="accent2"/>
                </a:solidFill>
              </a:rPr>
              <a:t>Leistung</a:t>
            </a:r>
            <a:r>
              <a:rPr lang="de-DE" sz="2400" dirty="0" smtClean="0"/>
              <a:t> - Wie schnell? </a:t>
            </a:r>
          </a:p>
          <a:p>
            <a:pPr>
              <a:tabLst>
                <a:tab pos="1258888" algn="l"/>
              </a:tabLst>
            </a:pPr>
            <a:r>
              <a:rPr lang="de-DE" sz="2400" dirty="0"/>
              <a:t>	</a:t>
            </a:r>
            <a:r>
              <a:rPr lang="de-DE" sz="2400" dirty="0" smtClean="0"/>
              <a:t>Einheit: Watt (W=J/s) </a:t>
            </a:r>
          </a:p>
          <a:p>
            <a:pPr>
              <a:tabLst>
                <a:tab pos="1524000" algn="l"/>
              </a:tabLst>
            </a:pPr>
            <a:endParaRPr lang="de-DE" sz="2400" dirty="0"/>
          </a:p>
          <a:p>
            <a:pPr>
              <a:tabLst>
                <a:tab pos="1524000" algn="l"/>
              </a:tabLst>
            </a:pPr>
            <a:endParaRPr lang="de-DE" sz="2000" dirty="0" smtClean="0"/>
          </a:p>
          <a:p>
            <a:pPr>
              <a:tabLst>
                <a:tab pos="1524000" algn="l"/>
              </a:tabLst>
            </a:pPr>
            <a:endParaRPr lang="de-DE" sz="2000" dirty="0"/>
          </a:p>
          <a:p>
            <a:pPr>
              <a:tabLst>
                <a:tab pos="1524000" algn="l"/>
              </a:tabLst>
            </a:pPr>
            <a:r>
              <a:rPr lang="de-DE" sz="2000" dirty="0" smtClean="0"/>
              <a:t>Wasserkocher: 2 kW</a:t>
            </a:r>
          </a:p>
          <a:p>
            <a:r>
              <a:rPr lang="de-DE" sz="2000" dirty="0" smtClean="0"/>
              <a:t>Motor eines kleinen PKW: 50 kW</a:t>
            </a:r>
            <a:endParaRPr lang="de-DE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4" y="5614667"/>
            <a:ext cx="915795" cy="81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1" y="4816311"/>
            <a:ext cx="700921" cy="70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82007" y="1131495"/>
            <a:ext cx="45500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de-DE" sz="2400" b="1" dirty="0" smtClean="0">
                <a:solidFill>
                  <a:schemeClr val="accent6"/>
                </a:solidFill>
              </a:rPr>
              <a:t>Energie</a:t>
            </a:r>
            <a:r>
              <a:rPr lang="de-DE" sz="2400" dirty="0" smtClean="0"/>
              <a:t> - Wieviel?   </a:t>
            </a:r>
          </a:p>
          <a:p>
            <a:pPr>
              <a:tabLst>
                <a:tab pos="1165225" algn="l"/>
              </a:tabLst>
            </a:pPr>
            <a:r>
              <a:rPr lang="de-DE" sz="2400" dirty="0"/>
              <a:t>	</a:t>
            </a:r>
            <a:r>
              <a:rPr lang="de-DE" sz="2400" dirty="0" smtClean="0"/>
              <a:t>Einheit: Joule (J)</a:t>
            </a:r>
          </a:p>
          <a:p>
            <a:pPr>
              <a:tabLst>
                <a:tab pos="1165225" algn="l"/>
              </a:tabLst>
            </a:pPr>
            <a:r>
              <a:rPr lang="de-DE" sz="2400" dirty="0"/>
              <a:t>	</a:t>
            </a:r>
            <a:r>
              <a:rPr lang="de-DE" sz="2400" dirty="0" smtClean="0"/>
              <a:t>3,6 MJ=1kWh</a:t>
            </a:r>
            <a:endParaRPr lang="de-DE" sz="2400" dirty="0"/>
          </a:p>
          <a:p>
            <a:pPr marL="0" lvl="4"/>
            <a:endParaRPr lang="de-DE" sz="2000" dirty="0" smtClean="0"/>
          </a:p>
          <a:p>
            <a:pPr marL="0" lvl="4"/>
            <a:r>
              <a:rPr lang="de-DE" sz="2000" dirty="0" smtClean="0"/>
              <a:t>1 kJ reichen </a:t>
            </a:r>
            <a:r>
              <a:rPr lang="de-DE" sz="2000" dirty="0"/>
              <a:t>um 1 kg </a:t>
            </a:r>
            <a:r>
              <a:rPr lang="de-DE" sz="2000" dirty="0" smtClean="0"/>
              <a:t>Wasser…</a:t>
            </a:r>
          </a:p>
          <a:p>
            <a:pPr marL="0" lvl="4"/>
            <a:r>
              <a:rPr lang="de-DE" sz="2000" dirty="0" smtClean="0"/>
              <a:t>um 0.24 °C </a:t>
            </a:r>
            <a:r>
              <a:rPr lang="de-DE" sz="2000" dirty="0"/>
              <a:t>zu </a:t>
            </a:r>
            <a:r>
              <a:rPr lang="de-DE" sz="2000" dirty="0" smtClean="0"/>
              <a:t>erwärmen oder</a:t>
            </a:r>
          </a:p>
          <a:p>
            <a:pPr marL="0" lvl="4"/>
            <a:r>
              <a:rPr lang="de-DE" sz="2000" dirty="0" smtClean="0"/>
              <a:t>auf </a:t>
            </a:r>
            <a:r>
              <a:rPr lang="de-DE" sz="2000" dirty="0"/>
              <a:t>160 km/h zu </a:t>
            </a:r>
            <a:r>
              <a:rPr lang="de-DE" sz="2000" dirty="0" smtClean="0"/>
              <a:t>beschleunigen</a:t>
            </a:r>
            <a:endParaRPr lang="de-DE" sz="2000" dirty="0"/>
          </a:p>
        </p:txBody>
      </p:sp>
      <p:sp>
        <p:nvSpPr>
          <p:cNvPr id="20" name="Textfeld 19"/>
          <p:cNvSpPr txBox="1"/>
          <p:nvPr/>
        </p:nvSpPr>
        <p:spPr>
          <a:xfrm>
            <a:off x="0" y="6525344"/>
            <a:ext cx="720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Dank an: M</a:t>
            </a:r>
            <a:r>
              <a:rPr lang="de-D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. Borchardt, M. </a:t>
            </a:r>
            <a:r>
              <a:rPr lang="de-D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Drevlak</a:t>
            </a:r>
            <a:r>
              <a:rPr lang="de-D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T. Eder, B. Kemnitz, A. </a:t>
            </a:r>
            <a:r>
              <a:rPr lang="de-DE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Kleiber, R</a:t>
            </a:r>
            <a:r>
              <a:rPr lang="de-D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. Kleiber, A. </a:t>
            </a:r>
            <a:r>
              <a:rPr lang="de-DE" sz="12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Könies</a:t>
            </a:r>
            <a:r>
              <a:rPr lang="de-DE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J. </a:t>
            </a:r>
            <a:r>
              <a:rPr lang="de-DE" sz="12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Riemann</a:t>
            </a:r>
            <a:endParaRPr lang="de-DE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7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223462"/>
              </p:ext>
            </p:extLst>
          </p:nvPr>
        </p:nvGraphicFramePr>
        <p:xfrm>
          <a:off x="251520" y="126876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95536" y="260648"/>
            <a:ext cx="770485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Stromverbrauch 2 (Wintertag)</a:t>
            </a:r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696959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94987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432671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786314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182803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356822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51458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908362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Diagram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167707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4701136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135008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7" name="Diagram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451524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8" name="Textfeld 17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15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15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16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16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18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19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20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20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19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19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18</a:t>
            </a:r>
            <a:endParaRPr lang="de-DE" sz="6000" dirty="0">
              <a:solidFill>
                <a:srgbClr val="0065BF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779912" y="764704"/>
            <a:ext cx="1584176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16</a:t>
            </a:r>
            <a:endParaRPr lang="de-DE" sz="6000" dirty="0">
              <a:solidFill>
                <a:srgbClr val="0065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  <p:bldGraphic spid="9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  <p:bldGraphic spid="16" grpId="0">
        <p:bldAsOne/>
      </p:bldGraphic>
      <p:bldGraphic spid="17" grpId="0">
        <p:bldAsOne/>
      </p:bldGraphic>
      <p:bldP spid="18" grpId="0" animBg="1"/>
      <p:bldP spid="19" grpId="0" animBg="1"/>
      <p:bldP spid="20" grpId="0" animBg="1"/>
      <p:bldP spid="21" grpId="0" animBg="1"/>
      <p:bldP spid="2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69722" y="332656"/>
            <a:ext cx="175400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Diskussion</a:t>
            </a:r>
          </a:p>
        </p:txBody>
      </p:sp>
      <p:sp>
        <p:nvSpPr>
          <p:cNvPr id="3" name="Shape 236"/>
          <p:cNvSpPr txBox="1">
            <a:spLocks/>
          </p:cNvSpPr>
          <p:nvPr/>
        </p:nvSpPr>
        <p:spPr>
          <a:xfrm>
            <a:off x="395536" y="1484784"/>
            <a:ext cx="8347047" cy="3600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000" kern="0" dirty="0" smtClean="0">
                <a:sym typeface="Calibri"/>
              </a:rPr>
              <a:t>Wurden alle acht Kraftwerke verwendet?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kern="0" dirty="0" smtClean="0">
                <a:sym typeface="Calibri"/>
              </a:rPr>
              <a:t>Wieviel Wind und Sonne kann man stabil integrieren?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kern="0" dirty="0" smtClean="0">
                <a:sym typeface="Calibri"/>
              </a:rPr>
              <a:t>Was würde es vereinfachen, das System am Laufen zu halten?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kern="0" dirty="0" smtClean="0">
                <a:sym typeface="Calibri"/>
              </a:rPr>
              <a:t>Wie würde Handel das System beeinflussen?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2000" kern="0" dirty="0" smtClean="0"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Kraftwerksregeln und ihren Bezug zur </a:t>
            </a:r>
            <a:r>
              <a:rPr lang="de-DE" sz="2000" dirty="0" smtClean="0"/>
              <a:t>Realität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/>
              <a:t>Herausforderungen </a:t>
            </a:r>
            <a:r>
              <a:rPr lang="de-DE" sz="2000" dirty="0"/>
              <a:t>und Unterschiede zwischen </a:t>
            </a:r>
            <a:r>
              <a:rPr lang="de-DE" sz="2000" dirty="0" smtClean="0"/>
              <a:t>Teams</a:t>
            </a:r>
            <a:endParaRPr lang="de-DE" sz="1800" kern="0" dirty="0" smtClean="0">
              <a:sym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62014" y="5013176"/>
            <a:ext cx="6219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65BF"/>
                </a:solidFill>
              </a:rPr>
              <a:t>Ist die Energiewende so einfach?</a:t>
            </a:r>
            <a:endParaRPr lang="de-DE" sz="3200" dirty="0">
              <a:solidFill>
                <a:srgbClr val="0065BF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5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69722" y="332656"/>
            <a:ext cx="3698222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Kontaktinformationen</a:t>
            </a:r>
            <a:endParaRPr lang="de-DE" dirty="0"/>
          </a:p>
        </p:txBody>
      </p:sp>
      <p:sp>
        <p:nvSpPr>
          <p:cNvPr id="3" name="Shape 236"/>
          <p:cNvSpPr txBox="1">
            <a:spLocks/>
          </p:cNvSpPr>
          <p:nvPr/>
        </p:nvSpPr>
        <p:spPr>
          <a:xfrm>
            <a:off x="395536" y="1484784"/>
            <a:ext cx="8347047" cy="3600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de-DE" sz="2000" dirty="0"/>
              <a:t>Max-Planck-Institut für Plasmaphysik</a:t>
            </a:r>
            <a:br>
              <a:rPr lang="de-DE" sz="2000" dirty="0"/>
            </a:br>
            <a:r>
              <a:rPr lang="de-DE" sz="2000" dirty="0" smtClean="0"/>
              <a:t>Öffentlichkeitsarbeit</a:t>
            </a:r>
            <a:r>
              <a:rPr lang="de-DE" sz="2000" dirty="0"/>
              <a:t>	</a:t>
            </a:r>
            <a:br>
              <a:rPr lang="de-DE" sz="2000" dirty="0"/>
            </a:br>
            <a:r>
              <a:rPr lang="de-DE" sz="2000" dirty="0" err="1" smtClean="0"/>
              <a:t>Boltzmannstr</a:t>
            </a:r>
            <a:r>
              <a:rPr lang="de-DE" sz="2000" dirty="0"/>
              <a:t>. 2</a:t>
            </a:r>
            <a:br>
              <a:rPr lang="de-DE" sz="2000" dirty="0"/>
            </a:br>
            <a:r>
              <a:rPr lang="de-DE" sz="2000" dirty="0" smtClean="0"/>
              <a:t>85748 </a:t>
            </a:r>
            <a:r>
              <a:rPr lang="de-DE" sz="2000" dirty="0"/>
              <a:t>Garching</a:t>
            </a:r>
          </a:p>
          <a:p>
            <a:pPr marL="0" indent="0">
              <a:buNone/>
            </a:pPr>
            <a:r>
              <a:rPr lang="de-DE" sz="2000" dirty="0" smtClean="0"/>
              <a:t>Email</a:t>
            </a:r>
            <a:r>
              <a:rPr lang="de-DE" sz="2000" dirty="0"/>
              <a:t>: </a:t>
            </a:r>
            <a:r>
              <a:rPr lang="de-DE" sz="2000" dirty="0">
                <a:hlinkClick r:id="rId2"/>
              </a:rPr>
              <a:t>energieplanspiel@ipp.mpg.de</a:t>
            </a:r>
            <a:r>
              <a:rPr lang="de-DE" sz="2000" i="1" dirty="0"/>
              <a:t/>
            </a:r>
            <a:br>
              <a:rPr lang="de-DE" sz="2000" i="1" dirty="0"/>
            </a:br>
            <a:r>
              <a:rPr lang="de-DE" sz="2000" i="1" dirty="0" smtClean="0"/>
              <a:t>Web</a:t>
            </a:r>
            <a:r>
              <a:rPr lang="de-DE" sz="2000" i="1" dirty="0"/>
              <a:t>: </a:t>
            </a:r>
            <a:r>
              <a:rPr lang="de-DE" sz="2000" i="1" dirty="0">
                <a:hlinkClick r:id="rId3"/>
              </a:rPr>
              <a:t>https://</a:t>
            </a:r>
            <a:r>
              <a:rPr lang="de-DE" sz="2000" i="1" dirty="0" smtClean="0">
                <a:hlinkClick r:id="rId3"/>
              </a:rPr>
              <a:t>www.ipp.mpg.de/energieplanspiel</a:t>
            </a:r>
            <a:endParaRPr lang="de-DE" sz="2000" dirty="0"/>
          </a:p>
          <a:p>
            <a:pPr marL="0" indent="0">
              <a:buNone/>
            </a:pPr>
            <a:r>
              <a:rPr lang="de-DE" sz="2000" dirty="0" smtClean="0"/>
              <a:t>Weitere </a:t>
            </a:r>
            <a:r>
              <a:rPr lang="de-DE" sz="2000" dirty="0"/>
              <a:t>Spiel-Materialien sind über den Internet-Link verfügbar.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03598" y="437836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37199" y="5085184"/>
            <a:ext cx="38137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zh-CN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Zusammenarbeit mit:</a:t>
            </a:r>
            <a:endParaRPr kumimoji="0" lang="de-DE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 </a:t>
            </a:r>
            <a:r>
              <a:rPr kumimoji="0" lang="en-US" altLang="zh-CN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de-DE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Integrated </a:t>
            </a:r>
            <a:r>
              <a:rPr kumimoji="0" lang="en-US" altLang="zh-CN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kumimoji="0" lang="de-DE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Systems</a:t>
            </a:r>
            <a:br>
              <a:rPr kumimoji="0" lang="de-DE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DE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r>
              <a:rPr kumimoji="0" lang="en-US" altLang="zh-CN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de-DE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Victoria, Kanada</a:t>
            </a:r>
            <a:endParaRPr kumimoji="0" lang="de-DE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http://megawattsandmarbles.com/</a:t>
            </a:r>
            <a:r>
              <a:rPr kumimoji="0" lang="de-DE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403648" y="2917393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 smtClean="0">
                <a:solidFill>
                  <a:srgbClr val="0065BF"/>
                </a:solidFill>
              </a:rPr>
              <a:t>Zusatzinformation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61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06"/>
          <p:cNvSpPr txBox="1">
            <a:spLocks/>
          </p:cNvSpPr>
          <p:nvPr/>
        </p:nvSpPr>
        <p:spPr>
          <a:xfrm>
            <a:off x="539552" y="887765"/>
            <a:ext cx="8604447" cy="54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Aft>
                <a:spcPts val="600"/>
              </a:spcAft>
              <a:buClr>
                <a:schemeClr val="dk1"/>
              </a:buClr>
              <a:buSzPct val="25000"/>
              <a:defRPr/>
            </a:pPr>
            <a:endParaRPr lang="de-DE" sz="2000" dirty="0" smtClean="0">
              <a:hlinkClick r:id="rId3"/>
            </a:endParaRPr>
          </a:p>
          <a:p>
            <a:pPr lvl="0">
              <a:spcAft>
                <a:spcPts val="600"/>
              </a:spcAft>
              <a:buClr>
                <a:schemeClr val="dk1"/>
              </a:buClr>
              <a:buSzPct val="25000"/>
              <a:defRPr/>
            </a:pPr>
            <a:r>
              <a:rPr lang="de-DE" sz="2000" dirty="0" smtClean="0">
                <a:hlinkClick r:id="rId3"/>
              </a:rPr>
              <a:t>www.bit.ly/MMCompanion</a:t>
            </a:r>
            <a:endParaRPr lang="de-DE" sz="2000" kern="0" noProof="0" dirty="0"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buClr>
                <a:schemeClr val="dk1"/>
              </a:buClr>
              <a:buSzPct val="25000"/>
              <a:defRPr/>
            </a:pPr>
            <a:endParaRPr kumimoji="0" lang="de-DE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buClr>
                <a:schemeClr val="dk1"/>
              </a:buClr>
              <a:buSzPct val="25000"/>
              <a:defRPr/>
            </a:pPr>
            <a:endParaRPr lang="de-DE" sz="2400" dirty="0" smtClean="0"/>
          </a:p>
          <a:p>
            <a:pPr lvl="0">
              <a:buClr>
                <a:schemeClr val="dk1"/>
              </a:buClr>
              <a:buSzPct val="25000"/>
              <a:defRPr/>
            </a:pPr>
            <a:endParaRPr lang="de-DE" sz="2400" dirty="0" smtClean="0"/>
          </a:p>
          <a:p>
            <a:pPr lvl="0">
              <a:buClr>
                <a:schemeClr val="dk1"/>
              </a:buClr>
              <a:buSzPct val="25000"/>
              <a:defRPr/>
            </a:pPr>
            <a:endParaRPr lang="de-DE" sz="2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en-US" sz="2800" kern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Calibri"/>
              <a:buChar char="•"/>
            </a:pPr>
            <a:endParaRPr lang="de-DE" sz="2800" dirty="0" smtClean="0"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81000">
              <a:buClr>
                <a:schemeClr val="dk1"/>
              </a:buClr>
              <a:buSzPct val="100000"/>
            </a:pPr>
            <a:endParaRPr lang="de-DE" sz="2800" dirty="0"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383337" y="332656"/>
            <a:ext cx="7789063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Wetter mit M&amp;M Companion-App </a:t>
            </a:r>
            <a:r>
              <a:rPr lang="de-DE" sz="2000" b="0" dirty="0" smtClean="0">
                <a:solidFill>
                  <a:schemeClr val="tx1"/>
                </a:solidFill>
              </a:rPr>
              <a:t>(zum Ausdrucken)</a:t>
            </a:r>
            <a:endParaRPr lang="de-DE" sz="2000" b="0" dirty="0">
              <a:solidFill>
                <a:schemeClr val="tx1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76" y="2312876"/>
            <a:ext cx="22322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8775" y="356581"/>
            <a:ext cx="1459054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Lernziele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55576" y="1635765"/>
            <a:ext cx="7488832" cy="3785652"/>
          </a:xfrm>
          <a:prstGeom prst="rect">
            <a:avLst/>
          </a:prstGeom>
          <a:noFill/>
          <a:ln w="19050">
            <a:solidFill>
              <a:srgbClr val="0065B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Stromproduktion muss dem  -verbrauch entsprechen – jede Sekunde!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unterschiedliche Eigenschaften der Kraftwerke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Systemdenken: komplexes zusammenhängendes  Energiesystem – nicht nur Einzelkomponenten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Das Ergebnis jeder Energiestudie hängt von den gewählten Parametern und Systemvorgaben ab.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42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427411"/>
              </p:ext>
            </p:extLst>
          </p:nvPr>
        </p:nvGraphicFramePr>
        <p:xfrm>
          <a:off x="251520" y="126876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95536" y="332656"/>
            <a:ext cx="364875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Deutschland Sommertag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71600" y="6372036"/>
            <a:ext cx="630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/>
                </a:solidFill>
              </a:rPr>
              <a:t>Sonne  </a:t>
            </a:r>
            <a:r>
              <a:rPr lang="de-DE" dirty="0" smtClean="0">
                <a:solidFill>
                  <a:schemeClr val="accent6"/>
                </a:solidFill>
              </a:rPr>
              <a:t>Wind  </a:t>
            </a:r>
            <a:r>
              <a:rPr lang="de-DE" dirty="0" smtClean="0">
                <a:solidFill>
                  <a:schemeClr val="accent3"/>
                </a:solidFill>
              </a:rPr>
              <a:t>Wasser  </a:t>
            </a:r>
            <a:r>
              <a:rPr lang="de-DE" dirty="0" smtClean="0"/>
              <a:t>Kohle  </a:t>
            </a:r>
            <a:r>
              <a:rPr lang="de-DE" dirty="0" smtClean="0">
                <a:solidFill>
                  <a:schemeClr val="accent1"/>
                </a:solidFill>
              </a:rPr>
              <a:t>Gas  </a:t>
            </a:r>
            <a:r>
              <a:rPr lang="de-DE" dirty="0" smtClean="0">
                <a:solidFill>
                  <a:schemeClr val="accent2"/>
                </a:solidFill>
              </a:rPr>
              <a:t>Kernspaltung  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Biomasse</a:t>
            </a:r>
            <a:endParaRPr lang="de-D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79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43" y="2190750"/>
            <a:ext cx="9009932" cy="299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23528" y="-419016"/>
            <a:ext cx="7344816" cy="1255728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Stromproduktion </a:t>
            </a:r>
            <a:r>
              <a:rPr lang="de-DE" dirty="0"/>
              <a:t>Deutschland </a:t>
            </a:r>
            <a:endParaRPr lang="de-DE" dirty="0" smtClean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484749" y="3535174"/>
            <a:ext cx="13388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Leistung</a:t>
            </a:r>
            <a:r>
              <a:rPr lang="en-US" sz="1400" dirty="0" smtClean="0"/>
              <a:t> (GW)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4355976" y="5157192"/>
            <a:ext cx="7120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Datum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1979712" y="5602014"/>
            <a:ext cx="52373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/>
                </a:solidFill>
              </a:rPr>
              <a:t>Sonne 		</a:t>
            </a:r>
            <a:r>
              <a:rPr lang="de-DE" dirty="0" smtClean="0">
                <a:solidFill>
                  <a:schemeClr val="accent1"/>
                </a:solidFill>
              </a:rPr>
              <a:t>Gas 	</a:t>
            </a:r>
            <a:r>
              <a:rPr lang="de-DE" dirty="0" smtClean="0"/>
              <a:t>	</a:t>
            </a:r>
            <a:r>
              <a:rPr lang="de-DE" dirty="0" smtClean="0">
                <a:solidFill>
                  <a:schemeClr val="accent2"/>
                </a:solidFill>
              </a:rPr>
              <a:t>Kernspaltung</a:t>
            </a:r>
            <a:endParaRPr lang="de-DE" dirty="0" smtClean="0">
              <a:solidFill>
                <a:schemeClr val="accent3"/>
              </a:solidFill>
            </a:endParaRPr>
          </a:p>
          <a:p>
            <a:r>
              <a:rPr lang="de-DE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 </a:t>
            </a:r>
            <a:r>
              <a:rPr lang="de-DE" dirty="0" smtClean="0">
                <a:solidFill>
                  <a:schemeClr val="accent6"/>
                </a:solidFill>
              </a:rPr>
              <a:t>		</a:t>
            </a:r>
            <a:r>
              <a:rPr lang="de-DE" dirty="0" smtClean="0"/>
              <a:t>Steinkohle </a:t>
            </a:r>
            <a:r>
              <a:rPr lang="de-DE" dirty="0" smtClean="0">
                <a:solidFill>
                  <a:schemeClr val="accent6"/>
                </a:solidFill>
              </a:rPr>
              <a:t>	Biomasse</a:t>
            </a:r>
          </a:p>
          <a:p>
            <a:r>
              <a:rPr lang="de-DE" dirty="0" smtClean="0">
                <a:solidFill>
                  <a:srgbClr val="00B0F0"/>
                </a:solidFill>
              </a:rPr>
              <a:t>Pumpspeicher </a:t>
            </a:r>
            <a:r>
              <a:rPr lang="de-DE" dirty="0" smtClean="0">
                <a:solidFill>
                  <a:schemeClr val="accent6"/>
                </a:solidFill>
              </a:rPr>
              <a:t>	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Braunkohle	</a:t>
            </a:r>
            <a:r>
              <a:rPr lang="de-DE" dirty="0" smtClean="0">
                <a:solidFill>
                  <a:schemeClr val="accent3"/>
                </a:solidFill>
              </a:rPr>
              <a:t>Wasser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-36512" y="6623774"/>
            <a:ext cx="8203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de-DE" sz="1100" dirty="0" smtClean="0">
                <a:solidFill>
                  <a:schemeClr val="bg1">
                    <a:lumMod val="65000"/>
                  </a:schemeClr>
                </a:solidFill>
              </a:rPr>
              <a:t>www.energy-charts.de/power_de.htm?source=all-sources&amp;year=2016&amp;week=29</a:t>
            </a:r>
            <a:endParaRPr lang="de-D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48571" y="685232"/>
            <a:ext cx="7344816" cy="1255728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Woche </a:t>
            </a:r>
            <a:r>
              <a:rPr lang="de-DE" dirty="0"/>
              <a:t>29, 2016</a:t>
            </a:r>
          </a:p>
          <a:p>
            <a:r>
              <a:rPr lang="en-US" dirty="0"/>
              <a:t>SOMMER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1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140152"/>
              </p:ext>
            </p:extLst>
          </p:nvPr>
        </p:nvGraphicFramePr>
        <p:xfrm>
          <a:off x="252000" y="1267200"/>
          <a:ext cx="751609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971600" y="6372036"/>
            <a:ext cx="630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/>
                </a:solidFill>
              </a:rPr>
              <a:t>Sonne  </a:t>
            </a:r>
            <a:r>
              <a:rPr lang="de-DE" dirty="0" smtClean="0">
                <a:solidFill>
                  <a:schemeClr val="accent6"/>
                </a:solidFill>
              </a:rPr>
              <a:t>Wind  </a:t>
            </a:r>
            <a:r>
              <a:rPr lang="de-DE" dirty="0" smtClean="0">
                <a:solidFill>
                  <a:schemeClr val="accent3"/>
                </a:solidFill>
              </a:rPr>
              <a:t>Wasser  </a:t>
            </a:r>
            <a:r>
              <a:rPr lang="de-DE" dirty="0" smtClean="0"/>
              <a:t>Kohle  </a:t>
            </a:r>
            <a:r>
              <a:rPr lang="de-DE" dirty="0" smtClean="0">
                <a:solidFill>
                  <a:schemeClr val="accent1"/>
                </a:solidFill>
              </a:rPr>
              <a:t>Gas  </a:t>
            </a:r>
            <a:r>
              <a:rPr lang="de-DE" dirty="0" smtClean="0">
                <a:solidFill>
                  <a:schemeClr val="accent2"/>
                </a:solidFill>
              </a:rPr>
              <a:t>Kernspaltung  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Biomasse</a:t>
            </a:r>
            <a:endParaRPr lang="de-D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95536" y="332656"/>
            <a:ext cx="364875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Deutschland </a:t>
            </a:r>
            <a:r>
              <a:rPr lang="de-DE" dirty="0" smtClean="0"/>
              <a:t>Wintertag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2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20" y="2190750"/>
            <a:ext cx="9144794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79712" y="5602014"/>
            <a:ext cx="52373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/>
                </a:solidFill>
              </a:rPr>
              <a:t>Sonne 		</a:t>
            </a:r>
            <a:r>
              <a:rPr lang="de-DE" dirty="0" smtClean="0">
                <a:solidFill>
                  <a:schemeClr val="accent1"/>
                </a:solidFill>
              </a:rPr>
              <a:t>Gas 	</a:t>
            </a:r>
            <a:r>
              <a:rPr lang="de-DE" dirty="0" smtClean="0"/>
              <a:t>	</a:t>
            </a:r>
            <a:r>
              <a:rPr lang="de-DE" dirty="0" smtClean="0">
                <a:solidFill>
                  <a:schemeClr val="accent2"/>
                </a:solidFill>
              </a:rPr>
              <a:t>Kernspaltung</a:t>
            </a:r>
            <a:endParaRPr lang="de-DE" dirty="0" smtClean="0">
              <a:solidFill>
                <a:schemeClr val="accent3"/>
              </a:solidFill>
            </a:endParaRPr>
          </a:p>
          <a:p>
            <a:r>
              <a:rPr lang="de-DE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 </a:t>
            </a:r>
            <a:r>
              <a:rPr lang="de-DE" dirty="0" smtClean="0">
                <a:solidFill>
                  <a:schemeClr val="accent6"/>
                </a:solidFill>
              </a:rPr>
              <a:t>		</a:t>
            </a:r>
            <a:r>
              <a:rPr lang="de-DE" dirty="0" smtClean="0"/>
              <a:t>Steinkohle </a:t>
            </a:r>
            <a:r>
              <a:rPr lang="de-DE" dirty="0" smtClean="0">
                <a:solidFill>
                  <a:schemeClr val="accent6"/>
                </a:solidFill>
              </a:rPr>
              <a:t>	Biomasse</a:t>
            </a:r>
          </a:p>
          <a:p>
            <a:r>
              <a:rPr lang="de-DE" dirty="0" smtClean="0">
                <a:solidFill>
                  <a:srgbClr val="00B0F0"/>
                </a:solidFill>
              </a:rPr>
              <a:t>Pumpspeicher </a:t>
            </a:r>
            <a:r>
              <a:rPr lang="de-DE" dirty="0" smtClean="0">
                <a:solidFill>
                  <a:schemeClr val="accent6"/>
                </a:solidFill>
              </a:rPr>
              <a:t>	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Braunkohle	</a:t>
            </a:r>
            <a:r>
              <a:rPr lang="de-DE" dirty="0" smtClean="0">
                <a:solidFill>
                  <a:schemeClr val="accent3"/>
                </a:solidFill>
              </a:rPr>
              <a:t>Wasser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 rot="16200000">
            <a:off x="-484749" y="3535174"/>
            <a:ext cx="13388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Leistung</a:t>
            </a:r>
            <a:r>
              <a:rPr lang="en-US" sz="1400" dirty="0" smtClean="0"/>
              <a:t> (GW)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355976" y="5157192"/>
            <a:ext cx="7120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Datum</a:t>
            </a:r>
            <a:endParaRPr lang="de-DE" sz="1400" dirty="0"/>
          </a:p>
        </p:txBody>
      </p:sp>
      <p:sp>
        <p:nvSpPr>
          <p:cNvPr id="3" name="Rechteck 2"/>
          <p:cNvSpPr/>
          <p:nvPr/>
        </p:nvSpPr>
        <p:spPr>
          <a:xfrm>
            <a:off x="-36512" y="6623774"/>
            <a:ext cx="8203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https://www.energy-charts.de/power_de.htm?source=all-sources&amp;year=2017&amp;week=5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23528" y="-419016"/>
            <a:ext cx="7344816" cy="1255728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Stromproduktion </a:t>
            </a:r>
            <a:r>
              <a:rPr lang="de-DE" dirty="0"/>
              <a:t>Deutschland </a:t>
            </a:r>
            <a:endParaRPr lang="de-DE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348571" y="685232"/>
            <a:ext cx="7344816" cy="1255728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Woche 05, 2017</a:t>
            </a:r>
            <a:endParaRPr lang="de-DE" dirty="0"/>
          </a:p>
          <a:p>
            <a:r>
              <a:rPr lang="en-US" dirty="0" smtClean="0"/>
              <a:t>WINTER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8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5"/>
          <p:cNvSpPr txBox="1"/>
          <p:nvPr/>
        </p:nvSpPr>
        <p:spPr>
          <a:xfrm>
            <a:off x="3540614" y="4913748"/>
            <a:ext cx="1535971" cy="9361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de-DE" sz="2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GW</a:t>
            </a:r>
            <a:endParaRPr lang="de-DE"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Shape 14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076585" y="2209428"/>
            <a:ext cx="3601691" cy="14441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43"/>
          <p:cNvSpPr txBox="1"/>
          <p:nvPr/>
        </p:nvSpPr>
        <p:spPr>
          <a:xfrm>
            <a:off x="3540614" y="2659826"/>
            <a:ext cx="1247975" cy="40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de-DE" sz="2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kW</a:t>
            </a:r>
            <a:endParaRPr lang="de-DE"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30"/>
          <p:cNvSpPr txBox="1">
            <a:spLocks/>
          </p:cNvSpPr>
          <p:nvPr/>
        </p:nvSpPr>
        <p:spPr>
          <a:xfrm>
            <a:off x="4932040" y="836712"/>
            <a:ext cx="41084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1919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i="0" u="none" strike="noStrike" kern="1200" cap="none" spc="0" normalizeH="0" baseline="0" dirty="0" smtClean="0">
                <a:ln>
                  <a:noFill/>
                </a:ln>
                <a:solidFill>
                  <a:srgbClr val="0065B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/>
              </a:rPr>
              <a:t>Erzeugung</a:t>
            </a:r>
            <a:endParaRPr kumimoji="0" lang="de-DE" sz="2800" i="0" u="none" strike="noStrike" kern="1200" cap="none" spc="0" normalizeH="0" baseline="0" dirty="0">
              <a:ln>
                <a:noFill/>
              </a:ln>
              <a:solidFill>
                <a:srgbClr val="0065BF"/>
              </a:solidFill>
              <a:effectLst/>
              <a:uLnTx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5536" y="332656"/>
            <a:ext cx="2420856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Größenordnung</a:t>
            </a:r>
          </a:p>
        </p:txBody>
      </p:sp>
      <p:sp>
        <p:nvSpPr>
          <p:cNvPr id="12" name="Shape 130"/>
          <p:cNvSpPr txBox="1">
            <a:spLocks/>
          </p:cNvSpPr>
          <p:nvPr/>
        </p:nvSpPr>
        <p:spPr>
          <a:xfrm>
            <a:off x="680175" y="845840"/>
            <a:ext cx="41084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1919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smtClean="0">
                <a:solidFill>
                  <a:srgbClr val="0065BF"/>
                </a:solidFill>
                <a:latin typeface="+mj-lt"/>
                <a:ea typeface="+mj-ea"/>
                <a:cs typeface="+mj-cs"/>
                <a:sym typeface="Arial"/>
              </a:rPr>
              <a:t>Verbrauch</a:t>
            </a:r>
            <a:endParaRPr kumimoji="0" lang="de-DE" sz="2800" i="0" u="none" strike="noStrike" kern="1200" cap="none" spc="0" normalizeH="0" baseline="0" dirty="0">
              <a:ln>
                <a:noFill/>
              </a:ln>
              <a:solidFill>
                <a:srgbClr val="0065BF"/>
              </a:solidFill>
              <a:effectLst/>
              <a:uLnTx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AutoShape 2" descr="Bildergebnis für toaster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9" y="1988840"/>
            <a:ext cx="1690209" cy="145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https://upload.wikimedia.org/wikipedia/commons/thumb/d/d4/AltbachPowerPlant-pjt2.jpg/1920px-AltbachPowerPlant-pjt2.jpg"/>
          <p:cNvSpPr>
            <a:spLocks noChangeAspect="1" noChangeArrowheads="1"/>
          </p:cNvSpPr>
          <p:nvPr/>
        </p:nvSpPr>
        <p:spPr bwMode="auto">
          <a:xfrm>
            <a:off x="155575" y="-4365625"/>
            <a:ext cx="13344525" cy="9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585" y="4153097"/>
            <a:ext cx="3601691" cy="24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135"/>
          <p:cNvSpPr txBox="1"/>
          <p:nvPr/>
        </p:nvSpPr>
        <p:spPr>
          <a:xfrm>
            <a:off x="487462" y="4293096"/>
            <a:ext cx="1861217" cy="1008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de-DE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1,5 Mio. Haushalte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de-DE"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347864" y="5435932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= 1 Mio. kW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177614"/>
            <a:ext cx="974271" cy="147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622" y="5565569"/>
            <a:ext cx="1386174" cy="114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7208" y="5286088"/>
            <a:ext cx="882624" cy="14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9" name="Shape 130"/>
          <p:cNvSpPr txBox="1">
            <a:spLocks/>
          </p:cNvSpPr>
          <p:nvPr/>
        </p:nvSpPr>
        <p:spPr>
          <a:xfrm>
            <a:off x="7664386" y="2209428"/>
            <a:ext cx="410841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1919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10m</a:t>
            </a:r>
            <a:r>
              <a:rPr lang="de-DE" sz="2800" baseline="3000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2</a:t>
            </a:r>
            <a:endParaRPr kumimoji="0" lang="de-DE" sz="2800" i="0" u="none" strike="noStrike" kern="1200" cap="none" spc="0" normalizeH="0" baseline="3000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Shape 130"/>
          <p:cNvSpPr txBox="1">
            <a:spLocks/>
          </p:cNvSpPr>
          <p:nvPr/>
        </p:nvSpPr>
        <p:spPr>
          <a:xfrm>
            <a:off x="7509333" y="2253525"/>
            <a:ext cx="58513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1919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&lt;</a:t>
            </a:r>
            <a:endParaRPr kumimoji="0" lang="de-DE" sz="2800" i="0" u="none" strike="noStrike" kern="1200" cap="none" spc="0" normalizeH="0" baseline="3000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Shape 130"/>
          <p:cNvSpPr txBox="1">
            <a:spLocks/>
          </p:cNvSpPr>
          <p:nvPr/>
        </p:nvSpPr>
        <p:spPr>
          <a:xfrm>
            <a:off x="7515261" y="2132856"/>
            <a:ext cx="58513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1919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~</a:t>
            </a:r>
            <a:endParaRPr kumimoji="0" lang="de-DE" sz="2800" i="0" u="none" strike="noStrike" kern="1200" cap="none" spc="0" normalizeH="0" baseline="3000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9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2" grpId="0"/>
      <p:bldP spid="14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2345635"/>
            <a:ext cx="9808050" cy="28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03487" y="5602014"/>
            <a:ext cx="83449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/>
                </a:solidFill>
              </a:rPr>
              <a:t>Sonne 		</a:t>
            </a:r>
            <a:r>
              <a:rPr lang="de-DE" dirty="0" smtClean="0">
                <a:solidFill>
                  <a:schemeClr val="accent1"/>
                </a:solidFill>
              </a:rPr>
              <a:t>Gas 	</a:t>
            </a:r>
            <a:r>
              <a:rPr lang="de-DE" dirty="0" smtClean="0"/>
              <a:t>	</a:t>
            </a:r>
            <a:r>
              <a:rPr lang="de-DE" dirty="0" smtClean="0">
                <a:solidFill>
                  <a:schemeClr val="accent2"/>
                </a:solidFill>
              </a:rPr>
              <a:t>Kernspaltung	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Mineralöl</a:t>
            </a:r>
          </a:p>
          <a:p>
            <a:r>
              <a:rPr lang="de-DE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 </a:t>
            </a:r>
            <a:r>
              <a:rPr lang="de-DE" dirty="0" smtClean="0">
                <a:solidFill>
                  <a:schemeClr val="accent6"/>
                </a:solidFill>
              </a:rPr>
              <a:t>		</a:t>
            </a:r>
            <a:r>
              <a:rPr lang="de-DE" dirty="0" smtClean="0"/>
              <a:t>Steinkohle </a:t>
            </a:r>
            <a:r>
              <a:rPr lang="de-DE" dirty="0" smtClean="0">
                <a:solidFill>
                  <a:schemeClr val="accent6"/>
                </a:solidFill>
              </a:rPr>
              <a:t>	Biomasse	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Braunkohle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de-DE" dirty="0" smtClean="0">
                <a:solidFill>
                  <a:schemeClr val="accent3"/>
                </a:solidFill>
              </a:rPr>
              <a:t>Wasser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 rot="16200000">
            <a:off x="-355759" y="3296454"/>
            <a:ext cx="13388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Leistung</a:t>
            </a:r>
            <a:r>
              <a:rPr lang="en-US" sz="1400" dirty="0" smtClean="0"/>
              <a:t> (GW)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737193" y="4561383"/>
            <a:ext cx="5822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2017</a:t>
            </a:r>
            <a:endParaRPr lang="de-DE" sz="1400" dirty="0"/>
          </a:p>
        </p:txBody>
      </p:sp>
      <p:sp>
        <p:nvSpPr>
          <p:cNvPr id="3" name="Rechteck 2"/>
          <p:cNvSpPr/>
          <p:nvPr/>
        </p:nvSpPr>
        <p:spPr>
          <a:xfrm>
            <a:off x="-36512" y="6623774"/>
            <a:ext cx="8203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://www.energy-charts.de/power_inst_de.htm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475656" y="398531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6GW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195736" y="391331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7GW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941568" y="3757934"/>
            <a:ext cx="679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11GW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881734" y="299695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49GW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4981617" y="406571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4GW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5727449" y="2924944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30GW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6768551" y="253696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51GW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7884368" y="269085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42GW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251520" y="5049701"/>
            <a:ext cx="86389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Potential:	    </a:t>
            </a:r>
            <a:r>
              <a:rPr lang="en-US" sz="1400" dirty="0" smtClean="0">
                <a:solidFill>
                  <a:schemeClr val="accent3"/>
                </a:solidFill>
              </a:rPr>
              <a:t>10GW		</a:t>
            </a:r>
            <a:r>
              <a:rPr lang="en-US" sz="1400" dirty="0" smtClean="0">
                <a:solidFill>
                  <a:schemeClr val="accent2"/>
                </a:solidFill>
              </a:rPr>
              <a:t>x</a:t>
            </a:r>
            <a:r>
              <a:rPr lang="en-US" sz="1400" dirty="0" smtClean="0">
                <a:solidFill>
                  <a:schemeClr val="accent3"/>
                </a:solidFill>
              </a:rPr>
              <a:t>	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en-US" sz="1400" dirty="0" smtClean="0">
                <a:solidFill>
                  <a:schemeClr val="accent3"/>
                </a:solidFill>
              </a:rPr>
              <a:t>	</a:t>
            </a:r>
            <a:r>
              <a:rPr lang="en-US" sz="1400" dirty="0" smtClean="0">
                <a:solidFill>
                  <a:schemeClr val="accent1"/>
                </a:solidFill>
              </a:rPr>
              <a:t>x</a:t>
            </a:r>
            <a:r>
              <a:rPr lang="en-US" sz="1400" dirty="0" smtClean="0">
                <a:solidFill>
                  <a:schemeClr val="accent3"/>
                </a:solidFill>
              </a:rPr>
              <a:t>	</a:t>
            </a:r>
            <a:r>
              <a:rPr lang="en-US" sz="1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285 GW</a:t>
            </a:r>
            <a:r>
              <a:rPr lang="en-US" sz="1400" dirty="0" smtClean="0">
                <a:solidFill>
                  <a:schemeClr val="accent3"/>
                </a:solidFill>
              </a:rPr>
              <a:t>	    </a:t>
            </a:r>
            <a:r>
              <a:rPr lang="en-US" sz="1400" dirty="0" smtClean="0">
                <a:solidFill>
                  <a:schemeClr val="accent4"/>
                </a:solidFill>
              </a:rPr>
              <a:t>200GW</a:t>
            </a:r>
            <a:r>
              <a:rPr lang="en-US" sz="1400" baseline="-25000" dirty="0" smtClean="0">
                <a:solidFill>
                  <a:schemeClr val="accent4"/>
                </a:solidFill>
              </a:rPr>
              <a:t>peak</a:t>
            </a:r>
            <a:endParaRPr lang="de-DE" sz="1400" baseline="-25000" dirty="0">
              <a:solidFill>
                <a:schemeClr val="accent4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23528" y="332656"/>
            <a:ext cx="714129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Installierte</a:t>
            </a:r>
            <a:r>
              <a:rPr lang="en-US" dirty="0"/>
              <a:t> </a:t>
            </a:r>
            <a:r>
              <a:rPr lang="en-US" dirty="0" err="1" smtClean="0"/>
              <a:t>Netto-Leistung</a:t>
            </a:r>
            <a:r>
              <a:rPr lang="en-US" dirty="0" smtClean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Stromerzeugung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smtClean="0"/>
              <a:t>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113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/>
          <a:srcRect l="4649" t="6304"/>
          <a:stretch/>
        </p:blipFill>
        <p:spPr>
          <a:xfrm>
            <a:off x="611560" y="1459741"/>
            <a:ext cx="8862223" cy="35744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3528" y="332656"/>
            <a:ext cx="7141295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Installierte</a:t>
            </a:r>
            <a:r>
              <a:rPr lang="en-US" dirty="0"/>
              <a:t> </a:t>
            </a:r>
            <a:r>
              <a:rPr lang="en-US" dirty="0" err="1" smtClean="0"/>
              <a:t>Netto-Leistung</a:t>
            </a:r>
            <a:r>
              <a:rPr lang="en-US" dirty="0" smtClean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Stromerzeugung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smtClean="0"/>
              <a:t>2019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03487" y="5602014"/>
            <a:ext cx="81216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/>
                </a:solidFill>
              </a:rPr>
              <a:t>Sonne 		</a:t>
            </a:r>
            <a:r>
              <a:rPr lang="de-DE" dirty="0" smtClean="0">
                <a:solidFill>
                  <a:schemeClr val="accent1"/>
                </a:solidFill>
              </a:rPr>
              <a:t>Gas 	</a:t>
            </a:r>
            <a:r>
              <a:rPr lang="de-DE" dirty="0" smtClean="0"/>
              <a:t>	</a:t>
            </a:r>
            <a:r>
              <a:rPr lang="de-DE" dirty="0" smtClean="0">
                <a:solidFill>
                  <a:schemeClr val="accent2"/>
                </a:solidFill>
              </a:rPr>
              <a:t>Kernspaltung	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Mineralöl</a:t>
            </a:r>
          </a:p>
          <a:p>
            <a:r>
              <a:rPr lang="de-DE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 </a:t>
            </a:r>
            <a:r>
              <a:rPr lang="de-DE" dirty="0" smtClean="0">
                <a:solidFill>
                  <a:schemeClr val="accent6"/>
                </a:solidFill>
              </a:rPr>
              <a:t>		</a:t>
            </a:r>
            <a:r>
              <a:rPr lang="de-DE" dirty="0" smtClean="0"/>
              <a:t>Steinkohle </a:t>
            </a:r>
            <a:r>
              <a:rPr lang="de-DE" dirty="0" smtClean="0">
                <a:solidFill>
                  <a:schemeClr val="accent6"/>
                </a:solidFill>
              </a:rPr>
              <a:t>	Biomasse	       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Braunkohle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de-DE" dirty="0" smtClean="0">
                <a:solidFill>
                  <a:schemeClr val="accent3"/>
                </a:solidFill>
              </a:rPr>
              <a:t>Wasser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 rot="16200000">
            <a:off x="-355759" y="3080430"/>
            <a:ext cx="13388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Leistung</a:t>
            </a:r>
            <a:r>
              <a:rPr lang="en-US" sz="1400" dirty="0" smtClean="0"/>
              <a:t> (GW)</a:t>
            </a:r>
            <a:endParaRPr lang="de-DE" sz="1400" dirty="0"/>
          </a:p>
        </p:txBody>
      </p:sp>
      <p:sp>
        <p:nvSpPr>
          <p:cNvPr id="3" name="Rechteck 2"/>
          <p:cNvSpPr/>
          <p:nvPr/>
        </p:nvSpPr>
        <p:spPr>
          <a:xfrm>
            <a:off x="-36512" y="6623774"/>
            <a:ext cx="8203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sz="1100" dirty="0">
                <a:solidFill>
                  <a:schemeClr val="bg1">
                    <a:lumMod val="65000"/>
                  </a:schemeClr>
                </a:solidFill>
              </a:rPr>
              <a:t>://www.energy-charts.de/power_inst_de.htm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475656" y="3913311"/>
            <a:ext cx="54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  <a:r>
              <a:rPr lang="en-US" sz="1400" dirty="0" smtClean="0"/>
              <a:t>GW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203055" y="3760911"/>
            <a:ext cx="54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</a:t>
            </a:r>
            <a:r>
              <a:rPr lang="en-US" sz="1400" dirty="0" smtClean="0"/>
              <a:t>GW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948887" y="3605534"/>
            <a:ext cx="685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9,5GW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889053" y="2844552"/>
            <a:ext cx="640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45GW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4988936" y="391331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4GW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5652120" y="249289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30GW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6775870" y="2384563"/>
            <a:ext cx="640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61GW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7812360" y="1393031"/>
            <a:ext cx="640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49GW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251520" y="5049701"/>
            <a:ext cx="86389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Potential:	    </a:t>
            </a:r>
            <a:r>
              <a:rPr lang="en-US" sz="1400" dirty="0" smtClean="0">
                <a:solidFill>
                  <a:schemeClr val="accent3"/>
                </a:solidFill>
              </a:rPr>
              <a:t>10GW		</a:t>
            </a:r>
            <a:r>
              <a:rPr lang="en-US" sz="1400" dirty="0" smtClean="0">
                <a:solidFill>
                  <a:schemeClr val="accent2"/>
                </a:solidFill>
              </a:rPr>
              <a:t>x</a:t>
            </a:r>
            <a:r>
              <a:rPr lang="en-US" sz="1400" dirty="0" smtClean="0">
                <a:solidFill>
                  <a:schemeClr val="accent3"/>
                </a:solidFill>
              </a:rPr>
              <a:t>		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en-US" sz="1400" dirty="0" smtClean="0">
                <a:solidFill>
                  <a:schemeClr val="accent3"/>
                </a:solidFill>
              </a:rPr>
              <a:t>	</a:t>
            </a:r>
            <a:r>
              <a:rPr lang="en-US" sz="1400" dirty="0" smtClean="0">
                <a:solidFill>
                  <a:schemeClr val="accent1"/>
                </a:solidFill>
              </a:rPr>
              <a:t>x</a:t>
            </a:r>
            <a:r>
              <a:rPr lang="en-US" sz="1400" dirty="0" smtClean="0">
                <a:solidFill>
                  <a:schemeClr val="accent3"/>
                </a:solidFill>
              </a:rPr>
              <a:t>	</a:t>
            </a:r>
            <a:r>
              <a:rPr lang="en-US" sz="1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285 GW</a:t>
            </a:r>
            <a:r>
              <a:rPr lang="en-US" sz="1400" dirty="0" smtClean="0">
                <a:solidFill>
                  <a:schemeClr val="accent3"/>
                </a:solidFill>
              </a:rPr>
              <a:t>	    </a:t>
            </a:r>
            <a:r>
              <a:rPr lang="en-US" sz="1400" dirty="0" smtClean="0">
                <a:solidFill>
                  <a:schemeClr val="accent4"/>
                </a:solidFill>
              </a:rPr>
              <a:t>200GW</a:t>
            </a:r>
            <a:r>
              <a:rPr lang="en-US" sz="1400" baseline="-25000" dirty="0" smtClean="0">
                <a:solidFill>
                  <a:schemeClr val="accent4"/>
                </a:solidFill>
              </a:rPr>
              <a:t>peak</a:t>
            </a:r>
            <a:endParaRPr lang="de-DE" sz="1400" baseline="-25000" dirty="0">
              <a:solidFill>
                <a:schemeClr val="accent4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61</a:t>
            </a:fld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1" y="4717664"/>
            <a:ext cx="2608467" cy="371576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4737193" y="4561383"/>
            <a:ext cx="550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smtClean="0"/>
              <a:t>2019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409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32"/>
          <p:cNvSpPr txBox="1"/>
          <p:nvPr/>
        </p:nvSpPr>
        <p:spPr>
          <a:xfrm>
            <a:off x="467544" y="5399065"/>
            <a:ext cx="8138657" cy="40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de-DE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müssen </a:t>
            </a:r>
            <a:r>
              <a:rPr lang="de-DE" sz="2800" dirty="0" smtClean="0">
                <a:solidFill>
                  <a:srgbClr val="0065BF"/>
                </a:solidFill>
                <a:latin typeface="Arial"/>
                <a:ea typeface="Arial"/>
                <a:cs typeface="Arial"/>
                <a:sym typeface="Arial"/>
              </a:rPr>
              <a:t>jede Sekunde </a:t>
            </a:r>
            <a:r>
              <a:rPr lang="de-DE" sz="28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gleich groß sein.</a:t>
            </a:r>
            <a:endParaRPr lang="de-DE" sz="28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erade Verbindung mit Pfeil 2"/>
          <p:cNvCxnSpPr/>
          <p:nvPr/>
        </p:nvCxnSpPr>
        <p:spPr bwMode="auto">
          <a:xfrm>
            <a:off x="2285095" y="3594756"/>
            <a:ext cx="918753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368733" y="188640"/>
            <a:ext cx="4203267" cy="624997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Strom als </a:t>
            </a:r>
            <a:r>
              <a:rPr lang="de-DE" dirty="0" smtClean="0"/>
              <a:t>Ware</a:t>
            </a:r>
            <a:endParaRPr lang="de-DE" dirty="0"/>
          </a:p>
        </p:txBody>
      </p:sp>
      <p:pic>
        <p:nvPicPr>
          <p:cNvPr id="13" name="Picture 3" descr="C:\Users\BCL\AppData\Local\Microsoft\Windows\Temporary Internet Files\Content.IE5\XRVQ4PLM\dsc_689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12535"/>
            <a:ext cx="2272062" cy="150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Ähnliches Foto"/>
          <p:cNvSpPr>
            <a:spLocks noChangeAspect="1" noChangeArrowheads="1"/>
          </p:cNvSpPr>
          <p:nvPr/>
        </p:nvSpPr>
        <p:spPr bwMode="auto">
          <a:xfrm>
            <a:off x="155575" y="-2613025"/>
            <a:ext cx="60960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07" y="2698765"/>
            <a:ext cx="201069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10044"/>
            <a:ext cx="2016224" cy="151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mit Pfeil 10"/>
          <p:cNvCxnSpPr/>
          <p:nvPr/>
        </p:nvCxnSpPr>
        <p:spPr bwMode="auto">
          <a:xfrm>
            <a:off x="5868144" y="3594756"/>
            <a:ext cx="918753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240941" y="618696"/>
            <a:ext cx="4707323" cy="1698927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b="0" dirty="0" smtClean="0">
                <a:latin typeface="+mn-lt"/>
              </a:rPr>
              <a:t>Produktion </a:t>
            </a:r>
            <a:r>
              <a:rPr lang="de-DE" b="0" dirty="0">
                <a:solidFill>
                  <a:schemeClr val="tx1"/>
                </a:solidFill>
                <a:latin typeface="+mn-lt"/>
              </a:rPr>
              <a:t>und</a:t>
            </a:r>
            <a:r>
              <a:rPr lang="de-DE" b="0" dirty="0">
                <a:latin typeface="+mn-lt"/>
              </a:rPr>
              <a:t> Verbrauch ...</a:t>
            </a:r>
          </a:p>
          <a:p>
            <a:pPr algn="ctr"/>
            <a:endParaRPr 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9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87" y="3738324"/>
            <a:ext cx="1871042" cy="1871042"/>
          </a:xfrm>
          <a:prstGeom prst="rect">
            <a:avLst/>
          </a:prstGeom>
        </p:spPr>
      </p:pic>
      <p:cxnSp>
        <p:nvCxnSpPr>
          <p:cNvPr id="26" name="Gerader Verbinder 25"/>
          <p:cNvCxnSpPr/>
          <p:nvPr/>
        </p:nvCxnSpPr>
        <p:spPr>
          <a:xfrm flipV="1">
            <a:off x="2843808" y="4221089"/>
            <a:ext cx="5544616" cy="6450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04049" y="332656"/>
            <a:ext cx="3159839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Das Energieplanspiel</a:t>
            </a:r>
          </a:p>
        </p:txBody>
      </p:sp>
      <p:sp>
        <p:nvSpPr>
          <p:cNvPr id="6" name="Shape 156"/>
          <p:cNvSpPr/>
          <p:nvPr/>
        </p:nvSpPr>
        <p:spPr>
          <a:xfrm flipH="1">
            <a:off x="3648483" y="3118990"/>
            <a:ext cx="360000" cy="360000"/>
          </a:xfrm>
          <a:prstGeom prst="ellipse">
            <a:avLst/>
          </a:prstGeom>
          <a:solidFill>
            <a:schemeClr val="accent6"/>
          </a:solidFill>
          <a:ln w="1905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33"/>
          <p:cNvSpPr txBox="1"/>
          <p:nvPr/>
        </p:nvSpPr>
        <p:spPr>
          <a:xfrm>
            <a:off x="4091678" y="2989770"/>
            <a:ext cx="2053015" cy="496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CA" sz="24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CA" sz="24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CA" sz="24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</a:t>
            </a:r>
            <a:endParaRPr lang="en-CA"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56"/>
          <p:cNvSpPr/>
          <p:nvPr/>
        </p:nvSpPr>
        <p:spPr>
          <a:xfrm flipH="1">
            <a:off x="7070946" y="4065757"/>
            <a:ext cx="360000" cy="360000"/>
          </a:xfrm>
          <a:prstGeom prst="ellipse">
            <a:avLst/>
          </a:prstGeom>
          <a:solidFill>
            <a:schemeClr val="accent6"/>
          </a:solidFill>
          <a:ln w="1905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56"/>
          <p:cNvSpPr/>
          <p:nvPr/>
        </p:nvSpPr>
        <p:spPr>
          <a:xfrm flipH="1">
            <a:off x="6684980" y="4058084"/>
            <a:ext cx="360000" cy="360000"/>
          </a:xfrm>
          <a:prstGeom prst="ellipse">
            <a:avLst/>
          </a:prstGeom>
          <a:solidFill>
            <a:schemeClr val="accent6"/>
          </a:solidFill>
          <a:ln w="1905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56"/>
          <p:cNvSpPr/>
          <p:nvPr/>
        </p:nvSpPr>
        <p:spPr>
          <a:xfrm flipH="1">
            <a:off x="6303566" y="4068314"/>
            <a:ext cx="360000" cy="360000"/>
          </a:xfrm>
          <a:prstGeom prst="ellipse">
            <a:avLst/>
          </a:prstGeom>
          <a:solidFill>
            <a:schemeClr val="accent6"/>
          </a:solidFill>
          <a:ln w="1905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traight Connector 9"/>
          <p:cNvCxnSpPr/>
          <p:nvPr/>
        </p:nvCxnSpPr>
        <p:spPr>
          <a:xfrm flipH="1">
            <a:off x="4139952" y="4129614"/>
            <a:ext cx="540000" cy="3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58"/>
          <p:cNvCxnSpPr/>
          <p:nvPr/>
        </p:nvCxnSpPr>
        <p:spPr>
          <a:xfrm flipH="1">
            <a:off x="4232360" y="4228274"/>
            <a:ext cx="540000" cy="3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59"/>
          <p:cNvCxnSpPr/>
          <p:nvPr/>
        </p:nvCxnSpPr>
        <p:spPr>
          <a:xfrm flipH="1">
            <a:off x="4139952" y="4328527"/>
            <a:ext cx="540000" cy="3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Shape 156"/>
          <p:cNvSpPr/>
          <p:nvPr/>
        </p:nvSpPr>
        <p:spPr>
          <a:xfrm flipH="1">
            <a:off x="3275856" y="4067350"/>
            <a:ext cx="360000" cy="360000"/>
          </a:xfrm>
          <a:prstGeom prst="ellipse">
            <a:avLst/>
          </a:prstGeom>
          <a:solidFill>
            <a:schemeClr val="accent6"/>
          </a:solidFill>
          <a:ln w="1905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07" y="4461161"/>
            <a:ext cx="2229528" cy="221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hape 171"/>
          <p:cNvSpPr txBox="1"/>
          <p:nvPr/>
        </p:nvSpPr>
        <p:spPr>
          <a:xfrm>
            <a:off x="5842180" y="5462676"/>
            <a:ext cx="3301820" cy="102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de-DE" sz="1800" dirty="0" smtClean="0">
                <a:latin typeface="Calibri"/>
                <a:ea typeface="Calibri"/>
                <a:cs typeface="Calibri"/>
                <a:sym typeface="Calibri"/>
              </a:rPr>
              <a:t>1-2 Spieler pro Kraftwerk</a:t>
            </a:r>
          </a:p>
          <a:p>
            <a:pPr algn="ctr">
              <a:spcBef>
                <a:spcPts val="0"/>
              </a:spcBef>
              <a:buNone/>
            </a:pPr>
            <a:endParaRPr lang="de-DE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172"/>
          <p:cNvSpPr txBox="1"/>
          <p:nvPr/>
        </p:nvSpPr>
        <p:spPr>
          <a:xfrm>
            <a:off x="107504" y="5192154"/>
            <a:ext cx="2520280" cy="7576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e-DE" sz="1800" dirty="0" smtClean="0">
                <a:latin typeface="Calibri"/>
                <a:ea typeface="Calibri"/>
                <a:cs typeface="Calibri"/>
                <a:sym typeface="Calibri"/>
              </a:rPr>
              <a:t>Mind. 2 Spieler, um Perlen zu zählen und Punktestand zu notieren</a:t>
            </a:r>
            <a:endParaRPr lang="de-DE"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12916"/>
            <a:ext cx="1691680" cy="123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BCL\AppData\Local\Microsoft\Windows\Temporary Internet Files\Content.IE5\XRVQ4PLM\dsc_689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36" y="1146938"/>
            <a:ext cx="1705560" cy="112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Bildergebnis für Kohlekraftwerk"/>
          <p:cNvSpPr>
            <a:spLocks noChangeAspect="1" noChangeArrowheads="1"/>
          </p:cNvSpPr>
          <p:nvPr/>
        </p:nvSpPr>
        <p:spPr bwMode="auto">
          <a:xfrm>
            <a:off x="155575" y="-2781300"/>
            <a:ext cx="77343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AutoShape 7" descr="Bildergebnis für Kohlekraftwerk"/>
          <p:cNvSpPr>
            <a:spLocks noChangeAspect="1" noChangeArrowheads="1"/>
          </p:cNvSpPr>
          <p:nvPr/>
        </p:nvSpPr>
        <p:spPr bwMode="auto">
          <a:xfrm>
            <a:off x="307975" y="-2628900"/>
            <a:ext cx="77343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348" y="1146937"/>
            <a:ext cx="1444666" cy="10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www.planninglawblog.com/wp-content/uploads/2014/11/wind-turbines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5801" y="1146937"/>
            <a:ext cx="1352633" cy="108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46937"/>
            <a:ext cx="1595179" cy="112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8" descr="5886951275_0ca11f6171_z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83161" y="1146937"/>
            <a:ext cx="1688319" cy="1126426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986255" y="2253502"/>
            <a:ext cx="134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Verbraucher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3779912" y="2253502"/>
            <a:ext cx="163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Stromleitungen</a:t>
            </a:r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7064484" y="2204864"/>
            <a:ext cx="152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Kraftwerksmix</a:t>
            </a:r>
            <a:endParaRPr lang="de-DE" dirty="0"/>
          </a:p>
        </p:txBody>
      </p:sp>
      <p:sp>
        <p:nvSpPr>
          <p:cNvPr id="36" name="Shape 156"/>
          <p:cNvSpPr/>
          <p:nvPr/>
        </p:nvSpPr>
        <p:spPr>
          <a:xfrm flipH="1">
            <a:off x="3662698" y="4065757"/>
            <a:ext cx="360000" cy="360000"/>
          </a:xfrm>
          <a:prstGeom prst="ellipse">
            <a:avLst/>
          </a:prstGeom>
          <a:solidFill>
            <a:schemeClr val="accent6"/>
          </a:solidFill>
          <a:ln w="1905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156"/>
          <p:cNvSpPr/>
          <p:nvPr/>
        </p:nvSpPr>
        <p:spPr>
          <a:xfrm flipH="1">
            <a:off x="7452360" y="4074167"/>
            <a:ext cx="360000" cy="360000"/>
          </a:xfrm>
          <a:prstGeom prst="ellipse">
            <a:avLst/>
          </a:prstGeom>
          <a:solidFill>
            <a:schemeClr val="accent6"/>
          </a:solidFill>
          <a:ln w="1905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Shape 355"/>
          <p:cNvPicPr>
            <a:picLocks noChangeAspect="1"/>
          </p:cNvPicPr>
          <p:nvPr/>
        </p:nvPicPr>
        <p:blipFill rotWithShape="1">
          <a:blip r:embed="rId11" cstate="print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</a:extLst>
          </a:blip>
          <a:srcRect r="36084"/>
          <a:stretch/>
        </p:blipFill>
        <p:spPr>
          <a:xfrm>
            <a:off x="7848164" y="3584083"/>
            <a:ext cx="1080519" cy="1800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  <p:bldP spid="14" grpId="0" animBg="1"/>
      <p:bldP spid="19" grpId="0" animBg="1"/>
      <p:bldP spid="20" grpId="0"/>
      <p:bldP spid="21" grpId="0"/>
      <p:bldP spid="24" grpId="0"/>
      <p:bldP spid="33" grpId="0"/>
      <p:bldP spid="34" grpId="0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73514" y="332656"/>
            <a:ext cx="2326278" cy="480131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65B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Der Spielablauf</a:t>
            </a:r>
          </a:p>
        </p:txBody>
      </p:sp>
      <p:sp>
        <p:nvSpPr>
          <p:cNvPr id="2" name="AutoShape 5" descr="Bildergebnis für Kohlekraftwerk"/>
          <p:cNvSpPr>
            <a:spLocks noChangeAspect="1" noChangeArrowheads="1"/>
          </p:cNvSpPr>
          <p:nvPr/>
        </p:nvSpPr>
        <p:spPr bwMode="auto">
          <a:xfrm>
            <a:off x="155575" y="-2781300"/>
            <a:ext cx="77343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AutoShape 7" descr="Bildergebnis für Kohlekraftwerk"/>
          <p:cNvSpPr>
            <a:spLocks noChangeAspect="1" noChangeArrowheads="1"/>
          </p:cNvSpPr>
          <p:nvPr/>
        </p:nvSpPr>
        <p:spPr bwMode="auto">
          <a:xfrm>
            <a:off x="307975" y="-2628900"/>
            <a:ext cx="77343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5" name="Shape 287"/>
          <p:cNvSpPr txBox="1">
            <a:spLocks/>
          </p:cNvSpPr>
          <p:nvPr/>
        </p:nvSpPr>
        <p:spPr>
          <a:xfrm>
            <a:off x="395536" y="988942"/>
            <a:ext cx="8347047" cy="510435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2800" kern="0" dirty="0" smtClean="0">
                <a:solidFill>
                  <a:srgbClr val="0065BF"/>
                </a:solidFill>
                <a:sym typeface="Calibri"/>
              </a:rPr>
              <a:t>Ziel:</a:t>
            </a:r>
            <a:r>
              <a:rPr lang="de-DE" sz="2800" kern="0" dirty="0" smtClean="0">
                <a:solidFill>
                  <a:schemeClr val="accent2"/>
                </a:solidFill>
                <a:sym typeface="Calibri"/>
              </a:rPr>
              <a:t> </a:t>
            </a:r>
          </a:p>
          <a:p>
            <a:r>
              <a:rPr lang="de-DE" kern="0" dirty="0" smtClean="0">
                <a:sym typeface="Calibri"/>
              </a:rPr>
              <a:t>Alle Kraftwerke arbeiten zusammen, um den Strombedarf zu decken. Dafür muss die korrekte Anzahl an </a:t>
            </a:r>
            <a:r>
              <a:rPr lang="de-DE" kern="0" dirty="0">
                <a:sym typeface="Calibri"/>
              </a:rPr>
              <a:t>P</a:t>
            </a:r>
            <a:r>
              <a:rPr lang="de-DE" kern="0" dirty="0" smtClean="0">
                <a:sym typeface="Calibri"/>
              </a:rPr>
              <a:t>erlen bereitgestellt werden.</a:t>
            </a:r>
          </a:p>
          <a:p>
            <a:endParaRPr lang="en-US" kern="0" dirty="0" smtClean="0">
              <a:sym typeface="Calibri"/>
            </a:endParaRPr>
          </a:p>
          <a:p>
            <a:endParaRPr lang="de-DE" kern="0" dirty="0" smtClean="0">
              <a:sym typeface="Calibri"/>
            </a:endParaRPr>
          </a:p>
          <a:p>
            <a:pPr marL="0" indent="0">
              <a:buFont typeface="Wingdings" pitchFamily="2" charset="2"/>
              <a:buNone/>
            </a:pPr>
            <a:r>
              <a:rPr lang="de-DE" sz="2800" kern="0" dirty="0" smtClean="0">
                <a:solidFill>
                  <a:srgbClr val="0065BF"/>
                </a:solidFill>
                <a:sym typeface="Calibri"/>
              </a:rPr>
              <a:t>Spielverlauf:</a:t>
            </a:r>
          </a:p>
          <a:p>
            <a:r>
              <a:rPr lang="de-DE" kern="0" dirty="0" smtClean="0">
                <a:sym typeface="Calibri"/>
              </a:rPr>
              <a:t>12 Zeitintervalle (~2 h) pro Tag, in denen Stromproduktion und -verbrauch auf die Perle genau übereinstimmen müssen.</a:t>
            </a:r>
          </a:p>
          <a:p>
            <a:endParaRPr lang="de-DE" kern="0" dirty="0" smtClean="0">
              <a:sym typeface="Calibri"/>
            </a:endParaRPr>
          </a:p>
          <a:p>
            <a:r>
              <a:rPr lang="de-DE" kern="0" dirty="0" smtClean="0">
                <a:sym typeface="Calibri"/>
              </a:rPr>
              <a:t>Vier Schritte für jedes Zeitintervall:</a:t>
            </a:r>
          </a:p>
          <a:p>
            <a:pPr marL="914400" lvl="1" indent="-457200">
              <a:lnSpc>
                <a:spcPct val="160000"/>
              </a:lnSpc>
              <a:buFont typeface="+mj-lt"/>
              <a:buAutoNum type="arabicPeriod"/>
            </a:pPr>
            <a:r>
              <a:rPr lang="de-DE" kern="0" dirty="0" smtClean="0">
                <a:sym typeface="Calibri"/>
              </a:rPr>
              <a:t>Intervall-Verbrauch wird bekanntgegeben (in GW).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kern="0" dirty="0" smtClean="0">
                <a:sym typeface="Calibri"/>
              </a:rPr>
              <a:t>Die Teams entscheiden, wie viele Perlen jedes Kraftwerk bereitstellt.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kern="0" dirty="0" smtClean="0">
                <a:sym typeface="Calibri"/>
              </a:rPr>
              <a:t>Die Perlen werden in das Leitungssystem eingespeist.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kern="0" dirty="0" smtClean="0">
                <a:sym typeface="Calibri"/>
              </a:rPr>
              <a:t>Den verbleibenden Füllstand des Wasserspeichers und die eingesetzte Leistung jedes Kraftwerkes wird auf dem Punkteblatt vermerkt.</a:t>
            </a:r>
          </a:p>
          <a:p>
            <a:pPr lvl="1"/>
            <a:endParaRPr lang="de-DE" kern="0" dirty="0" smtClean="0">
              <a:sym typeface="Calibri"/>
            </a:endParaRPr>
          </a:p>
        </p:txBody>
      </p:sp>
      <p:sp>
        <p:nvSpPr>
          <p:cNvPr id="4" name="Flussdiagramm: Lochstreifen 3"/>
          <p:cNvSpPr/>
          <p:nvPr/>
        </p:nvSpPr>
        <p:spPr bwMode="auto">
          <a:xfrm rot="20260241">
            <a:off x="3624364" y="2103309"/>
            <a:ext cx="576064" cy="432048"/>
          </a:xfrm>
          <a:prstGeom prst="flowChartPunchedTape">
            <a:avLst/>
          </a:prstGeom>
          <a:solidFill>
            <a:schemeClr val="accent2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 rot="20260241">
            <a:off x="4249576" y="1988221"/>
            <a:ext cx="45719" cy="814561"/>
          </a:xfrm>
          <a:prstGeom prst="rect">
            <a:avLst/>
          </a:prstGeom>
          <a:solidFill>
            <a:schemeClr val="bg2">
              <a:lumMod val="5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Flussdiagramm: Lochstreifen 8"/>
          <p:cNvSpPr/>
          <p:nvPr/>
        </p:nvSpPr>
        <p:spPr bwMode="auto">
          <a:xfrm rot="1339759" flipV="1">
            <a:off x="4478382" y="2103309"/>
            <a:ext cx="576064" cy="432048"/>
          </a:xfrm>
          <a:prstGeom prst="flowChartPunchedTape">
            <a:avLst/>
          </a:prstGeom>
          <a:solidFill>
            <a:schemeClr val="accent6"/>
          </a:solidFill>
          <a:ln w="158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 rot="1339759" flipV="1">
            <a:off x="4395046" y="1988221"/>
            <a:ext cx="45719" cy="814561"/>
          </a:xfrm>
          <a:prstGeom prst="rect">
            <a:avLst/>
          </a:prstGeom>
          <a:solidFill>
            <a:schemeClr val="bg2">
              <a:lumMod val="5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08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PP-Folie">
  <a:themeElements>
    <a:clrScheme name="M&amp;M mini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F6600"/>
      </a:accent1>
      <a:accent2>
        <a:srgbClr val="F60A41"/>
      </a:accent2>
      <a:accent3>
        <a:srgbClr val="3366CC"/>
      </a:accent3>
      <a:accent4>
        <a:srgbClr val="FFC000"/>
      </a:accent4>
      <a:accent5>
        <a:srgbClr val="33ECFF"/>
      </a:accent5>
      <a:accent6>
        <a:srgbClr val="10BC52"/>
      </a:accent6>
      <a:hlink>
        <a:srgbClr val="0065BF"/>
      </a:hlink>
      <a:folHlink>
        <a:srgbClr val="B26B02"/>
      </a:folHlink>
    </a:clrScheme>
    <a:fontScheme name="1_IPP-Fol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IPP-Fol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PP-Foli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PP-Foli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PP-Foli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PP-Foli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PP-Foli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PP-Foli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M&amp;M mini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F6600"/>
      </a:accent1>
      <a:accent2>
        <a:srgbClr val="F60A41"/>
      </a:accent2>
      <a:accent3>
        <a:srgbClr val="3366CC"/>
      </a:accent3>
      <a:accent4>
        <a:srgbClr val="FFC000"/>
      </a:accent4>
      <a:accent5>
        <a:srgbClr val="33ECFF"/>
      </a:accent5>
      <a:accent6>
        <a:srgbClr val="10BC52"/>
      </a:accent6>
      <a:hlink>
        <a:srgbClr val="0065BF"/>
      </a:hlink>
      <a:folHlink>
        <a:srgbClr val="B26B0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mf_1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F6600"/>
    </a:accent1>
    <a:accent2>
      <a:srgbClr val="E60A4D"/>
    </a:accent2>
    <a:accent3>
      <a:srgbClr val="3366CC"/>
    </a:accent3>
    <a:accent4>
      <a:srgbClr val="FFC000"/>
    </a:accent4>
    <a:accent5>
      <a:srgbClr val="92D050"/>
    </a:accent5>
    <a:accent6>
      <a:srgbClr val="00B886"/>
    </a:accent6>
    <a:hlink>
      <a:srgbClr val="0065BF"/>
    </a:hlink>
    <a:folHlink>
      <a:srgbClr val="B26B02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mf_1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F6600"/>
    </a:accent1>
    <a:accent2>
      <a:srgbClr val="E60A4D"/>
    </a:accent2>
    <a:accent3>
      <a:srgbClr val="3366CC"/>
    </a:accent3>
    <a:accent4>
      <a:srgbClr val="FFC000"/>
    </a:accent4>
    <a:accent5>
      <a:srgbClr val="92D050"/>
    </a:accent5>
    <a:accent6>
      <a:srgbClr val="00B886"/>
    </a:accent6>
    <a:hlink>
      <a:srgbClr val="0065BF"/>
    </a:hlink>
    <a:folHlink>
      <a:srgbClr val="B26B02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mf_1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F6600"/>
    </a:accent1>
    <a:accent2>
      <a:srgbClr val="E60A4D"/>
    </a:accent2>
    <a:accent3>
      <a:srgbClr val="3366CC"/>
    </a:accent3>
    <a:accent4>
      <a:srgbClr val="FFC000"/>
    </a:accent4>
    <a:accent5>
      <a:srgbClr val="92D050"/>
    </a:accent5>
    <a:accent6>
      <a:srgbClr val="00B886"/>
    </a:accent6>
    <a:hlink>
      <a:srgbClr val="0065BF"/>
    </a:hlink>
    <a:folHlink>
      <a:srgbClr val="B26B02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1849</Words>
  <Application>Microsoft Office PowerPoint</Application>
  <PresentationFormat>Bildschirmpräsentation (4:3)</PresentationFormat>
  <Paragraphs>865</Paragraphs>
  <Slides>61</Slides>
  <Notes>52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61</vt:i4>
      </vt:variant>
    </vt:vector>
  </HeadingPairs>
  <TitlesOfParts>
    <vt:vector size="71" baseType="lpstr">
      <vt:lpstr>ＭＳ Ｐゴシック</vt:lpstr>
      <vt:lpstr>Arial</vt:lpstr>
      <vt:lpstr>Arial Narrow</vt:lpstr>
      <vt:lpstr>Calibri</vt:lpstr>
      <vt:lpstr>Symbol</vt:lpstr>
      <vt:lpstr>Times New Roman</vt:lpstr>
      <vt:lpstr>Tw Cen MT Condensed</vt:lpstr>
      <vt:lpstr>Wingdings</vt:lpstr>
      <vt:lpstr>1_IPP-Folie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2019-11-13T09:55:25Z</dcterms:created>
  <dcterms:modified xsi:type="dcterms:W3CDTF">2019-11-28T12:06:46Z</dcterms:modified>
</cp:coreProperties>
</file>