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4"/>
  </p:notesMasterIdLst>
  <p:sldIdLst>
    <p:sldId id="256" r:id="rId2"/>
    <p:sldId id="313" r:id="rId3"/>
    <p:sldId id="314" r:id="rId4"/>
    <p:sldId id="325" r:id="rId5"/>
    <p:sldId id="316" r:id="rId6"/>
    <p:sldId id="318" r:id="rId7"/>
    <p:sldId id="317" r:id="rId8"/>
    <p:sldId id="319" r:id="rId9"/>
    <p:sldId id="320" r:id="rId10"/>
    <p:sldId id="321" r:id="rId11"/>
    <p:sldId id="322" r:id="rId12"/>
    <p:sldId id="323" r:id="rId13"/>
    <p:sldId id="324" r:id="rId14"/>
    <p:sldId id="300" r:id="rId15"/>
    <p:sldId id="263" r:id="rId16"/>
    <p:sldId id="301" r:id="rId17"/>
    <p:sldId id="309" r:id="rId18"/>
    <p:sldId id="310" r:id="rId19"/>
    <p:sldId id="311" r:id="rId20"/>
    <p:sldId id="308" r:id="rId21"/>
    <p:sldId id="312" r:id="rId22"/>
    <p:sldId id="257" r:id="rId23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573B1904-D6AA-23CD-859B-A967E37BF96F}" name="Daniele  Milanesio" initials="DM" userId="S::daniele.milanesio@polito.it::1f7f0b8e-5d0e-4b9c-8b67-0116a9a6b975" providerId="AD"/>
  <p188:author id="{9D8AA749-7185-D524-DA4E-971D4823B0F7}" name="Helou Walid" initials="HWD" userId="Helou Walid" providerId="None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4575"/>
    <a:srgbClr val="002B49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980" autoAdjust="0"/>
    <p:restoredTop sz="94660"/>
  </p:normalViewPr>
  <p:slideViewPr>
    <p:cSldViewPr snapToGrid="0">
      <p:cViewPr varScale="1">
        <p:scale>
          <a:sx n="120" d="100"/>
          <a:sy n="120" d="100"/>
        </p:scale>
        <p:origin x="1266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microsoft.com/office/2018/10/relationships/authors" Target="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6EE1882-C8E9-446E-81E8-C9F7107B86C3}" type="datetimeFigureOut">
              <a:rPr lang="en-US" smtClean="0"/>
              <a:t>5/19/2025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698374D-4540-46B2-B236-5F6C71CD9C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99303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Good after noon everyone, today I will present the work we have been doing at </a:t>
            </a:r>
            <a:r>
              <a:rPr lang="en-US" dirty="0" err="1"/>
              <a:t>Politecnico</a:t>
            </a:r>
            <a:r>
              <a:rPr lang="en-US" dirty="0"/>
              <a:t> di Torino on a radar arc and impairment detection and localization system for the iter ICRF antenna.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698374D-4540-46B2-B236-5F6C71CD9C74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539161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Television an radio broadcasting!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698374D-4540-46B2-B236-5F6C71CD9C74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569323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The radar is an active system. Through a dedicated coupling unit installed on the transmission line, the radar sends pulses on the line …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698374D-4540-46B2-B236-5F6C71CD9C74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053301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The radar I based on a phase modulated signal….</a:t>
            </a:r>
          </a:p>
          <a:p>
            <a:r>
              <a:rPr lang="en-US" dirty="0"/>
              <a:t>Thumb tac response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698374D-4540-46B2-B236-5F6C71CD9C74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804564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The responsiveness the ability to react to changes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698374D-4540-46B2-B236-5F6C71CD9C74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966320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There is a solution we developed..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698374D-4540-46B2-B236-5F6C71CD9C74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357346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3</a:t>
            </a:r>
            <a:r>
              <a:rPr lang="en-US" baseline="30000" dirty="0"/>
              <a:t>rd</a:t>
            </a:r>
            <a:r>
              <a:rPr lang="en-US" dirty="0"/>
              <a:t>  4</a:t>
            </a:r>
            <a:r>
              <a:rPr lang="en-US" baseline="30000" dirty="0"/>
              <a:t>th</a:t>
            </a:r>
            <a:r>
              <a:rPr lang="en-US" dirty="0"/>
              <a:t>  harmonic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698374D-4540-46B2-B236-5F6C71CD9C74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067845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If ask </a:t>
            </a:r>
            <a:r>
              <a:rPr lang="en-US"/>
              <a:t>question: Multipactor</a:t>
            </a:r>
            <a:r>
              <a:rPr lang="en-US" dirty="0"/>
              <a:t>, vacuum arcs, gas discharge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698374D-4540-46B2-B236-5F6C71CD9C74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661708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magine 4">
            <a:extLst>
              <a:ext uri="{FF2B5EF4-FFF2-40B4-BE49-F238E27FC236}">
                <a16:creationId xmlns:a16="http://schemas.microsoft.com/office/drawing/2014/main" id="{B7220658-5A30-5EAD-1988-8D223815923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287948" y="0"/>
            <a:ext cx="1211107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060885" y="1049542"/>
            <a:ext cx="4686300" cy="2387600"/>
          </a:xfrm>
        </p:spPr>
        <p:txBody>
          <a:bodyPr anchor="b">
            <a:normAutofit/>
          </a:bodyPr>
          <a:lstStyle>
            <a:lvl1pPr algn="l">
              <a:defRPr sz="4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060885" y="3602038"/>
            <a:ext cx="4686300" cy="1655762"/>
          </a:xfrm>
        </p:spPr>
        <p:txBody>
          <a:bodyPr/>
          <a:lstStyle>
            <a:lvl1pPr marL="0" indent="0" algn="l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pic>
        <p:nvPicPr>
          <p:cNvPr id="8" name="Immagine 5">
            <a:extLst>
              <a:ext uri="{FF2B5EF4-FFF2-40B4-BE49-F238E27FC236}">
                <a16:creationId xmlns:a16="http://schemas.microsoft.com/office/drawing/2014/main" id="{357DF5D4-412D-8986-F932-ED57D0691988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4495698"/>
            <a:ext cx="2166253" cy="952602"/>
          </a:xfrm>
          <a:prstGeom prst="rect">
            <a:avLst/>
          </a:prstGeom>
        </p:spPr>
      </p:pic>
      <p:cxnSp>
        <p:nvCxnSpPr>
          <p:cNvPr id="9" name="Connettore diritto 6">
            <a:extLst>
              <a:ext uri="{FF2B5EF4-FFF2-40B4-BE49-F238E27FC236}">
                <a16:creationId xmlns:a16="http://schemas.microsoft.com/office/drawing/2014/main" id="{DA192609-589A-424B-C542-F30FE71BE47E}"/>
              </a:ext>
            </a:extLst>
          </p:cNvPr>
          <p:cNvCxnSpPr>
            <a:cxnSpLocks/>
          </p:cNvCxnSpPr>
          <p:nvPr userDrawn="1"/>
        </p:nvCxnSpPr>
        <p:spPr>
          <a:xfrm>
            <a:off x="4060885" y="3525953"/>
            <a:ext cx="1466491" cy="0"/>
          </a:xfrm>
          <a:prstGeom prst="line">
            <a:avLst/>
          </a:prstGeom>
          <a:ln w="412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Immagine 11" descr="Immagine che contiene Carattere, testo, logo, Elementi grafici&#10;&#10;Il contenuto generato dall'IA potrebbe non essere corretto.">
            <a:extLst>
              <a:ext uri="{FF2B5EF4-FFF2-40B4-BE49-F238E27FC236}">
                <a16:creationId xmlns:a16="http://schemas.microsoft.com/office/drawing/2014/main" id="{5885C61B-910A-A716-5F80-C7FF7E42B6CF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5685150"/>
            <a:ext cx="1967076" cy="936000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631E29E7-70AC-3950-69CA-6C350A063780}"/>
              </a:ext>
            </a:extLst>
          </p:cNvPr>
          <p:cNvSpPr txBox="1"/>
          <p:nvPr userDrawn="1"/>
        </p:nvSpPr>
        <p:spPr>
          <a:xfrm>
            <a:off x="108004" y="1298663"/>
            <a:ext cx="2407443" cy="6001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1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25th Topical Conference on Radio-Frequency Power in Plasmas</a:t>
            </a:r>
          </a:p>
          <a:p>
            <a:pPr algn="ctr"/>
            <a:r>
              <a:rPr lang="en-US" sz="11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May 2025</a:t>
            </a:r>
            <a:endParaRPr lang="it-IT" sz="11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5" name="Picture 14" descr="A white arrows on a blue background&#10;&#10;AI-generated content may be incorrect.">
            <a:extLst>
              <a:ext uri="{FF2B5EF4-FFF2-40B4-BE49-F238E27FC236}">
                <a16:creationId xmlns:a16="http://schemas.microsoft.com/office/drawing/2014/main" id="{2364A169-6AD4-83FD-05E4-D8E83BB5D2B2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5274" y="236850"/>
            <a:ext cx="1652901" cy="9229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555452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4EE3E9AE-3863-3673-09FB-E49882BB0E12}"/>
              </a:ext>
            </a:extLst>
          </p:cNvPr>
          <p:cNvSpPr/>
          <p:nvPr userDrawn="1"/>
        </p:nvSpPr>
        <p:spPr>
          <a:xfrm>
            <a:off x="0" y="6311896"/>
            <a:ext cx="9144000" cy="546101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81160" y="250196"/>
            <a:ext cx="8581680" cy="647840"/>
          </a:xfrm>
        </p:spPr>
        <p:txBody>
          <a:bodyPr>
            <a:normAutofit/>
          </a:bodyPr>
          <a:lstStyle>
            <a:lvl1pPr>
              <a:defRPr sz="2600" b="1">
                <a:solidFill>
                  <a:schemeClr val="tx2">
                    <a:lumMod val="90000"/>
                    <a:lumOff val="10000"/>
                  </a:schemeClr>
                </a:solidFill>
              </a:defRPr>
            </a:lvl1pPr>
          </a:lstStyle>
          <a:p>
            <a:r>
              <a:rPr lang="it-IT" dirty="0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1160" y="1083831"/>
            <a:ext cx="8581680" cy="513086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0D3E3DD4-96D0-2C62-0A37-8B2BED8DE1A8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3505200" y="6402385"/>
            <a:ext cx="386715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25th Topical Conference on RF Power in Plasmas</a:t>
            </a:r>
          </a:p>
          <a:p>
            <a:r>
              <a:rPr lang="en-US" sz="1050" dirty="0"/>
              <a:t>May 2025</a:t>
            </a:r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D74BCDB2-4A3A-AF3A-AB2E-F584F7570F1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7639050" y="6402385"/>
            <a:ext cx="8763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B8124AC0-F824-4B25-A8F4-8F58394790A7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4" name="Immagine 8">
            <a:extLst>
              <a:ext uri="{FF2B5EF4-FFF2-40B4-BE49-F238E27FC236}">
                <a16:creationId xmlns:a16="http://schemas.microsoft.com/office/drawing/2014/main" id="{AA9502DA-3CF8-AE92-3C69-A879E93A9DF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000" y="6400800"/>
            <a:ext cx="818653" cy="360000"/>
          </a:xfrm>
          <a:prstGeom prst="rect">
            <a:avLst/>
          </a:prstGeom>
        </p:spPr>
      </p:pic>
      <p:pic>
        <p:nvPicPr>
          <p:cNvPr id="5" name="Immagine 11" descr="Immagine che contiene Carattere, testo, logo, Elementi grafici&#10;&#10;Il contenuto generato dall'IA potrebbe non essere corretto.">
            <a:extLst>
              <a:ext uri="{FF2B5EF4-FFF2-40B4-BE49-F238E27FC236}">
                <a16:creationId xmlns:a16="http://schemas.microsoft.com/office/drawing/2014/main" id="{9580A879-3894-B318-BC7D-B4CA7D112D32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1330" y="6397578"/>
            <a:ext cx="747712" cy="355787"/>
          </a:xfrm>
          <a:prstGeom prst="rect">
            <a:avLst/>
          </a:prstGeom>
        </p:spPr>
      </p:pic>
      <p:pic>
        <p:nvPicPr>
          <p:cNvPr id="13" name="Picture 12" descr="A white arrows on a blue background&#10;&#10;AI-generated content may be incorrect.">
            <a:extLst>
              <a:ext uri="{FF2B5EF4-FFF2-40B4-BE49-F238E27FC236}">
                <a16:creationId xmlns:a16="http://schemas.microsoft.com/office/drawing/2014/main" id="{1EEE557E-27D1-4F57-E7D3-CDEC19A73C0B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3720" y="6397578"/>
            <a:ext cx="645947" cy="360704"/>
          </a:xfrm>
          <a:prstGeom prst="rect">
            <a:avLst/>
          </a:prstGeom>
        </p:spPr>
      </p:pic>
      <p:grpSp>
        <p:nvGrpSpPr>
          <p:cNvPr id="6" name="Gruppo 10">
            <a:extLst>
              <a:ext uri="{FF2B5EF4-FFF2-40B4-BE49-F238E27FC236}">
                <a16:creationId xmlns:a16="http://schemas.microsoft.com/office/drawing/2014/main" id="{93ABD0E5-12C3-2980-6FE7-A9B81FE9D157}"/>
              </a:ext>
            </a:extLst>
          </p:cNvPr>
          <p:cNvGrpSpPr/>
          <p:nvPr userDrawn="1"/>
        </p:nvGrpSpPr>
        <p:grpSpPr>
          <a:xfrm>
            <a:off x="266400" y="988523"/>
            <a:ext cx="8084037" cy="4818"/>
            <a:chOff x="266400" y="1185076"/>
            <a:chExt cx="8084037" cy="4818"/>
          </a:xfrm>
        </p:grpSpPr>
        <p:cxnSp>
          <p:nvCxnSpPr>
            <p:cNvPr id="8" name="Connettore diritto 4">
              <a:extLst>
                <a:ext uri="{FF2B5EF4-FFF2-40B4-BE49-F238E27FC236}">
                  <a16:creationId xmlns:a16="http://schemas.microsoft.com/office/drawing/2014/main" id="{865F4F6E-3007-9854-EA17-B08B755F507B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266400" y="1189894"/>
              <a:ext cx="5832000" cy="0"/>
            </a:xfrm>
            <a:prstGeom prst="line">
              <a:avLst/>
            </a:prstGeom>
            <a:ln w="41275">
              <a:solidFill>
                <a:srgbClr val="00284B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Connettore diritto 5">
              <a:extLst>
                <a:ext uri="{FF2B5EF4-FFF2-40B4-BE49-F238E27FC236}">
                  <a16:creationId xmlns:a16="http://schemas.microsoft.com/office/drawing/2014/main" id="{29CF9137-7DF2-E356-1F26-3B7D23CBEAE7}"/>
                </a:ext>
              </a:extLst>
            </p:cNvPr>
            <p:cNvCxnSpPr>
              <a:cxnSpLocks/>
            </p:cNvCxnSpPr>
            <p:nvPr userDrawn="1"/>
          </p:nvCxnSpPr>
          <p:spPr>
            <a:xfrm flipV="1">
              <a:off x="6046437" y="1185076"/>
              <a:ext cx="2304000" cy="1765"/>
            </a:xfrm>
            <a:prstGeom prst="line">
              <a:avLst/>
            </a:prstGeom>
            <a:ln w="41275">
              <a:solidFill>
                <a:srgbClr val="00284B"/>
              </a:solidFill>
              <a:prstDash val="lgDashDot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8797785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B8124AC0-F824-4B25-A8F4-8F58394790A7}" type="slidenum">
              <a:rPr lang="en-US" smtClean="0"/>
              <a:t>‹#›</a:t>
            </a:fld>
            <a:endParaRPr lang="en-US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29BAA4F1-6828-DC0D-AA3D-2971E47DD78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r>
              <a:rPr lang="en-US" dirty="0"/>
              <a:t>RFPPC2025</a:t>
            </a:r>
          </a:p>
        </p:txBody>
      </p:sp>
    </p:spTree>
    <p:extLst>
      <p:ext uri="{BB962C8B-B14F-4D97-AF65-F5344CB8AC3E}">
        <p14:creationId xmlns:p14="http://schemas.microsoft.com/office/powerpoint/2010/main" val="10361725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e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emf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emf"/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g"/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7" Type="http://schemas.openxmlformats.org/officeDocument/2006/relationships/image" Target="../media/image10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emf"/><Relationship Id="rId5" Type="http://schemas.openxmlformats.org/officeDocument/2006/relationships/image" Target="../media/image8.emf"/><Relationship Id="rId4" Type="http://schemas.openxmlformats.org/officeDocument/2006/relationships/image" Target="../media/image7.e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179995-C668-E499-72AD-F6112791614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Radar arc and impairment detection and localization for the ITER ICRF antenna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CF185E3-6A0D-501A-E9C5-D7D825E1F17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060885" y="3784918"/>
            <a:ext cx="4686300" cy="1655762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en-US" sz="1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Simone Porporato</a:t>
            </a:r>
            <a:r>
              <a:rPr lang="en-US" sz="1400" baseline="30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1</a:t>
            </a:r>
            <a:r>
              <a:rPr lang="en-US" sz="1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Sara Salvador</a:t>
            </a:r>
            <a:r>
              <a:rPr lang="en-US" sz="1400" baseline="30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1</a:t>
            </a:r>
            <a:r>
              <a:rPr lang="en-US" sz="1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Daniele Milanesio</a:t>
            </a:r>
            <a:r>
              <a:rPr lang="en-US" sz="1400" baseline="30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1</a:t>
            </a:r>
            <a:r>
              <a:rPr lang="en-US" sz="1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Riccardo Maggiora</a:t>
            </a:r>
            <a:r>
              <a:rPr lang="en-US" sz="1400" baseline="30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1</a:t>
            </a:r>
            <a:r>
              <a:rPr lang="en-US" sz="1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Walid Helou</a:t>
            </a:r>
            <a:r>
              <a:rPr lang="en-US" sz="1400" baseline="30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2</a:t>
            </a:r>
            <a:r>
              <a:rPr lang="en-US" sz="1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Kenji Saito</a:t>
            </a:r>
            <a:r>
              <a:rPr lang="en-US" sz="1400" baseline="30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2</a:t>
            </a:r>
          </a:p>
          <a:p>
            <a:pPr algn="ctr">
              <a:buNone/>
            </a:pPr>
            <a:endParaRPr lang="en-US" sz="1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buNone/>
            </a:pPr>
            <a:r>
              <a:rPr lang="en-US" sz="11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  <a:r>
              <a:rPr lang="it-IT" sz="1100" i="1" baseline="30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1</a:t>
            </a:r>
            <a:r>
              <a:rPr lang="it-IT" sz="11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Politecnico di Torino, Corso Duca degli Abruzzi 24, 10129 Torino, </a:t>
            </a:r>
            <a:r>
              <a:rPr lang="it-IT" sz="1100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Italy</a:t>
            </a:r>
            <a:endParaRPr lang="it-IT" sz="1100" i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fr-FR" sz="1100" i="1" baseline="30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2</a:t>
            </a:r>
            <a:r>
              <a:rPr lang="fr-FR" sz="11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ITER </a:t>
            </a:r>
            <a:r>
              <a:rPr lang="fr-FR" sz="1100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Organization</a:t>
            </a:r>
            <a:r>
              <a:rPr lang="fr-FR" sz="11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, Route de Vinon-sur-Verdon, CS 90 046, 13067 St. Paul Lez Durance Cedex, France</a:t>
            </a:r>
            <a:endParaRPr lang="it-IT" sz="1100" i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endParaRPr lang="en-US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F7ED688-6671-477F-1D9B-E83622158C2D}"/>
              </a:ext>
            </a:extLst>
          </p:cNvPr>
          <p:cNvSpPr txBox="1"/>
          <p:nvPr/>
        </p:nvSpPr>
        <p:spPr>
          <a:xfrm>
            <a:off x="4627503" y="5788456"/>
            <a:ext cx="355306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This work has been conducted under contract IO/24/CT/4300003010</a:t>
            </a:r>
          </a:p>
          <a:p>
            <a:pPr algn="ctr"/>
            <a:endParaRPr lang="en-US" sz="1200" dirty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10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The views and opinions expressed herein do not necessarily reflect those of the ITER Organization</a:t>
            </a:r>
            <a:endParaRPr lang="en-US" sz="1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7989718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557C53-AAF0-DFD3-578B-15E7E403D9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Dealing with system variations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DAEA38E-1A3B-72F5-2B08-2DBC63C4D580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25th Topical Conference on RF Power in Plasmas</a:t>
            </a:r>
          </a:p>
          <a:p>
            <a:r>
              <a:rPr lang="en-US" sz="1050"/>
              <a:t>May 2025</a:t>
            </a:r>
            <a:endParaRPr lang="en-US" sz="1050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E5A0D6F-6C8F-768F-1C47-116C82EF71C1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8124AC0-F824-4B25-A8F4-8F58394790A7}" type="slidenum">
              <a:rPr lang="en-US" smtClean="0"/>
              <a:pPr/>
              <a:t>10</a:t>
            </a:fld>
            <a:endParaRPr lang="en-US" dirty="0"/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27E4BC4F-2849-3841-2544-0223CB6AEAC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80988" y="1279525"/>
            <a:ext cx="8582025" cy="4935538"/>
          </a:xfrm>
        </p:spPr>
        <p:txBody>
          <a:bodyPr/>
          <a:lstStyle/>
          <a:p>
            <a:pPr marL="0" indent="0">
              <a:buNone/>
            </a:pPr>
            <a:r>
              <a:rPr lang="en-US" sz="2000" dirty="0"/>
              <a:t>Two expected time-varying elements:</a:t>
            </a:r>
          </a:p>
          <a:p>
            <a:pPr marL="342900" indent="-342900">
              <a:buFont typeface="Arial" panose="020B0604020202090204" pitchFamily="34" charset="0"/>
              <a:buChar char="•"/>
            </a:pPr>
            <a:r>
              <a:rPr lang="en-US" sz="2000" dirty="0"/>
              <a:t>Plasma loading</a:t>
            </a:r>
          </a:p>
          <a:p>
            <a:pPr lvl="1" indent="0">
              <a:buNone/>
            </a:pPr>
            <a:r>
              <a:rPr lang="en-US" sz="2000" dirty="0"/>
              <a:t>Slow with respect to the Radar PRI (2.5 us)</a:t>
            </a:r>
          </a:p>
          <a:p>
            <a:pPr lvl="1" indent="0">
              <a:buNone/>
            </a:pPr>
            <a:r>
              <a:rPr lang="en-US" sz="2000" dirty="0"/>
              <a:t>Loading variations are included in the background</a:t>
            </a:r>
          </a:p>
          <a:p>
            <a:pPr lvl="1" indent="0">
              <a:buNone/>
            </a:pPr>
            <a:endParaRPr lang="en-US" sz="2000" dirty="0">
              <a:solidFill>
                <a:schemeClr val="tx2"/>
              </a:solidFill>
            </a:endParaRPr>
          </a:p>
          <a:p>
            <a:pPr lvl="1" indent="0">
              <a:buNone/>
            </a:pPr>
            <a:endParaRPr lang="en-US" sz="2000" dirty="0"/>
          </a:p>
          <a:p>
            <a:pPr marL="342900" indent="-342900">
              <a:buFont typeface="Arial" panose="020B0604020202090204" pitchFamily="34" charset="0"/>
              <a:buChar char="•"/>
            </a:pPr>
            <a:r>
              <a:rPr lang="en-US" sz="2000" dirty="0"/>
              <a:t>Matching system</a:t>
            </a:r>
          </a:p>
          <a:p>
            <a:pPr lvl="1" indent="0">
              <a:buNone/>
            </a:pPr>
            <a:r>
              <a:rPr lang="en-US" sz="2000" dirty="0"/>
              <a:t>The matching system is not in the region observed by the radar</a:t>
            </a:r>
          </a:p>
          <a:p>
            <a:pPr lvl="1" indent="0">
              <a:buNone/>
            </a:pPr>
            <a:r>
              <a:rPr lang="en-US" sz="2000" dirty="0"/>
              <a:t>In any case, slow with respect to the PRI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5346516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DA4E6C-FB0A-CC39-AAB1-AE0E4D4AFD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Dealing with plasma emissions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2031357-D382-A7FD-61BE-089DF033BD52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25th Topical Conference on RF Power in Plasmas</a:t>
            </a:r>
          </a:p>
          <a:p>
            <a:r>
              <a:rPr lang="en-US" sz="1050"/>
              <a:t>May 2025</a:t>
            </a:r>
            <a:endParaRPr lang="en-US" sz="1050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A5A087F-6DFF-D336-A767-1B7B297EC4D3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8124AC0-F824-4B25-A8F4-8F58394790A7}" type="slidenum">
              <a:rPr lang="en-US" smtClean="0"/>
              <a:pPr/>
              <a:t>11</a:t>
            </a:fld>
            <a:endParaRPr lang="en-US" dirty="0"/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CC40EF8A-7628-B684-E8C1-ED3DDC1D948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80988" y="1279525"/>
            <a:ext cx="8582025" cy="214947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000" dirty="0"/>
              <a:t>The radar signal is a digitally modulated waveform (Phase Modulated Golay sequence complementary pair)</a:t>
            </a:r>
          </a:p>
          <a:p>
            <a:pPr marL="0" indent="0">
              <a:buNone/>
            </a:pPr>
            <a:endParaRPr lang="en-US" sz="2000" dirty="0"/>
          </a:p>
          <a:p>
            <a:pPr marL="0" indent="0">
              <a:buNone/>
            </a:pPr>
            <a:endParaRPr lang="en-US" sz="2000" dirty="0"/>
          </a:p>
          <a:p>
            <a:pPr marL="0" indent="0">
              <a:buNone/>
            </a:pPr>
            <a:r>
              <a:rPr lang="en-US" sz="2000" dirty="0"/>
              <a:t>Wide power spectrum</a:t>
            </a:r>
          </a:p>
          <a:p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1505710-0105-A9F1-DF50-871456F8EF6C}"/>
              </a:ext>
            </a:extLst>
          </p:cNvPr>
          <p:cNvSpPr txBox="1"/>
          <p:nvPr/>
        </p:nvSpPr>
        <p:spPr>
          <a:xfrm>
            <a:off x="280988" y="4053840"/>
            <a:ext cx="847344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It is extremely resilient to noise and external interferers</a:t>
            </a:r>
            <a:endParaRPr lang="en-US"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3351328F-BE04-B845-2650-091ACD85C218}"/>
              </a:ext>
            </a:extLst>
          </p:cNvPr>
          <p:cNvCxnSpPr/>
          <p:nvPr/>
        </p:nvCxnSpPr>
        <p:spPr>
          <a:xfrm>
            <a:off x="1828800" y="1958340"/>
            <a:ext cx="0" cy="685800"/>
          </a:xfrm>
          <a:prstGeom prst="straightConnector1">
            <a:avLst/>
          </a:prstGeom>
          <a:ln w="57150">
            <a:tailEnd type="triangle"/>
          </a:ln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3D672364-D35E-482C-B73C-F94A0A11C861}"/>
              </a:ext>
            </a:extLst>
          </p:cNvPr>
          <p:cNvCxnSpPr/>
          <p:nvPr/>
        </p:nvCxnSpPr>
        <p:spPr>
          <a:xfrm>
            <a:off x="1828800" y="3268980"/>
            <a:ext cx="0" cy="685800"/>
          </a:xfrm>
          <a:prstGeom prst="straightConnector1">
            <a:avLst/>
          </a:prstGeom>
          <a:ln w="57150">
            <a:tailEnd type="triangle"/>
          </a:ln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6778647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38D7BE-341F-FC36-325D-F2FBB3F4B0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Dealing with ICRF harmonics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BDAFE95-0E02-1270-236A-A51B99A0CD8C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25th Topical Conference on RF Power in Plasmas</a:t>
            </a:r>
          </a:p>
          <a:p>
            <a:r>
              <a:rPr lang="en-US" sz="1050"/>
              <a:t>May 2025</a:t>
            </a:r>
            <a:endParaRPr lang="en-US" sz="1050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65BE8C3-47E8-6089-5842-DA916CF461B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8124AC0-F824-4B25-A8F4-8F58394790A7}" type="slidenum">
              <a:rPr lang="en-US" smtClean="0"/>
              <a:pPr/>
              <a:t>12</a:t>
            </a:fld>
            <a:endParaRPr lang="en-US" dirty="0"/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9F3ED6B6-A9A0-E623-6895-50FC3E904F4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81160" y="1280159"/>
            <a:ext cx="4187473" cy="356655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000" dirty="0"/>
              <a:t>ICRF harmonics fall in the radar bandwidth and are stronger than the Rx radar signal.</a:t>
            </a:r>
          </a:p>
          <a:p>
            <a:pPr marL="0" indent="0">
              <a:buNone/>
            </a:pPr>
            <a:endParaRPr lang="en-US" sz="2000" dirty="0"/>
          </a:p>
          <a:p>
            <a:pPr marL="0" indent="0">
              <a:buNone/>
            </a:pPr>
            <a:r>
              <a:rPr lang="en-US" dirty="0"/>
              <a:t>Solution:</a:t>
            </a:r>
            <a:endParaRPr lang="en-US" sz="2400" dirty="0"/>
          </a:p>
          <a:p>
            <a:pPr marL="457200" indent="-457200">
              <a:buFont typeface="+mj-lt"/>
              <a:buAutoNum type="arabicPeriod"/>
            </a:pPr>
            <a:r>
              <a:rPr lang="en-US" sz="2000" dirty="0"/>
              <a:t>Lock the radar carrier frequency to a multiple of ICRF.</a:t>
            </a:r>
            <a:endParaRPr lang="en-US" sz="2000" dirty="0">
              <a:solidFill>
                <a:schemeClr val="accent3"/>
              </a:solidFill>
            </a:endParaRPr>
          </a:p>
          <a:p>
            <a:pPr marL="457200" indent="-457200">
              <a:buFont typeface="+mj-lt"/>
              <a:buAutoNum type="arabicPeriod"/>
            </a:pPr>
            <a:r>
              <a:rPr lang="en-US" sz="2000" dirty="0"/>
              <a:t>Place complementary pulse start to be on opposite phase of ICRF.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D046116A-FE7F-E4D5-E4E8-DC4828DBB0E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0" y="1475563"/>
            <a:ext cx="4494870" cy="3371153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75ACA9E8-BB50-9111-A880-68C24EAF2B50}"/>
              </a:ext>
            </a:extLst>
          </p:cNvPr>
          <p:cNvSpPr/>
          <p:nvPr/>
        </p:nvSpPr>
        <p:spPr>
          <a:xfrm>
            <a:off x="5153742" y="2738518"/>
            <a:ext cx="826930" cy="359289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dirty="0">
                <a:latin typeface="Arial" panose="020B0604020202020204" pitchFamily="34" charset="0"/>
                <a:cs typeface="Arial" panose="020B0604020202020204" pitchFamily="34" charset="0"/>
              </a:rPr>
              <a:t>RAAD signal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C2BD84B0-D72F-21BB-FC04-0AC94EE0D77A}"/>
              </a:ext>
            </a:extLst>
          </p:cNvPr>
          <p:cNvSpPr/>
          <p:nvPr/>
        </p:nvSpPr>
        <p:spPr>
          <a:xfrm>
            <a:off x="6735553" y="2731421"/>
            <a:ext cx="839786" cy="35928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dirty="0">
                <a:latin typeface="Arial" panose="020B0604020202020204" pitchFamily="34" charset="0"/>
                <a:cs typeface="Arial" panose="020B0604020202020204" pitchFamily="34" charset="0"/>
              </a:rPr>
              <a:t>RAAD</a:t>
            </a:r>
          </a:p>
          <a:p>
            <a:pPr algn="ctr"/>
            <a:r>
              <a:rPr lang="en-US" sz="1100" dirty="0">
                <a:latin typeface="Arial" panose="020B0604020202020204" pitchFamily="34" charset="0"/>
                <a:cs typeface="Arial" panose="020B0604020202020204" pitchFamily="34" charset="0"/>
              </a:rPr>
              <a:t>signal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1BF41324-7C2F-7072-F14A-99C9E9DF4CC5}"/>
              </a:ext>
            </a:extLst>
          </p:cNvPr>
          <p:cNvCxnSpPr>
            <a:cxnSpLocks/>
            <a:stCxn id="8" idx="2"/>
            <a:endCxn id="11" idx="0"/>
          </p:cNvCxnSpPr>
          <p:nvPr/>
        </p:nvCxnSpPr>
        <p:spPr>
          <a:xfrm flipH="1">
            <a:off x="5565035" y="3097807"/>
            <a:ext cx="2172" cy="1972272"/>
          </a:xfrm>
          <a:prstGeom prst="straightConnector1">
            <a:avLst/>
          </a:prstGeom>
          <a:ln>
            <a:solidFill>
              <a:schemeClr val="tx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CFE04696-09F4-6E12-FBCE-65B9BD16DE3F}"/>
              </a:ext>
            </a:extLst>
          </p:cNvPr>
          <p:cNvSpPr/>
          <p:nvPr/>
        </p:nvSpPr>
        <p:spPr>
          <a:xfrm>
            <a:off x="5240131" y="5070079"/>
            <a:ext cx="649807" cy="170063"/>
          </a:xfrm>
          <a:prstGeom prst="roundRect">
            <a:avLst/>
          </a:prstGeom>
          <a:solidFill>
            <a:schemeClr val="tx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algn="ctr"/>
            <a:r>
              <a:rPr lang="en-US" sz="800" dirty="0">
                <a:latin typeface="Arial" panose="020B0604020202090204" pitchFamily="34" charset="0"/>
                <a:cs typeface="Arial" panose="020B0604020202090204" pitchFamily="34" charset="0"/>
              </a:rPr>
              <a:t>Correlation</a:t>
            </a:r>
            <a:endParaRPr lang="en-US" dirty="0">
              <a:latin typeface="Arial" panose="020B0604020202090204" pitchFamily="34" charset="0"/>
              <a:cs typeface="Arial" panose="020B0604020202090204" pitchFamily="34" charset="0"/>
            </a:endParaRPr>
          </a:p>
        </p:txBody>
      </p: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3ACB3F78-52BD-4DE2-6318-00166BAB07A2}"/>
              </a:ext>
            </a:extLst>
          </p:cNvPr>
          <p:cNvCxnSpPr>
            <a:cxnSpLocks/>
            <a:stCxn id="9" idx="2"/>
            <a:endCxn id="13" idx="0"/>
          </p:cNvCxnSpPr>
          <p:nvPr/>
        </p:nvCxnSpPr>
        <p:spPr>
          <a:xfrm>
            <a:off x="7155446" y="3090710"/>
            <a:ext cx="3894" cy="198057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B59FD3D8-185E-FA1D-E8EA-0392B2EE9506}"/>
              </a:ext>
            </a:extLst>
          </p:cNvPr>
          <p:cNvSpPr/>
          <p:nvPr/>
        </p:nvSpPr>
        <p:spPr>
          <a:xfrm>
            <a:off x="6834436" y="5071286"/>
            <a:ext cx="649807" cy="170063"/>
          </a:xfrm>
          <a:prstGeom prst="roundRect">
            <a:avLst/>
          </a:prstGeom>
          <a:solidFill>
            <a:schemeClr val="accent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algn="ctr"/>
            <a:r>
              <a:rPr lang="en-US" sz="800" dirty="0">
                <a:latin typeface="Arial" panose="020B0604020202090204" pitchFamily="34" charset="0"/>
                <a:cs typeface="Arial" panose="020B0604020202090204" pitchFamily="34" charset="0"/>
              </a:rPr>
              <a:t>Correlation</a:t>
            </a:r>
            <a:endParaRPr lang="en-US" dirty="0">
              <a:latin typeface="Arial" panose="020B0604020202090204" pitchFamily="34" charset="0"/>
              <a:cs typeface="Arial" panose="020B0604020202090204" pitchFamily="34" charset="0"/>
            </a:endParaRPr>
          </a:p>
        </p:txBody>
      </p:sp>
      <p:sp>
        <p:nvSpPr>
          <p:cNvPr id="14" name="Plus Sign 13">
            <a:extLst>
              <a:ext uri="{FF2B5EF4-FFF2-40B4-BE49-F238E27FC236}">
                <a16:creationId xmlns:a16="http://schemas.microsoft.com/office/drawing/2014/main" id="{6862E0BF-ECAA-99CF-43F3-CE5005E6FE29}"/>
              </a:ext>
            </a:extLst>
          </p:cNvPr>
          <p:cNvSpPr/>
          <p:nvPr/>
        </p:nvSpPr>
        <p:spPr>
          <a:xfrm>
            <a:off x="6219173" y="4979776"/>
            <a:ext cx="309923" cy="353085"/>
          </a:xfrm>
          <a:prstGeom prst="mathPlus">
            <a:avLst/>
          </a:prstGeom>
        </p:spPr>
        <p:style>
          <a:lnRef idx="2">
            <a:schemeClr val="accent5">
              <a:shade val="15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1F54B6AC-B3EE-8067-0B48-C2400A0C9388}"/>
              </a:ext>
            </a:extLst>
          </p:cNvPr>
          <p:cNvCxnSpPr>
            <a:cxnSpLocks/>
            <a:stCxn id="11" idx="3"/>
            <a:endCxn id="14" idx="2"/>
          </p:cNvCxnSpPr>
          <p:nvPr/>
        </p:nvCxnSpPr>
        <p:spPr>
          <a:xfrm>
            <a:off x="5889938" y="5155111"/>
            <a:ext cx="370315" cy="1208"/>
          </a:xfrm>
          <a:prstGeom prst="straightConnector1">
            <a:avLst/>
          </a:prstGeom>
          <a:ln>
            <a:solidFill>
              <a:schemeClr val="tx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52168D8D-2687-3899-AE90-24CB29257516}"/>
              </a:ext>
            </a:extLst>
          </p:cNvPr>
          <p:cNvCxnSpPr>
            <a:cxnSpLocks/>
            <a:stCxn id="13" idx="1"/>
            <a:endCxn id="14" idx="0"/>
          </p:cNvCxnSpPr>
          <p:nvPr/>
        </p:nvCxnSpPr>
        <p:spPr>
          <a:xfrm flipH="1">
            <a:off x="6488016" y="5156318"/>
            <a:ext cx="346420" cy="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26A51D0A-161F-2529-5A38-57E959AF79E4}"/>
              </a:ext>
            </a:extLst>
          </p:cNvPr>
          <p:cNvCxnSpPr>
            <a:cxnSpLocks/>
          </p:cNvCxnSpPr>
          <p:nvPr/>
        </p:nvCxnSpPr>
        <p:spPr>
          <a:xfrm flipH="1">
            <a:off x="6371827" y="5317358"/>
            <a:ext cx="2307" cy="324470"/>
          </a:xfrm>
          <a:prstGeom prst="straightConnector1">
            <a:avLst/>
          </a:prstGeom>
          <a:ln>
            <a:solidFill>
              <a:schemeClr val="tx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Rectangle: Rounded Corners 17">
            <a:extLst>
              <a:ext uri="{FF2B5EF4-FFF2-40B4-BE49-F238E27FC236}">
                <a16:creationId xmlns:a16="http://schemas.microsoft.com/office/drawing/2014/main" id="{6D947A84-FB12-6D3F-547B-9EB575E87573}"/>
              </a:ext>
            </a:extLst>
          </p:cNvPr>
          <p:cNvSpPr/>
          <p:nvPr/>
        </p:nvSpPr>
        <p:spPr>
          <a:xfrm>
            <a:off x="5573462" y="5725991"/>
            <a:ext cx="1596730" cy="330843"/>
          </a:xfrm>
          <a:prstGeom prst="roundRect">
            <a:avLst/>
          </a:prstGeom>
        </p:spPr>
        <p:style>
          <a:lnRef idx="2">
            <a:schemeClr val="accent5">
              <a:shade val="15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algn="ctr"/>
            <a:r>
              <a:rPr lang="en-US" sz="1600" dirty="0">
                <a:latin typeface="Arial" panose="020B0604020202090204" pitchFamily="34" charset="0"/>
                <a:cs typeface="Arial" panose="020B0604020202090204" pitchFamily="34" charset="0"/>
              </a:rPr>
              <a:t>Final correlation</a:t>
            </a:r>
            <a:endParaRPr lang="en-US" dirty="0">
              <a:latin typeface="Arial" panose="020B0604020202090204" pitchFamily="34" charset="0"/>
              <a:cs typeface="Arial" panose="020B060402020209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1593851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328B1A0-D7F8-B822-2494-463449A42152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/>
              <a:t>25th Topical Conference on RF Power in Plasmas</a:t>
            </a:r>
          </a:p>
          <a:p>
            <a:r>
              <a:rPr lang="en-US" sz="1050" dirty="0"/>
              <a:t>May 2025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48C4B5E-3BB7-C12B-142E-CA602E641E7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8124AC0-F824-4B25-A8F4-8F58394790A7}" type="slidenum">
              <a:rPr lang="en-US" smtClean="0"/>
              <a:pPr/>
              <a:t>13</a:t>
            </a:fld>
            <a:endParaRPr lang="en-US" dirty="0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A5E7ADF6-9F33-6CA7-FA0B-2C61222DFE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0988" y="250825"/>
            <a:ext cx="8582025" cy="846138"/>
          </a:xfrm>
        </p:spPr>
        <p:txBody>
          <a:bodyPr/>
          <a:lstStyle/>
          <a:p>
            <a:r>
              <a:rPr lang="en-US" dirty="0"/>
              <a:t>Arc detection example with harmonics suppression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FD223BC9-6014-C374-9B45-B8EF7403C2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0700" y="5305733"/>
            <a:ext cx="8581680" cy="43732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000" dirty="0"/>
              <a:t>55 MHz ICRF 1 MW, 1 W RAAD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03972D7F-AC61-50A8-0DCB-F3742D9EDD64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8000" r="6875"/>
          <a:stretch/>
        </p:blipFill>
        <p:spPr>
          <a:xfrm>
            <a:off x="83649" y="1552267"/>
            <a:ext cx="8976702" cy="35759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126303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B0E5B9E-4D08-D545-B552-851E1E322EA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7AC8A8-506A-6E11-711A-4F6A2AD7E3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Time domain simulations: full-wave element model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DF179C6-0B21-87A2-9B38-7D9037373B31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 dirty="0"/>
          </a:p>
          <a:p>
            <a:r>
              <a:rPr lang="en-US" dirty="0"/>
              <a:t>25th Topical Conference on RF Power in Plasmas</a:t>
            </a:r>
          </a:p>
          <a:p>
            <a:r>
              <a:rPr lang="en-US" sz="1050" dirty="0"/>
              <a:t>May 2025</a:t>
            </a:r>
          </a:p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D0F6AA4-B037-F31E-C6DA-005347DD3AC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8124AC0-F824-4B25-A8F4-8F58394790A7}" type="slidenum">
              <a:rPr lang="en-US" smtClean="0"/>
              <a:pPr/>
              <a:t>14</a:t>
            </a:fld>
            <a:endParaRPr lang="en-US" dirty="0"/>
          </a:p>
        </p:txBody>
      </p:sp>
      <p:pic>
        <p:nvPicPr>
          <p:cNvPr id="6" name="Immagine 1">
            <a:extLst>
              <a:ext uri="{FF2B5EF4-FFF2-40B4-BE49-F238E27FC236}">
                <a16:creationId xmlns:a16="http://schemas.microsoft.com/office/drawing/2014/main" id="{05F90BE6-B994-691D-D229-7B1679BDDA8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660" y="1056238"/>
            <a:ext cx="8910681" cy="2134754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1E1BCBD4-4FAC-79B6-E272-6E2F6109060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62845" y="3335514"/>
            <a:ext cx="3564495" cy="2673372"/>
          </a:xfrm>
          <a:prstGeom prst="rect">
            <a:avLst/>
          </a:prstGeom>
        </p:spPr>
      </p:pic>
      <p:pic>
        <p:nvPicPr>
          <p:cNvPr id="129" name="Picture 128">
            <a:extLst>
              <a:ext uri="{FF2B5EF4-FFF2-40B4-BE49-F238E27FC236}">
                <a16:creationId xmlns:a16="http://schemas.microsoft.com/office/drawing/2014/main" id="{B61A53EA-8F24-A4C7-D065-B00ED84F852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6660" y="3335514"/>
            <a:ext cx="5346185" cy="2305848"/>
          </a:xfrm>
          <a:prstGeom prst="rect">
            <a:avLst/>
          </a:prstGeom>
        </p:spPr>
      </p:pic>
      <p:cxnSp>
        <p:nvCxnSpPr>
          <p:cNvPr id="131" name="Straight Arrow Connector 130">
            <a:extLst>
              <a:ext uri="{FF2B5EF4-FFF2-40B4-BE49-F238E27FC236}">
                <a16:creationId xmlns:a16="http://schemas.microsoft.com/office/drawing/2014/main" id="{25541749-D63D-E7E3-558F-A5BACBC0F8A3}"/>
              </a:ext>
            </a:extLst>
          </p:cNvPr>
          <p:cNvCxnSpPr>
            <a:cxnSpLocks/>
          </p:cNvCxnSpPr>
          <p:nvPr/>
        </p:nvCxnSpPr>
        <p:spPr>
          <a:xfrm>
            <a:off x="4279392" y="4882896"/>
            <a:ext cx="1280160" cy="0"/>
          </a:xfrm>
          <a:prstGeom prst="straightConnector1">
            <a:avLst/>
          </a:prstGeom>
          <a:ln w="57150">
            <a:tailEnd type="triangle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6051769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0EB9DF-0B06-1D33-8D7F-420AF48981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Full-wave simulations of ICRF Antenna at Radar frequency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9CC109F-58F2-1F0F-4B2B-3E576DD89E9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4242" y="1226917"/>
            <a:ext cx="4290840" cy="2148841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sz="2000" dirty="0"/>
              <a:t>The ITER ICRF antenna has been simulated at Radar frequency with and without arcs.</a:t>
            </a:r>
          </a:p>
          <a:p>
            <a:endParaRPr lang="en-US" sz="2000" dirty="0"/>
          </a:p>
          <a:p>
            <a:pPr marL="0" indent="0">
              <a:buNone/>
            </a:pPr>
            <a:r>
              <a:rPr lang="en-US" sz="2000" dirty="0"/>
              <a:t>The arcs have been modeled with a PEC cylinder and lumped element short.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DB543D1-25C3-949C-7786-90666CDEAF00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/>
              <a:t>25th Topical Conference on RF Power in Plasmas</a:t>
            </a:r>
          </a:p>
          <a:p>
            <a:r>
              <a:rPr lang="en-US" sz="1050" dirty="0"/>
              <a:t>May 2025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78D5048-5DEC-EB7C-B91B-CCDCF443C22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8124AC0-F824-4B25-A8F4-8F58394790A7}" type="slidenum">
              <a:rPr lang="en-US" smtClean="0"/>
              <a:pPr/>
              <a:t>15</a:t>
            </a:fld>
            <a:endParaRPr lang="en-US" dirty="0"/>
          </a:p>
        </p:txBody>
      </p:sp>
      <p:pic>
        <p:nvPicPr>
          <p:cNvPr id="9" name="Immagine 46" descr="Immagine che contiene testo, Diagramma, diagramma, Carattere&#10;&#10;Il contenuto generato dall'IA potrebbe non essere corretto.">
            <a:extLst>
              <a:ext uri="{FF2B5EF4-FFF2-40B4-BE49-F238E27FC236}">
                <a16:creationId xmlns:a16="http://schemas.microsoft.com/office/drawing/2014/main" id="{D619DD34-8F83-29DD-40B1-9200461D8D8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725354" y="1082348"/>
            <a:ext cx="4352219" cy="5040000"/>
          </a:xfrm>
          <a:prstGeom prst="rect">
            <a:avLst/>
          </a:prstGeom>
        </p:spPr>
      </p:pic>
      <p:grpSp>
        <p:nvGrpSpPr>
          <p:cNvPr id="17" name="Gruppo 54">
            <a:extLst>
              <a:ext uri="{FF2B5EF4-FFF2-40B4-BE49-F238E27FC236}">
                <a16:creationId xmlns:a16="http://schemas.microsoft.com/office/drawing/2014/main" id="{3C50B830-6BF1-3D8B-FB7F-EAAA3BF1D7E7}"/>
              </a:ext>
            </a:extLst>
          </p:cNvPr>
          <p:cNvGrpSpPr/>
          <p:nvPr/>
        </p:nvGrpSpPr>
        <p:grpSpPr>
          <a:xfrm>
            <a:off x="1308979" y="3516975"/>
            <a:ext cx="2976751" cy="2669578"/>
            <a:chOff x="615288" y="2680308"/>
            <a:chExt cx="3859685" cy="3461401"/>
          </a:xfrm>
        </p:grpSpPr>
        <p:pic>
          <p:nvPicPr>
            <p:cNvPr id="18" name="Immagine 50">
              <a:extLst>
                <a:ext uri="{FF2B5EF4-FFF2-40B4-BE49-F238E27FC236}">
                  <a16:creationId xmlns:a16="http://schemas.microsoft.com/office/drawing/2014/main" id="{F030D874-D84F-D02E-2518-9350112B940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15288" y="2680308"/>
              <a:ext cx="3488504" cy="3461401"/>
            </a:xfrm>
            <a:prstGeom prst="rect">
              <a:avLst/>
            </a:prstGeom>
          </p:spPr>
        </p:pic>
        <p:sp>
          <p:nvSpPr>
            <p:cNvPr id="19" name="Text Placeholder 4">
              <a:extLst>
                <a:ext uri="{FF2B5EF4-FFF2-40B4-BE49-F238E27FC236}">
                  <a16:creationId xmlns:a16="http://schemas.microsoft.com/office/drawing/2014/main" id="{66266382-F644-3EDD-D6CD-A68A6ACAB076}"/>
                </a:ext>
              </a:extLst>
            </p:cNvPr>
            <p:cNvSpPr txBox="1">
              <a:spLocks/>
            </p:cNvSpPr>
            <p:nvPr/>
          </p:nvSpPr>
          <p:spPr>
            <a:xfrm>
              <a:off x="2761732" y="3360868"/>
              <a:ext cx="273634" cy="307777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rgbClr val="002B49"/>
              </a:solidFill>
            </a:ln>
          </p:spPr>
          <p:txBody>
            <a:bodyPr vert="horz" wrap="square" lIns="91440" tIns="45720" rIns="91440" bIns="45720" rtlCol="0">
              <a:spAutoFit/>
            </a:bodyPr>
            <a:lstStyle>
              <a:lvl1pPr marL="0" indent="0" algn="l" defTabSz="914400" rtl="0" eaLnBrk="1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Font typeface="Arial" panose="020B0604020202020204" pitchFamily="34" charset="0"/>
                <a:buNone/>
                <a:defRPr sz="2400" b="0" i="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1pPr>
              <a:lvl2pPr marL="685800" indent="-228600" algn="l" defTabSz="914400" rtl="0" eaLnBrk="1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Font typeface="Wingdings" pitchFamily="2" charset="2"/>
                <a:buChar char="§"/>
                <a:defRPr sz="2000" b="0" i="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2pPr>
              <a:lvl3pPr marL="1143000" indent="-228600" algn="l" defTabSz="914400" rtl="0" eaLnBrk="1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Font typeface="Wingdings" pitchFamily="2" charset="2"/>
                <a:buChar char="§"/>
                <a:defRPr sz="1800" b="0" i="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3pPr>
              <a:lvl4pPr marL="1600200" indent="-228600" algn="l" defTabSz="914400" rtl="0" eaLnBrk="1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Font typeface="Wingdings" pitchFamily="2" charset="2"/>
                <a:buChar char="§"/>
                <a:defRPr sz="1600" b="0" i="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4pPr>
              <a:lvl5pPr marL="2114550" indent="-285750" algn="l" defTabSz="914400" rtl="0" eaLnBrk="1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Font typeface="Arial" panose="020B0604020202020204" pitchFamily="34" charset="0"/>
                <a:buChar char="•"/>
                <a:defRPr sz="1400" b="0" i="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spcAft>
                  <a:spcPts val="0"/>
                </a:spcAft>
              </a:pPr>
              <a:r>
                <a:rPr lang="en-US" sz="1400" b="1" dirty="0">
                  <a:solidFill>
                    <a:srgbClr val="002B49"/>
                  </a:solidFill>
                </a:rPr>
                <a:t>B</a:t>
              </a:r>
            </a:p>
          </p:txBody>
        </p:sp>
        <p:cxnSp>
          <p:nvCxnSpPr>
            <p:cNvPr id="20" name="Connettore diritto 32">
              <a:extLst>
                <a:ext uri="{FF2B5EF4-FFF2-40B4-BE49-F238E27FC236}">
                  <a16:creationId xmlns:a16="http://schemas.microsoft.com/office/drawing/2014/main" id="{D301D1CC-9AA7-EA48-87C8-B60CE75861DF}"/>
                </a:ext>
              </a:extLst>
            </p:cNvPr>
            <p:cNvCxnSpPr/>
            <p:nvPr/>
          </p:nvCxnSpPr>
          <p:spPr>
            <a:xfrm>
              <a:off x="2902920" y="3151019"/>
              <a:ext cx="0" cy="180000"/>
            </a:xfrm>
            <a:prstGeom prst="line">
              <a:avLst/>
            </a:prstGeom>
            <a:ln w="6350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Connettore diritto 33">
              <a:extLst>
                <a:ext uri="{FF2B5EF4-FFF2-40B4-BE49-F238E27FC236}">
                  <a16:creationId xmlns:a16="http://schemas.microsoft.com/office/drawing/2014/main" id="{F21914D9-C400-38AF-D7ED-7A3528301367}"/>
                </a:ext>
              </a:extLst>
            </p:cNvPr>
            <p:cNvCxnSpPr/>
            <p:nvPr/>
          </p:nvCxnSpPr>
          <p:spPr>
            <a:xfrm>
              <a:off x="1337460" y="3530166"/>
              <a:ext cx="180000" cy="0"/>
            </a:xfrm>
            <a:prstGeom prst="line">
              <a:avLst/>
            </a:prstGeom>
            <a:ln w="6350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Connettore diritto 34">
              <a:extLst>
                <a:ext uri="{FF2B5EF4-FFF2-40B4-BE49-F238E27FC236}">
                  <a16:creationId xmlns:a16="http://schemas.microsoft.com/office/drawing/2014/main" id="{7D6C3927-BC41-6540-FA3B-D984C2333FB5}"/>
                </a:ext>
              </a:extLst>
            </p:cNvPr>
            <p:cNvCxnSpPr/>
            <p:nvPr/>
          </p:nvCxnSpPr>
          <p:spPr>
            <a:xfrm>
              <a:off x="2333662" y="4069364"/>
              <a:ext cx="180000" cy="0"/>
            </a:xfrm>
            <a:prstGeom prst="line">
              <a:avLst/>
            </a:prstGeom>
            <a:ln w="6350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3" name="Text Placeholder 4">
              <a:extLst>
                <a:ext uri="{FF2B5EF4-FFF2-40B4-BE49-F238E27FC236}">
                  <a16:creationId xmlns:a16="http://schemas.microsoft.com/office/drawing/2014/main" id="{03652DB8-C8ED-1EEB-8010-C4303F944D49}"/>
                </a:ext>
              </a:extLst>
            </p:cNvPr>
            <p:cNvSpPr txBox="1">
              <a:spLocks/>
            </p:cNvSpPr>
            <p:nvPr/>
          </p:nvSpPr>
          <p:spPr>
            <a:xfrm>
              <a:off x="2624915" y="3916863"/>
              <a:ext cx="273634" cy="307777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2"/>
              </a:solidFill>
            </a:ln>
          </p:spPr>
          <p:txBody>
            <a:bodyPr vert="horz" wrap="square" lIns="91440" tIns="45720" rIns="91440" bIns="45720" rtlCol="0">
              <a:spAutoFit/>
            </a:bodyPr>
            <a:lstStyle>
              <a:lvl1pPr marL="0" indent="0" algn="l" defTabSz="914400" rtl="0" eaLnBrk="1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Font typeface="Arial" panose="020B0604020202020204" pitchFamily="34" charset="0"/>
                <a:buNone/>
                <a:defRPr sz="2400" b="0" i="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1pPr>
              <a:lvl2pPr marL="685800" indent="-228600" algn="l" defTabSz="914400" rtl="0" eaLnBrk="1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Font typeface="Wingdings" pitchFamily="2" charset="2"/>
                <a:buChar char="§"/>
                <a:defRPr sz="2000" b="0" i="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2pPr>
              <a:lvl3pPr marL="1143000" indent="-228600" algn="l" defTabSz="914400" rtl="0" eaLnBrk="1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Font typeface="Wingdings" pitchFamily="2" charset="2"/>
                <a:buChar char="§"/>
                <a:defRPr sz="1800" b="0" i="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3pPr>
              <a:lvl4pPr marL="1600200" indent="-228600" algn="l" defTabSz="914400" rtl="0" eaLnBrk="1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Font typeface="Wingdings" pitchFamily="2" charset="2"/>
                <a:buChar char="§"/>
                <a:defRPr sz="1600" b="0" i="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4pPr>
              <a:lvl5pPr marL="2114550" indent="-285750" algn="l" defTabSz="914400" rtl="0" eaLnBrk="1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Font typeface="Arial" panose="020B0604020202020204" pitchFamily="34" charset="0"/>
                <a:buChar char="•"/>
                <a:defRPr sz="1400" b="0" i="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spcAft>
                  <a:spcPts val="0"/>
                </a:spcAft>
              </a:pPr>
              <a:r>
                <a:rPr lang="en-US" sz="1400" b="1" dirty="0"/>
                <a:t>E</a:t>
              </a:r>
            </a:p>
          </p:txBody>
        </p:sp>
        <p:sp>
          <p:nvSpPr>
            <p:cNvPr id="24" name="Text Placeholder 4">
              <a:extLst>
                <a:ext uri="{FF2B5EF4-FFF2-40B4-BE49-F238E27FC236}">
                  <a16:creationId xmlns:a16="http://schemas.microsoft.com/office/drawing/2014/main" id="{F65A03F7-4F1B-D94C-E4C4-99DA0E053332}"/>
                </a:ext>
              </a:extLst>
            </p:cNvPr>
            <p:cNvSpPr txBox="1">
              <a:spLocks/>
            </p:cNvSpPr>
            <p:nvPr/>
          </p:nvSpPr>
          <p:spPr>
            <a:xfrm>
              <a:off x="1588025" y="3471320"/>
              <a:ext cx="273634" cy="307777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rgbClr val="002B49"/>
              </a:solidFill>
            </a:ln>
          </p:spPr>
          <p:txBody>
            <a:bodyPr vert="horz" wrap="square" lIns="91440" tIns="45720" rIns="91440" bIns="45720" rtlCol="0">
              <a:spAutoFit/>
            </a:bodyPr>
            <a:lstStyle>
              <a:lvl1pPr marL="0" indent="0" algn="l" defTabSz="914400" rtl="0" eaLnBrk="1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Font typeface="Arial" panose="020B0604020202020204" pitchFamily="34" charset="0"/>
                <a:buNone/>
                <a:defRPr sz="2400" b="0" i="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1pPr>
              <a:lvl2pPr marL="685800" indent="-228600" algn="l" defTabSz="914400" rtl="0" eaLnBrk="1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Font typeface="Wingdings" pitchFamily="2" charset="2"/>
                <a:buChar char="§"/>
                <a:defRPr sz="2000" b="0" i="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2pPr>
              <a:lvl3pPr marL="1143000" indent="-228600" algn="l" defTabSz="914400" rtl="0" eaLnBrk="1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Font typeface="Wingdings" pitchFamily="2" charset="2"/>
                <a:buChar char="§"/>
                <a:defRPr sz="1800" b="0" i="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3pPr>
              <a:lvl4pPr marL="1600200" indent="-228600" algn="l" defTabSz="914400" rtl="0" eaLnBrk="1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Font typeface="Wingdings" pitchFamily="2" charset="2"/>
                <a:buChar char="§"/>
                <a:defRPr sz="1600" b="0" i="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4pPr>
              <a:lvl5pPr marL="2114550" indent="-285750" algn="l" defTabSz="914400" rtl="0" eaLnBrk="1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Font typeface="Arial" panose="020B0604020202020204" pitchFamily="34" charset="0"/>
                <a:buChar char="•"/>
                <a:defRPr sz="1400" b="0" i="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spcAft>
                  <a:spcPts val="0"/>
                </a:spcAft>
              </a:pPr>
              <a:r>
                <a:rPr lang="en-US" sz="1400" b="1" dirty="0">
                  <a:solidFill>
                    <a:srgbClr val="002B49"/>
                  </a:solidFill>
                </a:rPr>
                <a:t>D</a:t>
              </a:r>
            </a:p>
          </p:txBody>
        </p:sp>
        <p:grpSp>
          <p:nvGrpSpPr>
            <p:cNvPr id="25" name="Gruppo 41">
              <a:extLst>
                <a:ext uri="{FF2B5EF4-FFF2-40B4-BE49-F238E27FC236}">
                  <a16:creationId xmlns:a16="http://schemas.microsoft.com/office/drawing/2014/main" id="{9280ECA2-8D88-C9B0-FFC9-16CE085486A2}"/>
                </a:ext>
              </a:extLst>
            </p:cNvPr>
            <p:cNvGrpSpPr/>
            <p:nvPr/>
          </p:nvGrpSpPr>
          <p:grpSpPr>
            <a:xfrm>
              <a:off x="2607740" y="4315122"/>
              <a:ext cx="1867233" cy="1743338"/>
              <a:chOff x="6749271" y="4049549"/>
              <a:chExt cx="1867233" cy="1743338"/>
            </a:xfrm>
          </p:grpSpPr>
          <p:pic>
            <p:nvPicPr>
              <p:cNvPr id="28" name="Immagine 42">
                <a:extLst>
                  <a:ext uri="{FF2B5EF4-FFF2-40B4-BE49-F238E27FC236}">
                    <a16:creationId xmlns:a16="http://schemas.microsoft.com/office/drawing/2014/main" id="{A92DFFE2-9885-2C84-86AD-712DE8C339D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/>
              <a:srcRect l="16308" t="10050" r="19017" b="9241"/>
              <a:stretch/>
            </p:blipFill>
            <p:spPr>
              <a:xfrm>
                <a:off x="6749271" y="4049549"/>
                <a:ext cx="1431986" cy="1743338"/>
              </a:xfrm>
              <a:prstGeom prst="rect">
                <a:avLst/>
              </a:prstGeom>
            </p:spPr>
          </p:pic>
          <p:sp>
            <p:nvSpPr>
              <p:cNvPr id="29" name="CasellaDiTesto 35">
                <a:extLst>
                  <a:ext uri="{FF2B5EF4-FFF2-40B4-BE49-F238E27FC236}">
                    <a16:creationId xmlns:a16="http://schemas.microsoft.com/office/drawing/2014/main" id="{83EF9066-961B-E57F-87BB-76F519E4B9E1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6833088" y="4083632"/>
                <a:ext cx="1783416" cy="43897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defPPr>
                  <a:defRPr lang="en-US"/>
                </a:defPPr>
                <a:lvl1pPr algn="ctr" rtl="0" fontAlgn="base">
                  <a:spcBef>
                    <a:spcPct val="0"/>
                  </a:spcBef>
                  <a:spcAft>
                    <a:spcPct val="0"/>
                  </a:spcAft>
                  <a:defRPr sz="20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1pPr>
                <a:lvl2pPr marL="457200" algn="ctr" rtl="0" fontAlgn="base">
                  <a:spcBef>
                    <a:spcPct val="0"/>
                  </a:spcBef>
                  <a:spcAft>
                    <a:spcPct val="0"/>
                  </a:spcAft>
                  <a:defRPr sz="20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2pPr>
                <a:lvl3pPr marL="914400" algn="ctr" rtl="0" fontAlgn="base">
                  <a:spcBef>
                    <a:spcPct val="0"/>
                  </a:spcBef>
                  <a:spcAft>
                    <a:spcPct val="0"/>
                  </a:spcAft>
                  <a:defRPr sz="20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3pPr>
                <a:lvl4pPr marL="1371600" algn="ctr" rtl="0" fontAlgn="base">
                  <a:spcBef>
                    <a:spcPct val="0"/>
                  </a:spcBef>
                  <a:spcAft>
                    <a:spcPct val="0"/>
                  </a:spcAft>
                  <a:defRPr sz="20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4pPr>
                <a:lvl5pPr marL="1828800" algn="ctr" rtl="0" fontAlgn="base">
                  <a:spcBef>
                    <a:spcPct val="0"/>
                  </a:spcBef>
                  <a:spcAft>
                    <a:spcPct val="0"/>
                  </a:spcAft>
                  <a:defRPr sz="20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0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0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0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0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9pPr>
              </a:lstStyle>
              <a:p>
                <a:pPr algn="l"/>
                <a:r>
                  <a:rPr lang="en-US" sz="1600" b="1" dirty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1  3  5  7</a:t>
                </a:r>
              </a:p>
            </p:txBody>
          </p:sp>
          <p:sp>
            <p:nvSpPr>
              <p:cNvPr id="30" name="CasellaDiTesto 35">
                <a:extLst>
                  <a:ext uri="{FF2B5EF4-FFF2-40B4-BE49-F238E27FC236}">
                    <a16:creationId xmlns:a16="http://schemas.microsoft.com/office/drawing/2014/main" id="{BDD6E2AF-E266-0B6B-5324-CE758466B548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6849658" y="4867388"/>
                <a:ext cx="1750274" cy="43897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defPPr>
                  <a:defRPr lang="en-US"/>
                </a:defPPr>
                <a:lvl1pPr algn="ctr" rtl="0" fontAlgn="base">
                  <a:spcBef>
                    <a:spcPct val="0"/>
                  </a:spcBef>
                  <a:spcAft>
                    <a:spcPct val="0"/>
                  </a:spcAft>
                  <a:defRPr sz="20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1pPr>
                <a:lvl2pPr marL="457200" algn="ctr" rtl="0" fontAlgn="base">
                  <a:spcBef>
                    <a:spcPct val="0"/>
                  </a:spcBef>
                  <a:spcAft>
                    <a:spcPct val="0"/>
                  </a:spcAft>
                  <a:defRPr sz="20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2pPr>
                <a:lvl3pPr marL="914400" algn="ctr" rtl="0" fontAlgn="base">
                  <a:spcBef>
                    <a:spcPct val="0"/>
                  </a:spcBef>
                  <a:spcAft>
                    <a:spcPct val="0"/>
                  </a:spcAft>
                  <a:defRPr sz="20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3pPr>
                <a:lvl4pPr marL="1371600" algn="ctr" rtl="0" fontAlgn="base">
                  <a:spcBef>
                    <a:spcPct val="0"/>
                  </a:spcBef>
                  <a:spcAft>
                    <a:spcPct val="0"/>
                  </a:spcAft>
                  <a:defRPr sz="20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4pPr>
                <a:lvl5pPr marL="1828800" algn="ctr" rtl="0" fontAlgn="base">
                  <a:spcBef>
                    <a:spcPct val="0"/>
                  </a:spcBef>
                  <a:spcAft>
                    <a:spcPct val="0"/>
                  </a:spcAft>
                  <a:defRPr sz="20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0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0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0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0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9pPr>
              </a:lstStyle>
              <a:p>
                <a:pPr algn="l"/>
                <a:r>
                  <a:rPr lang="en-US" sz="1600" b="1" dirty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2  4  6  8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67415425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502421-FB25-607A-F8D5-D19B202C1B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Full-wave simulations of ICRF transmission line components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D3842D1-56D3-05FD-CB6F-10BAE3838F1E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/>
              <a:t>25th Topical Conference on RF Power in Plasmas</a:t>
            </a:r>
          </a:p>
          <a:p>
            <a:r>
              <a:rPr lang="en-US" sz="1050" dirty="0"/>
              <a:t>May 2025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997F1A4-274D-6D78-FA2A-6873656E44E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8124AC0-F824-4B25-A8F4-8F58394790A7}" type="slidenum">
              <a:rPr lang="en-US" smtClean="0"/>
              <a:pPr/>
              <a:t>16</a:t>
            </a:fld>
            <a:endParaRPr lang="en-US" dirty="0"/>
          </a:p>
        </p:txBody>
      </p:sp>
      <p:sp>
        <p:nvSpPr>
          <p:cNvPr id="10" name="Text Placeholder 2">
            <a:extLst>
              <a:ext uri="{FF2B5EF4-FFF2-40B4-BE49-F238E27FC236}">
                <a16:creationId xmlns:a16="http://schemas.microsoft.com/office/drawing/2014/main" id="{E9867C70-3A02-530D-39E1-7A683CB68970}"/>
              </a:ext>
            </a:extLst>
          </p:cNvPr>
          <p:cNvSpPr txBox="1">
            <a:spLocks/>
          </p:cNvSpPr>
          <p:nvPr/>
        </p:nvSpPr>
        <p:spPr>
          <a:xfrm>
            <a:off x="184151" y="1147318"/>
            <a:ext cx="8775697" cy="111711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457200" rtl="0" eaLnBrk="1" latinLnBrk="0" hangingPunct="1">
              <a:defRPr sz="12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Transmission Line (TL) components of the ITER ICRF lines have been simulated at Radar frequency, including arcs (PEC cylinders) and ceramic metallization.</a:t>
            </a:r>
          </a:p>
        </p:txBody>
      </p:sp>
      <p:pic>
        <p:nvPicPr>
          <p:cNvPr id="3" name="Immagine 13">
            <a:extLst>
              <a:ext uri="{FF2B5EF4-FFF2-40B4-BE49-F238E27FC236}">
                <a16:creationId xmlns:a16="http://schemas.microsoft.com/office/drawing/2014/main" id="{C7E6BFD0-02A7-EB0B-A332-27C6C331B81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2393108"/>
            <a:ext cx="9144000" cy="2394159"/>
          </a:xfrm>
          <a:prstGeom prst="rect">
            <a:avLst/>
          </a:prstGeom>
        </p:spPr>
      </p:pic>
      <p:cxnSp>
        <p:nvCxnSpPr>
          <p:cNvPr id="12" name="Connettore diritto 19">
            <a:extLst>
              <a:ext uri="{FF2B5EF4-FFF2-40B4-BE49-F238E27FC236}">
                <a16:creationId xmlns:a16="http://schemas.microsoft.com/office/drawing/2014/main" id="{94B17E78-07FC-5BBC-0961-4C0A7DB241AC}"/>
              </a:ext>
            </a:extLst>
          </p:cNvPr>
          <p:cNvCxnSpPr>
            <a:cxnSpLocks/>
          </p:cNvCxnSpPr>
          <p:nvPr/>
        </p:nvCxnSpPr>
        <p:spPr>
          <a:xfrm>
            <a:off x="875110" y="3581561"/>
            <a:ext cx="0" cy="144000"/>
          </a:xfrm>
          <a:prstGeom prst="line">
            <a:avLst/>
          </a:prstGeom>
          <a:ln w="254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 Placeholder 4">
            <a:extLst>
              <a:ext uri="{FF2B5EF4-FFF2-40B4-BE49-F238E27FC236}">
                <a16:creationId xmlns:a16="http://schemas.microsoft.com/office/drawing/2014/main" id="{F0D8A7BA-931D-DA48-A1F7-B98F6BBBD643}"/>
              </a:ext>
            </a:extLst>
          </p:cNvPr>
          <p:cNvSpPr txBox="1">
            <a:spLocks/>
          </p:cNvSpPr>
          <p:nvPr/>
        </p:nvSpPr>
        <p:spPr>
          <a:xfrm>
            <a:off x="606912" y="3356132"/>
            <a:ext cx="203188" cy="223138"/>
          </a:xfrm>
          <a:prstGeom prst="rect">
            <a:avLst/>
          </a:prstGeom>
          <a:solidFill>
            <a:schemeClr val="bg1"/>
          </a:solidFill>
          <a:ln w="25400">
            <a:solidFill>
              <a:srgbClr val="C00000"/>
            </a:solidFill>
          </a:ln>
        </p:spPr>
        <p:txBody>
          <a:bodyPr vert="horz" wrap="square" lIns="68580" tIns="34290" rIns="68580" bIns="34290" rtlCol="0" anchor="ctr">
            <a:sp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24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Wingdings" pitchFamily="2" charset="2"/>
              <a:buChar char="§"/>
              <a:defRPr sz="20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Wingdings" pitchFamily="2" charset="2"/>
              <a:buChar char="§"/>
              <a:defRPr sz="18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Wingdings" pitchFamily="2" charset="2"/>
              <a:buChar char="§"/>
              <a:defRPr sz="16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114550" indent="-28575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4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Aft>
                <a:spcPts val="0"/>
              </a:spcAft>
            </a:pPr>
            <a:r>
              <a:rPr lang="en-US" sz="1000" dirty="0">
                <a:solidFill>
                  <a:srgbClr val="C00000"/>
                </a:solidFill>
              </a:rPr>
              <a:t>6</a:t>
            </a:r>
          </a:p>
        </p:txBody>
      </p:sp>
      <p:cxnSp>
        <p:nvCxnSpPr>
          <p:cNvPr id="14" name="Connettore diritto 22">
            <a:extLst>
              <a:ext uri="{FF2B5EF4-FFF2-40B4-BE49-F238E27FC236}">
                <a16:creationId xmlns:a16="http://schemas.microsoft.com/office/drawing/2014/main" id="{89677E58-CD9A-E4E6-EF5C-C6DF6F0AFE8F}"/>
              </a:ext>
            </a:extLst>
          </p:cNvPr>
          <p:cNvCxnSpPr>
            <a:cxnSpLocks/>
          </p:cNvCxnSpPr>
          <p:nvPr/>
        </p:nvCxnSpPr>
        <p:spPr>
          <a:xfrm>
            <a:off x="1441578" y="3552808"/>
            <a:ext cx="0" cy="144000"/>
          </a:xfrm>
          <a:prstGeom prst="line">
            <a:avLst/>
          </a:prstGeom>
          <a:ln w="254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Connettore diritto 23">
            <a:extLst>
              <a:ext uri="{FF2B5EF4-FFF2-40B4-BE49-F238E27FC236}">
                <a16:creationId xmlns:a16="http://schemas.microsoft.com/office/drawing/2014/main" id="{9C8C4FE1-2134-F705-AFB5-C62491FDE43D}"/>
              </a:ext>
            </a:extLst>
          </p:cNvPr>
          <p:cNvCxnSpPr>
            <a:cxnSpLocks/>
          </p:cNvCxnSpPr>
          <p:nvPr/>
        </p:nvCxnSpPr>
        <p:spPr>
          <a:xfrm>
            <a:off x="1803886" y="3483797"/>
            <a:ext cx="0" cy="144000"/>
          </a:xfrm>
          <a:prstGeom prst="line">
            <a:avLst/>
          </a:prstGeom>
          <a:ln w="254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Connettore diritto 24">
            <a:extLst>
              <a:ext uri="{FF2B5EF4-FFF2-40B4-BE49-F238E27FC236}">
                <a16:creationId xmlns:a16="http://schemas.microsoft.com/office/drawing/2014/main" id="{5A975E40-BA2D-5015-C2C0-F41CEAF72A19}"/>
              </a:ext>
            </a:extLst>
          </p:cNvPr>
          <p:cNvCxnSpPr>
            <a:cxnSpLocks/>
          </p:cNvCxnSpPr>
          <p:nvPr/>
        </p:nvCxnSpPr>
        <p:spPr>
          <a:xfrm>
            <a:off x="1760755" y="3345775"/>
            <a:ext cx="0" cy="144000"/>
          </a:xfrm>
          <a:prstGeom prst="line">
            <a:avLst/>
          </a:prstGeom>
          <a:ln w="254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Connettore diritto 25">
            <a:extLst>
              <a:ext uri="{FF2B5EF4-FFF2-40B4-BE49-F238E27FC236}">
                <a16:creationId xmlns:a16="http://schemas.microsoft.com/office/drawing/2014/main" id="{852BDA6E-83CB-8111-284D-609928900AE1}"/>
              </a:ext>
            </a:extLst>
          </p:cNvPr>
          <p:cNvCxnSpPr>
            <a:cxnSpLocks/>
          </p:cNvCxnSpPr>
          <p:nvPr/>
        </p:nvCxnSpPr>
        <p:spPr>
          <a:xfrm>
            <a:off x="2200701" y="3017973"/>
            <a:ext cx="0" cy="144000"/>
          </a:xfrm>
          <a:prstGeom prst="line">
            <a:avLst/>
          </a:prstGeom>
          <a:ln w="254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Connettore diritto 26">
            <a:extLst>
              <a:ext uri="{FF2B5EF4-FFF2-40B4-BE49-F238E27FC236}">
                <a16:creationId xmlns:a16="http://schemas.microsoft.com/office/drawing/2014/main" id="{97239A7F-51D4-B503-C55E-AB6ED4795713}"/>
              </a:ext>
            </a:extLst>
          </p:cNvPr>
          <p:cNvCxnSpPr>
            <a:cxnSpLocks/>
          </p:cNvCxnSpPr>
          <p:nvPr/>
        </p:nvCxnSpPr>
        <p:spPr>
          <a:xfrm>
            <a:off x="3192739" y="3216382"/>
            <a:ext cx="0" cy="144000"/>
          </a:xfrm>
          <a:prstGeom prst="line">
            <a:avLst/>
          </a:prstGeom>
          <a:ln w="254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Connettore diritto 27">
            <a:extLst>
              <a:ext uri="{FF2B5EF4-FFF2-40B4-BE49-F238E27FC236}">
                <a16:creationId xmlns:a16="http://schemas.microsoft.com/office/drawing/2014/main" id="{A0D4F2C0-369C-6880-8100-14A5FD176C31}"/>
              </a:ext>
            </a:extLst>
          </p:cNvPr>
          <p:cNvCxnSpPr>
            <a:cxnSpLocks/>
          </p:cNvCxnSpPr>
          <p:nvPr/>
        </p:nvCxnSpPr>
        <p:spPr>
          <a:xfrm flipH="1">
            <a:off x="2563012" y="3526930"/>
            <a:ext cx="171561" cy="39600"/>
          </a:xfrm>
          <a:prstGeom prst="line">
            <a:avLst/>
          </a:prstGeom>
          <a:ln w="254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Connettore diritto 29">
            <a:extLst>
              <a:ext uri="{FF2B5EF4-FFF2-40B4-BE49-F238E27FC236}">
                <a16:creationId xmlns:a16="http://schemas.microsoft.com/office/drawing/2014/main" id="{0EF59CFE-5455-B1DD-0FBD-BE48DEB38B8E}"/>
              </a:ext>
            </a:extLst>
          </p:cNvPr>
          <p:cNvCxnSpPr>
            <a:cxnSpLocks/>
          </p:cNvCxnSpPr>
          <p:nvPr/>
        </p:nvCxnSpPr>
        <p:spPr>
          <a:xfrm flipH="1">
            <a:off x="7012306" y="3031910"/>
            <a:ext cx="171561" cy="39600"/>
          </a:xfrm>
          <a:prstGeom prst="line">
            <a:avLst/>
          </a:prstGeom>
          <a:ln w="254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Connettore diritto 30">
            <a:extLst>
              <a:ext uri="{FF2B5EF4-FFF2-40B4-BE49-F238E27FC236}">
                <a16:creationId xmlns:a16="http://schemas.microsoft.com/office/drawing/2014/main" id="{4642B28C-3438-2F76-809F-C1A1511CDB73}"/>
              </a:ext>
            </a:extLst>
          </p:cNvPr>
          <p:cNvCxnSpPr>
            <a:cxnSpLocks/>
          </p:cNvCxnSpPr>
          <p:nvPr/>
        </p:nvCxnSpPr>
        <p:spPr>
          <a:xfrm>
            <a:off x="4760682" y="2942214"/>
            <a:ext cx="0" cy="144000"/>
          </a:xfrm>
          <a:prstGeom prst="line">
            <a:avLst/>
          </a:prstGeom>
          <a:ln w="254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Connettore diritto 31">
            <a:extLst>
              <a:ext uri="{FF2B5EF4-FFF2-40B4-BE49-F238E27FC236}">
                <a16:creationId xmlns:a16="http://schemas.microsoft.com/office/drawing/2014/main" id="{89117938-4CFA-BFF8-6277-8B8F86149F17}"/>
              </a:ext>
            </a:extLst>
          </p:cNvPr>
          <p:cNvCxnSpPr>
            <a:cxnSpLocks/>
          </p:cNvCxnSpPr>
          <p:nvPr/>
        </p:nvCxnSpPr>
        <p:spPr>
          <a:xfrm>
            <a:off x="4958274" y="2937463"/>
            <a:ext cx="0" cy="144000"/>
          </a:xfrm>
          <a:prstGeom prst="line">
            <a:avLst/>
          </a:prstGeom>
          <a:ln w="254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Connettore diritto 32">
            <a:extLst>
              <a:ext uri="{FF2B5EF4-FFF2-40B4-BE49-F238E27FC236}">
                <a16:creationId xmlns:a16="http://schemas.microsoft.com/office/drawing/2014/main" id="{0FF106AC-69EC-ED04-6B4B-04969C9BB7DA}"/>
              </a:ext>
            </a:extLst>
          </p:cNvPr>
          <p:cNvCxnSpPr>
            <a:cxnSpLocks/>
          </p:cNvCxnSpPr>
          <p:nvPr/>
        </p:nvCxnSpPr>
        <p:spPr>
          <a:xfrm flipH="1">
            <a:off x="5017670" y="3019415"/>
            <a:ext cx="171561" cy="39600"/>
          </a:xfrm>
          <a:prstGeom prst="line">
            <a:avLst/>
          </a:prstGeom>
          <a:ln w="254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Connettore diritto 34">
            <a:extLst>
              <a:ext uri="{FF2B5EF4-FFF2-40B4-BE49-F238E27FC236}">
                <a16:creationId xmlns:a16="http://schemas.microsoft.com/office/drawing/2014/main" id="{7D937EC0-254B-903C-27F8-46C5F174896F}"/>
              </a:ext>
            </a:extLst>
          </p:cNvPr>
          <p:cNvCxnSpPr>
            <a:cxnSpLocks/>
          </p:cNvCxnSpPr>
          <p:nvPr/>
        </p:nvCxnSpPr>
        <p:spPr>
          <a:xfrm>
            <a:off x="6965202" y="2899084"/>
            <a:ext cx="0" cy="144000"/>
          </a:xfrm>
          <a:prstGeom prst="line">
            <a:avLst/>
          </a:prstGeom>
          <a:ln w="254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Connettore diritto 35">
            <a:extLst>
              <a:ext uri="{FF2B5EF4-FFF2-40B4-BE49-F238E27FC236}">
                <a16:creationId xmlns:a16="http://schemas.microsoft.com/office/drawing/2014/main" id="{43F25621-4445-1B99-8862-5DAE133D0192}"/>
              </a:ext>
            </a:extLst>
          </p:cNvPr>
          <p:cNvCxnSpPr>
            <a:cxnSpLocks/>
          </p:cNvCxnSpPr>
          <p:nvPr/>
        </p:nvCxnSpPr>
        <p:spPr>
          <a:xfrm flipH="1">
            <a:off x="6983421" y="2916336"/>
            <a:ext cx="157316" cy="132499"/>
          </a:xfrm>
          <a:prstGeom prst="line">
            <a:avLst/>
          </a:prstGeom>
          <a:ln w="254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Connettore diritto 37">
            <a:extLst>
              <a:ext uri="{FF2B5EF4-FFF2-40B4-BE49-F238E27FC236}">
                <a16:creationId xmlns:a16="http://schemas.microsoft.com/office/drawing/2014/main" id="{E2FC096B-3328-F8E0-F166-E47FE5CC096E}"/>
              </a:ext>
            </a:extLst>
          </p:cNvPr>
          <p:cNvCxnSpPr>
            <a:cxnSpLocks/>
          </p:cNvCxnSpPr>
          <p:nvPr/>
        </p:nvCxnSpPr>
        <p:spPr>
          <a:xfrm flipH="1">
            <a:off x="7341333" y="3597606"/>
            <a:ext cx="157316" cy="132499"/>
          </a:xfrm>
          <a:prstGeom prst="line">
            <a:avLst/>
          </a:prstGeom>
          <a:ln w="254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 Placeholder 4">
            <a:extLst>
              <a:ext uri="{FF2B5EF4-FFF2-40B4-BE49-F238E27FC236}">
                <a16:creationId xmlns:a16="http://schemas.microsoft.com/office/drawing/2014/main" id="{F36A3A4F-6D40-B7C6-D480-586F9052276B}"/>
              </a:ext>
            </a:extLst>
          </p:cNvPr>
          <p:cNvSpPr txBox="1">
            <a:spLocks/>
          </p:cNvSpPr>
          <p:nvPr/>
        </p:nvSpPr>
        <p:spPr>
          <a:xfrm>
            <a:off x="1313562" y="3721311"/>
            <a:ext cx="203188" cy="223138"/>
          </a:xfrm>
          <a:prstGeom prst="rect">
            <a:avLst/>
          </a:prstGeom>
          <a:solidFill>
            <a:schemeClr val="bg1"/>
          </a:solidFill>
          <a:ln w="25400">
            <a:solidFill>
              <a:schemeClr val="accent4"/>
            </a:solidFill>
          </a:ln>
        </p:spPr>
        <p:txBody>
          <a:bodyPr vert="horz" wrap="square" lIns="68580" tIns="34290" rIns="68580" bIns="34290" rtlCol="0" anchor="ctr">
            <a:sp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24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Wingdings" pitchFamily="2" charset="2"/>
              <a:buChar char="§"/>
              <a:defRPr sz="20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Wingdings" pitchFamily="2" charset="2"/>
              <a:buChar char="§"/>
              <a:defRPr sz="18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Wingdings" pitchFamily="2" charset="2"/>
              <a:buChar char="§"/>
              <a:defRPr sz="16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114550" indent="-28575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4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Aft>
                <a:spcPts val="0"/>
              </a:spcAft>
            </a:pPr>
            <a:r>
              <a:rPr lang="en-US" sz="1000" dirty="0">
                <a:solidFill>
                  <a:schemeClr val="accent5"/>
                </a:solidFill>
              </a:rPr>
              <a:t>3</a:t>
            </a:r>
          </a:p>
        </p:txBody>
      </p:sp>
      <p:sp>
        <p:nvSpPr>
          <p:cNvPr id="28" name="Text Placeholder 4">
            <a:extLst>
              <a:ext uri="{FF2B5EF4-FFF2-40B4-BE49-F238E27FC236}">
                <a16:creationId xmlns:a16="http://schemas.microsoft.com/office/drawing/2014/main" id="{87B49713-D179-A6EA-8C2A-1D90B3B50685}"/>
              </a:ext>
            </a:extLst>
          </p:cNvPr>
          <p:cNvSpPr txBox="1">
            <a:spLocks/>
          </p:cNvSpPr>
          <p:nvPr/>
        </p:nvSpPr>
        <p:spPr>
          <a:xfrm>
            <a:off x="1507261" y="3118387"/>
            <a:ext cx="203188" cy="223138"/>
          </a:xfrm>
          <a:prstGeom prst="rect">
            <a:avLst/>
          </a:prstGeom>
          <a:solidFill>
            <a:schemeClr val="bg1"/>
          </a:solidFill>
          <a:ln w="25400">
            <a:solidFill>
              <a:srgbClr val="00B050"/>
            </a:solidFill>
          </a:ln>
        </p:spPr>
        <p:txBody>
          <a:bodyPr vert="horz" wrap="square" lIns="68580" tIns="34290" rIns="68580" bIns="34290" rtlCol="0" anchor="ctr">
            <a:sp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24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Wingdings" pitchFamily="2" charset="2"/>
              <a:buChar char="§"/>
              <a:defRPr sz="20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Wingdings" pitchFamily="2" charset="2"/>
              <a:buChar char="§"/>
              <a:defRPr sz="18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Wingdings" pitchFamily="2" charset="2"/>
              <a:buChar char="§"/>
              <a:defRPr sz="16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114550" indent="-28575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4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Aft>
                <a:spcPts val="0"/>
              </a:spcAft>
            </a:pPr>
            <a:r>
              <a:rPr lang="en-US" sz="1000" dirty="0">
                <a:solidFill>
                  <a:srgbClr val="00B050"/>
                </a:solidFill>
              </a:rPr>
              <a:t>1</a:t>
            </a:r>
          </a:p>
        </p:txBody>
      </p:sp>
      <p:sp>
        <p:nvSpPr>
          <p:cNvPr id="29" name="Text Placeholder 4">
            <a:extLst>
              <a:ext uri="{FF2B5EF4-FFF2-40B4-BE49-F238E27FC236}">
                <a16:creationId xmlns:a16="http://schemas.microsoft.com/office/drawing/2014/main" id="{0F68CE8E-7F3B-AB7E-1FBD-613F756C8F7F}"/>
              </a:ext>
            </a:extLst>
          </p:cNvPr>
          <p:cNvSpPr txBox="1">
            <a:spLocks/>
          </p:cNvSpPr>
          <p:nvPr/>
        </p:nvSpPr>
        <p:spPr>
          <a:xfrm>
            <a:off x="1869869" y="3603271"/>
            <a:ext cx="203188" cy="223138"/>
          </a:xfrm>
          <a:prstGeom prst="rect">
            <a:avLst/>
          </a:prstGeom>
          <a:solidFill>
            <a:schemeClr val="bg1"/>
          </a:solidFill>
          <a:ln w="25400">
            <a:solidFill>
              <a:schemeClr val="accent4"/>
            </a:solidFill>
          </a:ln>
        </p:spPr>
        <p:txBody>
          <a:bodyPr vert="horz" wrap="square" lIns="68580" tIns="34290" rIns="68580" bIns="34290" rtlCol="0" anchor="ctr">
            <a:sp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24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Wingdings" pitchFamily="2" charset="2"/>
              <a:buChar char="§"/>
              <a:defRPr sz="20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Wingdings" pitchFamily="2" charset="2"/>
              <a:buChar char="§"/>
              <a:defRPr sz="18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Wingdings" pitchFamily="2" charset="2"/>
              <a:buChar char="§"/>
              <a:defRPr sz="16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114550" indent="-28575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4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Aft>
                <a:spcPts val="0"/>
              </a:spcAft>
            </a:pPr>
            <a:r>
              <a:rPr lang="en-US" sz="1000" dirty="0">
                <a:solidFill>
                  <a:schemeClr val="accent5"/>
                </a:solidFill>
              </a:rPr>
              <a:t>2</a:t>
            </a:r>
          </a:p>
        </p:txBody>
      </p:sp>
      <p:sp>
        <p:nvSpPr>
          <p:cNvPr id="30" name="Text Placeholder 4">
            <a:extLst>
              <a:ext uri="{FF2B5EF4-FFF2-40B4-BE49-F238E27FC236}">
                <a16:creationId xmlns:a16="http://schemas.microsoft.com/office/drawing/2014/main" id="{DD2BB549-E3F1-A822-C1DB-2CEF82AC015D}"/>
              </a:ext>
            </a:extLst>
          </p:cNvPr>
          <p:cNvSpPr txBox="1">
            <a:spLocks/>
          </p:cNvSpPr>
          <p:nvPr/>
        </p:nvSpPr>
        <p:spPr>
          <a:xfrm>
            <a:off x="1898718" y="2783265"/>
            <a:ext cx="203188" cy="223138"/>
          </a:xfrm>
          <a:prstGeom prst="rect">
            <a:avLst/>
          </a:prstGeom>
          <a:solidFill>
            <a:schemeClr val="bg1"/>
          </a:solidFill>
          <a:ln w="25400">
            <a:solidFill>
              <a:srgbClr val="C00000"/>
            </a:solidFill>
          </a:ln>
        </p:spPr>
        <p:txBody>
          <a:bodyPr vert="horz" wrap="square" lIns="68580" tIns="34290" rIns="68580" bIns="34290" rtlCol="0" anchor="ctr">
            <a:sp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24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Wingdings" pitchFamily="2" charset="2"/>
              <a:buChar char="§"/>
              <a:defRPr sz="20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Wingdings" pitchFamily="2" charset="2"/>
              <a:buChar char="§"/>
              <a:defRPr sz="18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Wingdings" pitchFamily="2" charset="2"/>
              <a:buChar char="§"/>
              <a:defRPr sz="16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114550" indent="-28575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4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Aft>
                <a:spcPts val="0"/>
              </a:spcAft>
            </a:pPr>
            <a:r>
              <a:rPr lang="en-US" sz="1000" dirty="0">
                <a:solidFill>
                  <a:srgbClr val="C00000"/>
                </a:solidFill>
              </a:rPr>
              <a:t>4</a:t>
            </a:r>
          </a:p>
        </p:txBody>
      </p:sp>
      <p:sp>
        <p:nvSpPr>
          <p:cNvPr id="31" name="Text Placeholder 4">
            <a:extLst>
              <a:ext uri="{FF2B5EF4-FFF2-40B4-BE49-F238E27FC236}">
                <a16:creationId xmlns:a16="http://schemas.microsoft.com/office/drawing/2014/main" id="{9B92EC44-8687-C7CB-B0E7-D17F4E7837D6}"/>
              </a:ext>
            </a:extLst>
          </p:cNvPr>
          <p:cNvSpPr txBox="1">
            <a:spLocks/>
          </p:cNvSpPr>
          <p:nvPr/>
        </p:nvSpPr>
        <p:spPr>
          <a:xfrm>
            <a:off x="2674389" y="3585937"/>
            <a:ext cx="203188" cy="223138"/>
          </a:xfrm>
          <a:prstGeom prst="rect">
            <a:avLst/>
          </a:prstGeom>
          <a:solidFill>
            <a:schemeClr val="bg1"/>
          </a:solidFill>
          <a:ln w="25400">
            <a:solidFill>
              <a:srgbClr val="C00000"/>
            </a:solidFill>
          </a:ln>
        </p:spPr>
        <p:txBody>
          <a:bodyPr vert="horz" wrap="square" lIns="68580" tIns="34290" rIns="68580" bIns="34290" rtlCol="0" anchor="ctr">
            <a:sp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24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Wingdings" pitchFamily="2" charset="2"/>
              <a:buChar char="§"/>
              <a:defRPr sz="20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Wingdings" pitchFamily="2" charset="2"/>
              <a:buChar char="§"/>
              <a:defRPr sz="18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Wingdings" pitchFamily="2" charset="2"/>
              <a:buChar char="§"/>
              <a:defRPr sz="16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114550" indent="-28575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4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Aft>
                <a:spcPts val="0"/>
              </a:spcAft>
            </a:pPr>
            <a:r>
              <a:rPr lang="en-US" sz="1000" dirty="0">
                <a:solidFill>
                  <a:srgbClr val="C00000"/>
                </a:solidFill>
              </a:rPr>
              <a:t>5</a:t>
            </a:r>
          </a:p>
        </p:txBody>
      </p:sp>
      <p:sp>
        <p:nvSpPr>
          <p:cNvPr id="32" name="Text Placeholder 4">
            <a:extLst>
              <a:ext uri="{FF2B5EF4-FFF2-40B4-BE49-F238E27FC236}">
                <a16:creationId xmlns:a16="http://schemas.microsoft.com/office/drawing/2014/main" id="{EDF22480-743D-F529-35B2-46674C98A94A}"/>
              </a:ext>
            </a:extLst>
          </p:cNvPr>
          <p:cNvSpPr txBox="1">
            <a:spLocks/>
          </p:cNvSpPr>
          <p:nvPr/>
        </p:nvSpPr>
        <p:spPr>
          <a:xfrm>
            <a:off x="3272768" y="3287942"/>
            <a:ext cx="203188" cy="223138"/>
          </a:xfrm>
          <a:prstGeom prst="rect">
            <a:avLst/>
          </a:prstGeom>
          <a:solidFill>
            <a:schemeClr val="bg1"/>
          </a:solidFill>
          <a:ln w="25400">
            <a:solidFill>
              <a:srgbClr val="C00000"/>
            </a:solidFill>
          </a:ln>
        </p:spPr>
        <p:txBody>
          <a:bodyPr vert="horz" wrap="square" lIns="68580" tIns="34290" rIns="68580" bIns="34290" rtlCol="0" anchor="ctr">
            <a:sp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24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Wingdings" pitchFamily="2" charset="2"/>
              <a:buChar char="§"/>
              <a:defRPr sz="20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Wingdings" pitchFamily="2" charset="2"/>
              <a:buChar char="§"/>
              <a:defRPr sz="18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Wingdings" pitchFamily="2" charset="2"/>
              <a:buChar char="§"/>
              <a:defRPr sz="16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114550" indent="-28575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4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Aft>
                <a:spcPts val="0"/>
              </a:spcAft>
            </a:pPr>
            <a:r>
              <a:rPr lang="en-US" sz="1000" dirty="0">
                <a:solidFill>
                  <a:srgbClr val="C00000"/>
                </a:solidFill>
              </a:rPr>
              <a:t>7</a:t>
            </a:r>
          </a:p>
        </p:txBody>
      </p:sp>
      <p:sp>
        <p:nvSpPr>
          <p:cNvPr id="33" name="Text Placeholder 4">
            <a:extLst>
              <a:ext uri="{FF2B5EF4-FFF2-40B4-BE49-F238E27FC236}">
                <a16:creationId xmlns:a16="http://schemas.microsoft.com/office/drawing/2014/main" id="{FC742048-1379-A5B9-EC21-DA8E51DB0912}"/>
              </a:ext>
            </a:extLst>
          </p:cNvPr>
          <p:cNvSpPr txBox="1">
            <a:spLocks/>
          </p:cNvSpPr>
          <p:nvPr/>
        </p:nvSpPr>
        <p:spPr>
          <a:xfrm>
            <a:off x="4390759" y="2743696"/>
            <a:ext cx="285589" cy="223138"/>
          </a:xfrm>
          <a:prstGeom prst="rect">
            <a:avLst/>
          </a:prstGeom>
          <a:solidFill>
            <a:schemeClr val="bg1"/>
          </a:solidFill>
          <a:ln w="25400">
            <a:solidFill>
              <a:srgbClr val="C00000"/>
            </a:solidFill>
          </a:ln>
        </p:spPr>
        <p:txBody>
          <a:bodyPr vert="horz" wrap="square" lIns="68580" tIns="34290" rIns="68580" bIns="34290" rtlCol="0" anchor="ctr">
            <a:sp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24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Wingdings" pitchFamily="2" charset="2"/>
              <a:buChar char="§"/>
              <a:defRPr sz="20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Wingdings" pitchFamily="2" charset="2"/>
              <a:buChar char="§"/>
              <a:defRPr sz="18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Wingdings" pitchFamily="2" charset="2"/>
              <a:buChar char="§"/>
              <a:defRPr sz="16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114550" indent="-28575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4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Aft>
                <a:spcPts val="0"/>
              </a:spcAft>
            </a:pPr>
            <a:r>
              <a:rPr lang="en-US" sz="1000" dirty="0">
                <a:solidFill>
                  <a:srgbClr val="C00000"/>
                </a:solidFill>
              </a:rPr>
              <a:t>12</a:t>
            </a:r>
          </a:p>
        </p:txBody>
      </p:sp>
      <p:sp>
        <p:nvSpPr>
          <p:cNvPr id="34" name="Text Placeholder 4">
            <a:extLst>
              <a:ext uri="{FF2B5EF4-FFF2-40B4-BE49-F238E27FC236}">
                <a16:creationId xmlns:a16="http://schemas.microsoft.com/office/drawing/2014/main" id="{B36E28FA-3CF5-F1DA-BCBA-4021B359B3E2}"/>
              </a:ext>
            </a:extLst>
          </p:cNvPr>
          <p:cNvSpPr txBox="1">
            <a:spLocks/>
          </p:cNvSpPr>
          <p:nvPr/>
        </p:nvSpPr>
        <p:spPr>
          <a:xfrm>
            <a:off x="4905329" y="2656327"/>
            <a:ext cx="285589" cy="223138"/>
          </a:xfrm>
          <a:prstGeom prst="rect">
            <a:avLst/>
          </a:prstGeom>
          <a:solidFill>
            <a:schemeClr val="bg1"/>
          </a:solidFill>
          <a:ln w="25400">
            <a:solidFill>
              <a:srgbClr val="C00000"/>
            </a:solidFill>
          </a:ln>
        </p:spPr>
        <p:txBody>
          <a:bodyPr vert="horz" wrap="square" lIns="68580" tIns="34290" rIns="68580" bIns="34290" rtlCol="0" anchor="ctr">
            <a:sp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24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Wingdings" pitchFamily="2" charset="2"/>
              <a:buChar char="§"/>
              <a:defRPr sz="20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Wingdings" pitchFamily="2" charset="2"/>
              <a:buChar char="§"/>
              <a:defRPr sz="18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Wingdings" pitchFamily="2" charset="2"/>
              <a:buChar char="§"/>
              <a:defRPr sz="16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114550" indent="-28575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4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Aft>
                <a:spcPts val="0"/>
              </a:spcAft>
            </a:pPr>
            <a:r>
              <a:rPr lang="en-US" sz="1000" dirty="0">
                <a:solidFill>
                  <a:srgbClr val="C00000"/>
                </a:solidFill>
              </a:rPr>
              <a:t>13</a:t>
            </a:r>
          </a:p>
        </p:txBody>
      </p:sp>
      <p:sp>
        <p:nvSpPr>
          <p:cNvPr id="35" name="Text Placeholder 4">
            <a:extLst>
              <a:ext uri="{FF2B5EF4-FFF2-40B4-BE49-F238E27FC236}">
                <a16:creationId xmlns:a16="http://schemas.microsoft.com/office/drawing/2014/main" id="{FF60404B-8D9F-81B4-062A-C5F7B5C2F201}"/>
              </a:ext>
            </a:extLst>
          </p:cNvPr>
          <p:cNvSpPr txBox="1">
            <a:spLocks/>
          </p:cNvSpPr>
          <p:nvPr/>
        </p:nvSpPr>
        <p:spPr>
          <a:xfrm>
            <a:off x="5140434" y="3085723"/>
            <a:ext cx="285589" cy="223138"/>
          </a:xfrm>
          <a:prstGeom prst="rect">
            <a:avLst/>
          </a:prstGeom>
          <a:solidFill>
            <a:schemeClr val="bg1"/>
          </a:solidFill>
          <a:ln w="25400">
            <a:solidFill>
              <a:schemeClr val="accent1"/>
            </a:solidFill>
          </a:ln>
        </p:spPr>
        <p:txBody>
          <a:bodyPr vert="horz" wrap="square" lIns="68580" tIns="34290" rIns="68580" bIns="34290" rtlCol="0" anchor="ctr">
            <a:sp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24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Wingdings" pitchFamily="2" charset="2"/>
              <a:buChar char="§"/>
              <a:defRPr sz="20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Wingdings" pitchFamily="2" charset="2"/>
              <a:buChar char="§"/>
              <a:defRPr sz="18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Wingdings" pitchFamily="2" charset="2"/>
              <a:buChar char="§"/>
              <a:defRPr sz="16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114550" indent="-28575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4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Aft>
                <a:spcPts val="0"/>
              </a:spcAft>
            </a:pPr>
            <a:r>
              <a:rPr lang="en-US" sz="1000" dirty="0">
                <a:solidFill>
                  <a:schemeClr val="accent1"/>
                </a:solidFill>
              </a:rPr>
              <a:t>14</a:t>
            </a:r>
          </a:p>
        </p:txBody>
      </p:sp>
      <p:sp>
        <p:nvSpPr>
          <p:cNvPr id="36" name="Text Placeholder 4">
            <a:extLst>
              <a:ext uri="{FF2B5EF4-FFF2-40B4-BE49-F238E27FC236}">
                <a16:creationId xmlns:a16="http://schemas.microsoft.com/office/drawing/2014/main" id="{6430D70A-6DC9-8C6D-4205-4BADEE0D15EE}"/>
              </a:ext>
            </a:extLst>
          </p:cNvPr>
          <p:cNvSpPr txBox="1">
            <a:spLocks/>
          </p:cNvSpPr>
          <p:nvPr/>
        </p:nvSpPr>
        <p:spPr>
          <a:xfrm>
            <a:off x="6518729" y="2790585"/>
            <a:ext cx="285589" cy="223138"/>
          </a:xfrm>
          <a:prstGeom prst="rect">
            <a:avLst/>
          </a:prstGeom>
          <a:solidFill>
            <a:schemeClr val="bg1"/>
          </a:solidFill>
          <a:ln w="25400">
            <a:solidFill>
              <a:srgbClr val="00B050"/>
            </a:solidFill>
          </a:ln>
        </p:spPr>
        <p:txBody>
          <a:bodyPr vert="horz" wrap="square" lIns="68580" tIns="34290" rIns="68580" bIns="34290" rtlCol="0" anchor="ctr">
            <a:sp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24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Wingdings" pitchFamily="2" charset="2"/>
              <a:buChar char="§"/>
              <a:defRPr sz="20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Wingdings" pitchFamily="2" charset="2"/>
              <a:buChar char="§"/>
              <a:defRPr sz="18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Wingdings" pitchFamily="2" charset="2"/>
              <a:buChar char="§"/>
              <a:defRPr sz="16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114550" indent="-28575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4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Aft>
                <a:spcPts val="0"/>
              </a:spcAft>
            </a:pPr>
            <a:r>
              <a:rPr lang="en-US" sz="1000" dirty="0">
                <a:solidFill>
                  <a:srgbClr val="00B050"/>
                </a:solidFill>
              </a:rPr>
              <a:t>19</a:t>
            </a:r>
          </a:p>
        </p:txBody>
      </p:sp>
      <p:sp>
        <p:nvSpPr>
          <p:cNvPr id="37" name="Text Placeholder 4">
            <a:extLst>
              <a:ext uri="{FF2B5EF4-FFF2-40B4-BE49-F238E27FC236}">
                <a16:creationId xmlns:a16="http://schemas.microsoft.com/office/drawing/2014/main" id="{0F514D3A-F5C7-8553-B310-86F333503764}"/>
              </a:ext>
            </a:extLst>
          </p:cNvPr>
          <p:cNvSpPr txBox="1">
            <a:spLocks/>
          </p:cNvSpPr>
          <p:nvPr/>
        </p:nvSpPr>
        <p:spPr>
          <a:xfrm>
            <a:off x="7079341" y="2574475"/>
            <a:ext cx="285589" cy="223138"/>
          </a:xfrm>
          <a:prstGeom prst="rect">
            <a:avLst/>
          </a:prstGeom>
          <a:solidFill>
            <a:schemeClr val="bg1"/>
          </a:solidFill>
          <a:ln w="25400">
            <a:solidFill>
              <a:srgbClr val="00B050"/>
            </a:solidFill>
          </a:ln>
        </p:spPr>
        <p:txBody>
          <a:bodyPr vert="horz" wrap="square" lIns="68580" tIns="34290" rIns="68580" bIns="34290" rtlCol="0" anchor="ctr">
            <a:sp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24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Wingdings" pitchFamily="2" charset="2"/>
              <a:buChar char="§"/>
              <a:defRPr sz="20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Wingdings" pitchFamily="2" charset="2"/>
              <a:buChar char="§"/>
              <a:defRPr sz="18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Wingdings" pitchFamily="2" charset="2"/>
              <a:buChar char="§"/>
              <a:defRPr sz="16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114550" indent="-28575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4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Aft>
                <a:spcPts val="0"/>
              </a:spcAft>
            </a:pPr>
            <a:r>
              <a:rPr lang="en-US" sz="1000" dirty="0">
                <a:solidFill>
                  <a:srgbClr val="00B050"/>
                </a:solidFill>
              </a:rPr>
              <a:t>20</a:t>
            </a:r>
          </a:p>
        </p:txBody>
      </p:sp>
      <p:sp>
        <p:nvSpPr>
          <p:cNvPr id="38" name="Text Placeholder 4">
            <a:extLst>
              <a:ext uri="{FF2B5EF4-FFF2-40B4-BE49-F238E27FC236}">
                <a16:creationId xmlns:a16="http://schemas.microsoft.com/office/drawing/2014/main" id="{D6072BF3-9104-ACF2-FBA9-AC05864C5463}"/>
              </a:ext>
            </a:extLst>
          </p:cNvPr>
          <p:cNvSpPr txBox="1">
            <a:spLocks/>
          </p:cNvSpPr>
          <p:nvPr/>
        </p:nvSpPr>
        <p:spPr>
          <a:xfrm>
            <a:off x="6871444" y="3167091"/>
            <a:ext cx="285589" cy="223138"/>
          </a:xfrm>
          <a:prstGeom prst="rect">
            <a:avLst/>
          </a:prstGeom>
          <a:solidFill>
            <a:schemeClr val="bg1"/>
          </a:solidFill>
          <a:ln w="25400">
            <a:solidFill>
              <a:srgbClr val="00B050"/>
            </a:solidFill>
          </a:ln>
        </p:spPr>
        <p:txBody>
          <a:bodyPr vert="horz" wrap="square" lIns="68580" tIns="34290" rIns="68580" bIns="34290" rtlCol="0" anchor="ctr">
            <a:sp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24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Wingdings" pitchFamily="2" charset="2"/>
              <a:buChar char="§"/>
              <a:defRPr sz="20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Wingdings" pitchFamily="2" charset="2"/>
              <a:buChar char="§"/>
              <a:defRPr sz="18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Wingdings" pitchFamily="2" charset="2"/>
              <a:buChar char="§"/>
              <a:defRPr sz="16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114550" indent="-28575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4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Aft>
                <a:spcPts val="0"/>
              </a:spcAft>
            </a:pPr>
            <a:r>
              <a:rPr lang="en-US" sz="1000" dirty="0">
                <a:solidFill>
                  <a:srgbClr val="00B050"/>
                </a:solidFill>
              </a:rPr>
              <a:t>21</a:t>
            </a:r>
          </a:p>
        </p:txBody>
      </p:sp>
      <p:sp>
        <p:nvSpPr>
          <p:cNvPr id="39" name="Text Placeholder 4">
            <a:extLst>
              <a:ext uri="{FF2B5EF4-FFF2-40B4-BE49-F238E27FC236}">
                <a16:creationId xmlns:a16="http://schemas.microsoft.com/office/drawing/2014/main" id="{AEAF2EC0-8AF2-BE33-F8AD-156050C5D10F}"/>
              </a:ext>
            </a:extLst>
          </p:cNvPr>
          <p:cNvSpPr txBox="1">
            <a:spLocks/>
          </p:cNvSpPr>
          <p:nvPr/>
        </p:nvSpPr>
        <p:spPr>
          <a:xfrm>
            <a:off x="7438273" y="3755213"/>
            <a:ext cx="285589" cy="223138"/>
          </a:xfrm>
          <a:prstGeom prst="rect">
            <a:avLst/>
          </a:prstGeom>
          <a:solidFill>
            <a:schemeClr val="bg1"/>
          </a:solidFill>
          <a:ln w="25400">
            <a:solidFill>
              <a:srgbClr val="C00000"/>
            </a:solidFill>
          </a:ln>
        </p:spPr>
        <p:txBody>
          <a:bodyPr vert="horz" wrap="square" lIns="68580" tIns="34290" rIns="68580" bIns="34290" rtlCol="0" anchor="ctr">
            <a:sp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24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Wingdings" pitchFamily="2" charset="2"/>
              <a:buChar char="§"/>
              <a:defRPr sz="20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Wingdings" pitchFamily="2" charset="2"/>
              <a:buChar char="§"/>
              <a:defRPr sz="18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Wingdings" pitchFamily="2" charset="2"/>
              <a:buChar char="§"/>
              <a:defRPr sz="16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114550" indent="-28575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4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Aft>
                <a:spcPts val="0"/>
              </a:spcAft>
            </a:pPr>
            <a:r>
              <a:rPr lang="en-US" sz="1000" dirty="0">
                <a:solidFill>
                  <a:srgbClr val="C00000"/>
                </a:solidFill>
              </a:rPr>
              <a:t>22</a:t>
            </a:r>
          </a:p>
        </p:txBody>
      </p:sp>
      <p:cxnSp>
        <p:nvCxnSpPr>
          <p:cNvPr id="40" name="Connettore diritto 123">
            <a:extLst>
              <a:ext uri="{FF2B5EF4-FFF2-40B4-BE49-F238E27FC236}">
                <a16:creationId xmlns:a16="http://schemas.microsoft.com/office/drawing/2014/main" id="{4F1BA7CD-48E4-AF1D-54FA-AE4BCE59C335}"/>
              </a:ext>
            </a:extLst>
          </p:cNvPr>
          <p:cNvCxnSpPr>
            <a:cxnSpLocks/>
          </p:cNvCxnSpPr>
          <p:nvPr/>
        </p:nvCxnSpPr>
        <p:spPr>
          <a:xfrm>
            <a:off x="8699259" y="3331761"/>
            <a:ext cx="0" cy="144000"/>
          </a:xfrm>
          <a:prstGeom prst="line">
            <a:avLst/>
          </a:prstGeom>
          <a:ln w="254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Connettore diritto 124">
            <a:extLst>
              <a:ext uri="{FF2B5EF4-FFF2-40B4-BE49-F238E27FC236}">
                <a16:creationId xmlns:a16="http://schemas.microsoft.com/office/drawing/2014/main" id="{823DD561-4BFF-4993-13C3-FEF22E6A41A6}"/>
              </a:ext>
            </a:extLst>
          </p:cNvPr>
          <p:cNvCxnSpPr>
            <a:cxnSpLocks/>
          </p:cNvCxnSpPr>
          <p:nvPr/>
        </p:nvCxnSpPr>
        <p:spPr>
          <a:xfrm>
            <a:off x="8343454" y="3459361"/>
            <a:ext cx="0" cy="144000"/>
          </a:xfrm>
          <a:prstGeom prst="line">
            <a:avLst/>
          </a:prstGeom>
          <a:ln w="254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Text Placeholder 4">
            <a:extLst>
              <a:ext uri="{FF2B5EF4-FFF2-40B4-BE49-F238E27FC236}">
                <a16:creationId xmlns:a16="http://schemas.microsoft.com/office/drawing/2014/main" id="{91C3BFCF-7A51-3ABF-341A-D21048B8FC34}"/>
              </a:ext>
            </a:extLst>
          </p:cNvPr>
          <p:cNvSpPr txBox="1">
            <a:spLocks/>
          </p:cNvSpPr>
          <p:nvPr/>
        </p:nvSpPr>
        <p:spPr>
          <a:xfrm>
            <a:off x="7962385" y="3296449"/>
            <a:ext cx="285589" cy="223138"/>
          </a:xfrm>
          <a:prstGeom prst="rect">
            <a:avLst/>
          </a:prstGeom>
          <a:solidFill>
            <a:schemeClr val="bg1"/>
          </a:solidFill>
          <a:ln w="25400">
            <a:solidFill>
              <a:srgbClr val="C00000"/>
            </a:solidFill>
          </a:ln>
        </p:spPr>
        <p:txBody>
          <a:bodyPr vert="horz" wrap="square" lIns="68580" tIns="34290" rIns="68580" bIns="34290" rtlCol="0" anchor="ctr">
            <a:sp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24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Wingdings" pitchFamily="2" charset="2"/>
              <a:buChar char="§"/>
              <a:defRPr sz="20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Wingdings" pitchFamily="2" charset="2"/>
              <a:buChar char="§"/>
              <a:defRPr sz="18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Wingdings" pitchFamily="2" charset="2"/>
              <a:buChar char="§"/>
              <a:defRPr sz="16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114550" indent="-28575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4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Aft>
                <a:spcPts val="0"/>
              </a:spcAft>
            </a:pPr>
            <a:r>
              <a:rPr lang="en-US" sz="1000" dirty="0">
                <a:solidFill>
                  <a:srgbClr val="C00000"/>
                </a:solidFill>
              </a:rPr>
              <a:t>15</a:t>
            </a:r>
          </a:p>
        </p:txBody>
      </p:sp>
      <p:sp>
        <p:nvSpPr>
          <p:cNvPr id="43" name="Text Placeholder 4">
            <a:extLst>
              <a:ext uri="{FF2B5EF4-FFF2-40B4-BE49-F238E27FC236}">
                <a16:creationId xmlns:a16="http://schemas.microsoft.com/office/drawing/2014/main" id="{7F9D9C50-FA5E-0CFA-4A5F-3D0E88E88E38}"/>
              </a:ext>
            </a:extLst>
          </p:cNvPr>
          <p:cNvSpPr txBox="1">
            <a:spLocks/>
          </p:cNvSpPr>
          <p:nvPr/>
        </p:nvSpPr>
        <p:spPr>
          <a:xfrm>
            <a:off x="8569899" y="3053600"/>
            <a:ext cx="285589" cy="223138"/>
          </a:xfrm>
          <a:prstGeom prst="rect">
            <a:avLst/>
          </a:prstGeom>
          <a:solidFill>
            <a:schemeClr val="bg1"/>
          </a:solidFill>
          <a:ln w="25400">
            <a:solidFill>
              <a:srgbClr val="C00000"/>
            </a:solidFill>
          </a:ln>
        </p:spPr>
        <p:txBody>
          <a:bodyPr vert="horz" wrap="square" lIns="68580" tIns="34290" rIns="68580" bIns="34290" rtlCol="0" anchor="ctr">
            <a:sp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24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Wingdings" pitchFamily="2" charset="2"/>
              <a:buChar char="§"/>
              <a:defRPr sz="20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Wingdings" pitchFamily="2" charset="2"/>
              <a:buChar char="§"/>
              <a:defRPr sz="18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Wingdings" pitchFamily="2" charset="2"/>
              <a:buChar char="§"/>
              <a:defRPr sz="16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114550" indent="-28575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4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Aft>
                <a:spcPts val="0"/>
              </a:spcAft>
            </a:pPr>
            <a:r>
              <a:rPr lang="en-US" sz="1000" dirty="0">
                <a:solidFill>
                  <a:srgbClr val="C00000"/>
                </a:solidFill>
              </a:rPr>
              <a:t>16</a:t>
            </a:r>
          </a:p>
        </p:txBody>
      </p:sp>
      <p:cxnSp>
        <p:nvCxnSpPr>
          <p:cNvPr id="44" name="Connettore diritto 127">
            <a:extLst>
              <a:ext uri="{FF2B5EF4-FFF2-40B4-BE49-F238E27FC236}">
                <a16:creationId xmlns:a16="http://schemas.microsoft.com/office/drawing/2014/main" id="{95105FC8-6E8E-44DB-9358-CAC42027274E}"/>
              </a:ext>
            </a:extLst>
          </p:cNvPr>
          <p:cNvCxnSpPr>
            <a:cxnSpLocks/>
          </p:cNvCxnSpPr>
          <p:nvPr/>
        </p:nvCxnSpPr>
        <p:spPr>
          <a:xfrm flipH="1">
            <a:off x="8715564" y="3432041"/>
            <a:ext cx="171561" cy="39600"/>
          </a:xfrm>
          <a:prstGeom prst="line">
            <a:avLst/>
          </a:prstGeom>
          <a:ln w="254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Text Placeholder 4">
            <a:extLst>
              <a:ext uri="{FF2B5EF4-FFF2-40B4-BE49-F238E27FC236}">
                <a16:creationId xmlns:a16="http://schemas.microsoft.com/office/drawing/2014/main" id="{158BCB4A-4A29-D4A5-5AED-0678370FF609}"/>
              </a:ext>
            </a:extLst>
          </p:cNvPr>
          <p:cNvSpPr txBox="1">
            <a:spLocks/>
          </p:cNvSpPr>
          <p:nvPr/>
        </p:nvSpPr>
        <p:spPr>
          <a:xfrm>
            <a:off x="8748121" y="3548461"/>
            <a:ext cx="285589" cy="223138"/>
          </a:xfrm>
          <a:prstGeom prst="rect">
            <a:avLst/>
          </a:prstGeom>
          <a:solidFill>
            <a:schemeClr val="bg1"/>
          </a:solidFill>
          <a:ln w="25400">
            <a:solidFill>
              <a:schemeClr val="accent1"/>
            </a:solidFill>
          </a:ln>
        </p:spPr>
        <p:txBody>
          <a:bodyPr vert="horz" wrap="square" lIns="68580" tIns="34290" rIns="68580" bIns="34290" rtlCol="0" anchor="ctr">
            <a:sp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24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Wingdings" pitchFamily="2" charset="2"/>
              <a:buChar char="§"/>
              <a:defRPr sz="20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Wingdings" pitchFamily="2" charset="2"/>
              <a:buChar char="§"/>
              <a:defRPr sz="18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Wingdings" pitchFamily="2" charset="2"/>
              <a:buChar char="§"/>
              <a:defRPr sz="16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114550" indent="-28575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4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Aft>
                <a:spcPts val="0"/>
              </a:spcAft>
            </a:pPr>
            <a:r>
              <a:rPr lang="en-US" sz="1000" dirty="0">
                <a:solidFill>
                  <a:schemeClr val="accent1"/>
                </a:solidFill>
              </a:rPr>
              <a:t>17</a:t>
            </a:r>
          </a:p>
        </p:txBody>
      </p:sp>
      <p:sp>
        <p:nvSpPr>
          <p:cNvPr id="46" name="Text Placeholder 4">
            <a:extLst>
              <a:ext uri="{FF2B5EF4-FFF2-40B4-BE49-F238E27FC236}">
                <a16:creationId xmlns:a16="http://schemas.microsoft.com/office/drawing/2014/main" id="{6D0B867E-09E6-6DF7-70EC-4979BE15DC46}"/>
              </a:ext>
            </a:extLst>
          </p:cNvPr>
          <p:cNvSpPr txBox="1">
            <a:spLocks/>
          </p:cNvSpPr>
          <p:nvPr/>
        </p:nvSpPr>
        <p:spPr>
          <a:xfrm>
            <a:off x="8407380" y="3586445"/>
            <a:ext cx="285589" cy="223138"/>
          </a:xfrm>
          <a:prstGeom prst="rect">
            <a:avLst/>
          </a:prstGeom>
          <a:solidFill>
            <a:schemeClr val="bg1"/>
          </a:solidFill>
          <a:ln w="25400">
            <a:solidFill>
              <a:srgbClr val="92D050"/>
            </a:solidFill>
          </a:ln>
        </p:spPr>
        <p:txBody>
          <a:bodyPr vert="horz" wrap="square" lIns="68580" tIns="34290" rIns="68580" bIns="34290" rtlCol="0" anchor="ctr">
            <a:sp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24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Wingdings" pitchFamily="2" charset="2"/>
              <a:buChar char="§"/>
              <a:defRPr sz="20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Wingdings" pitchFamily="2" charset="2"/>
              <a:buChar char="§"/>
              <a:defRPr sz="18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Wingdings" pitchFamily="2" charset="2"/>
              <a:buChar char="§"/>
              <a:defRPr sz="16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114550" indent="-28575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4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Aft>
                <a:spcPts val="0"/>
              </a:spcAft>
            </a:pPr>
            <a:r>
              <a:rPr lang="en-US" sz="1000" dirty="0">
                <a:solidFill>
                  <a:srgbClr val="92D050"/>
                </a:solidFill>
              </a:rPr>
              <a:t>18</a:t>
            </a:r>
          </a:p>
        </p:txBody>
      </p:sp>
      <p:cxnSp>
        <p:nvCxnSpPr>
          <p:cNvPr id="47" name="Connettore diritto 130">
            <a:extLst>
              <a:ext uri="{FF2B5EF4-FFF2-40B4-BE49-F238E27FC236}">
                <a16:creationId xmlns:a16="http://schemas.microsoft.com/office/drawing/2014/main" id="{7450EA2D-2993-7FCB-FAA8-4838690737AA}"/>
              </a:ext>
            </a:extLst>
          </p:cNvPr>
          <p:cNvCxnSpPr>
            <a:cxnSpLocks/>
          </p:cNvCxnSpPr>
          <p:nvPr/>
        </p:nvCxnSpPr>
        <p:spPr>
          <a:xfrm flipH="1">
            <a:off x="8426950" y="3474031"/>
            <a:ext cx="171561" cy="0"/>
          </a:xfrm>
          <a:prstGeom prst="line">
            <a:avLst/>
          </a:prstGeom>
          <a:ln w="25400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Connettore 2 15">
            <a:extLst>
              <a:ext uri="{FF2B5EF4-FFF2-40B4-BE49-F238E27FC236}">
                <a16:creationId xmlns:a16="http://schemas.microsoft.com/office/drawing/2014/main" id="{69DC42A1-7AA5-98CD-7270-0042D3620027}"/>
              </a:ext>
            </a:extLst>
          </p:cNvPr>
          <p:cNvCxnSpPr>
            <a:cxnSpLocks/>
          </p:cNvCxnSpPr>
          <p:nvPr/>
        </p:nvCxnSpPr>
        <p:spPr>
          <a:xfrm flipV="1">
            <a:off x="4024411" y="3469980"/>
            <a:ext cx="779061" cy="999140"/>
          </a:xfrm>
          <a:prstGeom prst="straightConnector1">
            <a:avLst/>
          </a:prstGeom>
          <a:ln w="25400">
            <a:solidFill>
              <a:srgbClr val="002B49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9" name="Gruppo 75">
            <a:extLst>
              <a:ext uri="{FF2B5EF4-FFF2-40B4-BE49-F238E27FC236}">
                <a16:creationId xmlns:a16="http://schemas.microsoft.com/office/drawing/2014/main" id="{D26F0A3A-3D98-1EC8-11D2-AB3CA9BBF1BD}"/>
              </a:ext>
            </a:extLst>
          </p:cNvPr>
          <p:cNvGrpSpPr/>
          <p:nvPr/>
        </p:nvGrpSpPr>
        <p:grpSpPr>
          <a:xfrm>
            <a:off x="2509585" y="4513663"/>
            <a:ext cx="2282872" cy="1300674"/>
            <a:chOff x="2836263" y="4316001"/>
            <a:chExt cx="2282872" cy="1300674"/>
          </a:xfrm>
        </p:grpSpPr>
        <p:pic>
          <p:nvPicPr>
            <p:cNvPr id="50" name="Immagine 66" descr="Immagine che contiene schermata, schizzo, disegno, statico&#10;&#10;Descrizione generata automaticamente">
              <a:extLst>
                <a:ext uri="{FF2B5EF4-FFF2-40B4-BE49-F238E27FC236}">
                  <a16:creationId xmlns:a16="http://schemas.microsoft.com/office/drawing/2014/main" id="{05C3A3C7-026F-F399-AF38-1FA7D606020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2836263" y="4316001"/>
              <a:ext cx="2282872" cy="1300674"/>
            </a:xfrm>
            <a:prstGeom prst="rect">
              <a:avLst/>
            </a:prstGeom>
            <a:ln w="25400">
              <a:solidFill>
                <a:srgbClr val="002B49"/>
              </a:solidFill>
            </a:ln>
          </p:spPr>
        </p:pic>
        <p:cxnSp>
          <p:nvCxnSpPr>
            <p:cNvPr id="51" name="Connettore diritto 68">
              <a:extLst>
                <a:ext uri="{FF2B5EF4-FFF2-40B4-BE49-F238E27FC236}">
                  <a16:creationId xmlns:a16="http://schemas.microsoft.com/office/drawing/2014/main" id="{25255BC5-9851-3648-2B27-9B559F2B7A1D}"/>
                </a:ext>
              </a:extLst>
            </p:cNvPr>
            <p:cNvCxnSpPr/>
            <p:nvPr/>
          </p:nvCxnSpPr>
          <p:spPr>
            <a:xfrm>
              <a:off x="3525976" y="4725047"/>
              <a:ext cx="0" cy="216000"/>
            </a:xfrm>
            <a:prstGeom prst="line">
              <a:avLst/>
            </a:prstGeom>
            <a:ln w="2540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Connettore diritto 70">
              <a:extLst>
                <a:ext uri="{FF2B5EF4-FFF2-40B4-BE49-F238E27FC236}">
                  <a16:creationId xmlns:a16="http://schemas.microsoft.com/office/drawing/2014/main" id="{B363CC7E-D91E-3EDE-E859-F26A5C071CA5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4709391" y="4748821"/>
              <a:ext cx="171561" cy="39600"/>
            </a:xfrm>
            <a:prstGeom prst="line">
              <a:avLst/>
            </a:prstGeom>
            <a:ln w="2540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3" name="Text Placeholder 4">
              <a:extLst>
                <a:ext uri="{FF2B5EF4-FFF2-40B4-BE49-F238E27FC236}">
                  <a16:creationId xmlns:a16="http://schemas.microsoft.com/office/drawing/2014/main" id="{E6249948-B920-238A-8F32-6B80FD36917C}"/>
                </a:ext>
              </a:extLst>
            </p:cNvPr>
            <p:cNvSpPr txBox="1">
              <a:spLocks/>
            </p:cNvSpPr>
            <p:nvPr/>
          </p:nvSpPr>
          <p:spPr>
            <a:xfrm>
              <a:off x="3156053" y="4565283"/>
              <a:ext cx="285589" cy="223138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rgbClr val="C00000"/>
              </a:solidFill>
            </a:ln>
          </p:spPr>
          <p:txBody>
            <a:bodyPr vert="horz" wrap="square" lIns="68580" tIns="34290" rIns="68580" bIns="34290" rtlCol="0" anchor="ctr">
              <a:spAutoFit/>
            </a:bodyPr>
            <a:lstStyle>
              <a:lvl1pPr marL="0" indent="0" algn="l" defTabSz="914400" rtl="0" eaLnBrk="1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Font typeface="Arial" panose="020B0604020202020204" pitchFamily="34" charset="0"/>
                <a:buNone/>
                <a:defRPr sz="2400" b="0" i="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1pPr>
              <a:lvl2pPr marL="685800" indent="-228600" algn="l" defTabSz="914400" rtl="0" eaLnBrk="1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Font typeface="Wingdings" pitchFamily="2" charset="2"/>
                <a:buChar char="§"/>
                <a:defRPr sz="2000" b="0" i="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2pPr>
              <a:lvl3pPr marL="1143000" indent="-228600" algn="l" defTabSz="914400" rtl="0" eaLnBrk="1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Font typeface="Wingdings" pitchFamily="2" charset="2"/>
                <a:buChar char="§"/>
                <a:defRPr sz="1800" b="0" i="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3pPr>
              <a:lvl4pPr marL="1600200" indent="-228600" algn="l" defTabSz="914400" rtl="0" eaLnBrk="1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Font typeface="Wingdings" pitchFamily="2" charset="2"/>
                <a:buChar char="§"/>
                <a:defRPr sz="1600" b="0" i="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4pPr>
              <a:lvl5pPr marL="2114550" indent="-285750" algn="l" defTabSz="914400" rtl="0" eaLnBrk="1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Font typeface="Arial" panose="020B0604020202020204" pitchFamily="34" charset="0"/>
                <a:buChar char="•"/>
                <a:defRPr sz="1400" b="0" i="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spcAft>
                  <a:spcPts val="0"/>
                </a:spcAft>
              </a:pPr>
              <a:r>
                <a:rPr lang="en-US" sz="1000" dirty="0">
                  <a:solidFill>
                    <a:srgbClr val="C00000"/>
                  </a:solidFill>
                </a:rPr>
                <a:t>12</a:t>
              </a:r>
            </a:p>
          </p:txBody>
        </p:sp>
        <p:sp>
          <p:nvSpPr>
            <p:cNvPr id="54" name="Text Placeholder 4">
              <a:extLst>
                <a:ext uri="{FF2B5EF4-FFF2-40B4-BE49-F238E27FC236}">
                  <a16:creationId xmlns:a16="http://schemas.microsoft.com/office/drawing/2014/main" id="{CF4A394D-CFAC-C47B-7B5C-933BE5BDC04A}"/>
                </a:ext>
              </a:extLst>
            </p:cNvPr>
            <p:cNvSpPr txBox="1">
              <a:spLocks/>
            </p:cNvSpPr>
            <p:nvPr/>
          </p:nvSpPr>
          <p:spPr>
            <a:xfrm>
              <a:off x="4036966" y="4924703"/>
              <a:ext cx="285589" cy="223138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rgbClr val="C00000"/>
              </a:solidFill>
            </a:ln>
          </p:spPr>
          <p:txBody>
            <a:bodyPr vert="horz" wrap="square" lIns="68580" tIns="34290" rIns="68580" bIns="34290" rtlCol="0" anchor="ctr">
              <a:spAutoFit/>
            </a:bodyPr>
            <a:lstStyle>
              <a:lvl1pPr marL="0" indent="0" algn="l" defTabSz="914400" rtl="0" eaLnBrk="1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Font typeface="Arial" panose="020B0604020202020204" pitchFamily="34" charset="0"/>
                <a:buNone/>
                <a:defRPr sz="2400" b="0" i="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1pPr>
              <a:lvl2pPr marL="685800" indent="-228600" algn="l" defTabSz="914400" rtl="0" eaLnBrk="1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Font typeface="Wingdings" pitchFamily="2" charset="2"/>
                <a:buChar char="§"/>
                <a:defRPr sz="2000" b="0" i="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2pPr>
              <a:lvl3pPr marL="1143000" indent="-228600" algn="l" defTabSz="914400" rtl="0" eaLnBrk="1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Font typeface="Wingdings" pitchFamily="2" charset="2"/>
                <a:buChar char="§"/>
                <a:defRPr sz="1800" b="0" i="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3pPr>
              <a:lvl4pPr marL="1600200" indent="-228600" algn="l" defTabSz="914400" rtl="0" eaLnBrk="1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Font typeface="Wingdings" pitchFamily="2" charset="2"/>
                <a:buChar char="§"/>
                <a:defRPr sz="1600" b="0" i="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4pPr>
              <a:lvl5pPr marL="2114550" indent="-285750" algn="l" defTabSz="914400" rtl="0" eaLnBrk="1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Font typeface="Arial" panose="020B0604020202020204" pitchFamily="34" charset="0"/>
                <a:buChar char="•"/>
                <a:defRPr sz="1400" b="0" i="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spcAft>
                  <a:spcPts val="0"/>
                </a:spcAft>
              </a:pPr>
              <a:r>
                <a:rPr lang="en-US" sz="1000" dirty="0">
                  <a:solidFill>
                    <a:srgbClr val="C00000"/>
                  </a:solidFill>
                </a:rPr>
                <a:t>13</a:t>
              </a:r>
            </a:p>
          </p:txBody>
        </p:sp>
        <p:sp>
          <p:nvSpPr>
            <p:cNvPr id="55" name="Text Placeholder 4">
              <a:extLst>
                <a:ext uri="{FF2B5EF4-FFF2-40B4-BE49-F238E27FC236}">
                  <a16:creationId xmlns:a16="http://schemas.microsoft.com/office/drawing/2014/main" id="{FD6224CA-C8D5-0F91-E937-033FC28834FF}"/>
                </a:ext>
              </a:extLst>
            </p:cNvPr>
            <p:cNvSpPr txBox="1">
              <a:spLocks/>
            </p:cNvSpPr>
            <p:nvPr/>
          </p:nvSpPr>
          <p:spPr>
            <a:xfrm>
              <a:off x="4670650" y="4882707"/>
              <a:ext cx="285589" cy="223138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accent1"/>
              </a:solidFill>
            </a:ln>
          </p:spPr>
          <p:txBody>
            <a:bodyPr vert="horz" wrap="square" lIns="68580" tIns="34290" rIns="68580" bIns="34290" rtlCol="0" anchor="ctr">
              <a:spAutoFit/>
            </a:bodyPr>
            <a:lstStyle>
              <a:lvl1pPr marL="0" indent="0" algn="l" defTabSz="914400" rtl="0" eaLnBrk="1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Font typeface="Arial" panose="020B0604020202020204" pitchFamily="34" charset="0"/>
                <a:buNone/>
                <a:defRPr sz="2400" b="0" i="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1pPr>
              <a:lvl2pPr marL="685800" indent="-228600" algn="l" defTabSz="914400" rtl="0" eaLnBrk="1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Font typeface="Wingdings" pitchFamily="2" charset="2"/>
                <a:buChar char="§"/>
                <a:defRPr sz="2000" b="0" i="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2pPr>
              <a:lvl3pPr marL="1143000" indent="-228600" algn="l" defTabSz="914400" rtl="0" eaLnBrk="1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Font typeface="Wingdings" pitchFamily="2" charset="2"/>
                <a:buChar char="§"/>
                <a:defRPr sz="1800" b="0" i="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3pPr>
              <a:lvl4pPr marL="1600200" indent="-228600" algn="l" defTabSz="914400" rtl="0" eaLnBrk="1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Font typeface="Wingdings" pitchFamily="2" charset="2"/>
                <a:buChar char="§"/>
                <a:defRPr sz="1600" b="0" i="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4pPr>
              <a:lvl5pPr marL="2114550" indent="-285750" algn="l" defTabSz="914400" rtl="0" eaLnBrk="1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Font typeface="Arial" panose="020B0604020202020204" pitchFamily="34" charset="0"/>
                <a:buChar char="•"/>
                <a:defRPr sz="1400" b="0" i="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spcAft>
                  <a:spcPts val="0"/>
                </a:spcAft>
              </a:pPr>
              <a:r>
                <a:rPr lang="en-US" sz="1000" dirty="0">
                  <a:solidFill>
                    <a:schemeClr val="accent1"/>
                  </a:solidFill>
                </a:rPr>
                <a:t>14</a:t>
              </a:r>
            </a:p>
          </p:txBody>
        </p:sp>
        <p:cxnSp>
          <p:nvCxnSpPr>
            <p:cNvPr id="56" name="Connettore diritto 74">
              <a:extLst>
                <a:ext uri="{FF2B5EF4-FFF2-40B4-BE49-F238E27FC236}">
                  <a16:creationId xmlns:a16="http://schemas.microsoft.com/office/drawing/2014/main" id="{6B80F96B-8CCB-E9E5-0143-1C866DC2E464}"/>
                </a:ext>
              </a:extLst>
            </p:cNvPr>
            <p:cNvCxnSpPr/>
            <p:nvPr/>
          </p:nvCxnSpPr>
          <p:spPr>
            <a:xfrm>
              <a:off x="4364882" y="4623009"/>
              <a:ext cx="0" cy="252000"/>
            </a:xfrm>
            <a:prstGeom prst="line">
              <a:avLst/>
            </a:prstGeom>
            <a:ln w="2540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59" name="Connettore 2 104">
            <a:extLst>
              <a:ext uri="{FF2B5EF4-FFF2-40B4-BE49-F238E27FC236}">
                <a16:creationId xmlns:a16="http://schemas.microsoft.com/office/drawing/2014/main" id="{8201A9A1-690D-6432-7D7E-2499758FBB57}"/>
              </a:ext>
            </a:extLst>
          </p:cNvPr>
          <p:cNvCxnSpPr>
            <a:cxnSpLocks/>
          </p:cNvCxnSpPr>
          <p:nvPr/>
        </p:nvCxnSpPr>
        <p:spPr>
          <a:xfrm flipV="1">
            <a:off x="7850238" y="3955689"/>
            <a:ext cx="715375" cy="440891"/>
          </a:xfrm>
          <a:prstGeom prst="straightConnector1">
            <a:avLst/>
          </a:prstGeom>
          <a:ln w="25400">
            <a:solidFill>
              <a:srgbClr val="002B49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0" name="Gruppo 118">
            <a:extLst>
              <a:ext uri="{FF2B5EF4-FFF2-40B4-BE49-F238E27FC236}">
                <a16:creationId xmlns:a16="http://schemas.microsoft.com/office/drawing/2014/main" id="{E9DAD13D-3B6F-EE8F-A5D6-2EC815D68DEF}"/>
              </a:ext>
            </a:extLst>
          </p:cNvPr>
          <p:cNvGrpSpPr/>
          <p:nvPr/>
        </p:nvGrpSpPr>
        <p:grpSpPr>
          <a:xfrm>
            <a:off x="6209290" y="4492596"/>
            <a:ext cx="2244713" cy="1234983"/>
            <a:chOff x="6032425" y="4452819"/>
            <a:chExt cx="2244713" cy="1234983"/>
          </a:xfrm>
        </p:grpSpPr>
        <p:pic>
          <p:nvPicPr>
            <p:cNvPr id="61" name="Immagine 103" descr="Immagine che contiene schermata, schizzo, diagramma, testo&#10;&#10;Descrizione generata automaticamente">
              <a:extLst>
                <a:ext uri="{FF2B5EF4-FFF2-40B4-BE49-F238E27FC236}">
                  <a16:creationId xmlns:a16="http://schemas.microsoft.com/office/drawing/2014/main" id="{35CA7B37-31A4-DFFF-66D7-C0B4C567391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6032425" y="4452819"/>
              <a:ext cx="2244713" cy="1234983"/>
            </a:xfrm>
            <a:prstGeom prst="rect">
              <a:avLst/>
            </a:prstGeom>
            <a:ln w="25400">
              <a:solidFill>
                <a:srgbClr val="002B49"/>
              </a:solidFill>
            </a:ln>
          </p:spPr>
        </p:pic>
        <p:cxnSp>
          <p:nvCxnSpPr>
            <p:cNvPr id="62" name="Connettore diritto 107">
              <a:extLst>
                <a:ext uri="{FF2B5EF4-FFF2-40B4-BE49-F238E27FC236}">
                  <a16:creationId xmlns:a16="http://schemas.microsoft.com/office/drawing/2014/main" id="{1830ABA9-5E90-AEE2-BEE4-5514451B5D4D}"/>
                </a:ext>
              </a:extLst>
            </p:cNvPr>
            <p:cNvCxnSpPr/>
            <p:nvPr/>
          </p:nvCxnSpPr>
          <p:spPr>
            <a:xfrm>
              <a:off x="6505000" y="5053058"/>
              <a:ext cx="0" cy="252000"/>
            </a:xfrm>
            <a:prstGeom prst="line">
              <a:avLst/>
            </a:prstGeom>
            <a:ln w="2540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Connettore diritto 108">
              <a:extLst>
                <a:ext uri="{FF2B5EF4-FFF2-40B4-BE49-F238E27FC236}">
                  <a16:creationId xmlns:a16="http://schemas.microsoft.com/office/drawing/2014/main" id="{997589D9-BD3A-B40B-C842-6FC20ED8EB33}"/>
                </a:ext>
              </a:extLst>
            </p:cNvPr>
            <p:cNvCxnSpPr/>
            <p:nvPr/>
          </p:nvCxnSpPr>
          <p:spPr>
            <a:xfrm>
              <a:off x="7440768" y="4581921"/>
              <a:ext cx="0" cy="288000"/>
            </a:xfrm>
            <a:prstGeom prst="line">
              <a:avLst/>
            </a:prstGeom>
            <a:ln w="2540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Connettore diritto 109">
              <a:extLst>
                <a:ext uri="{FF2B5EF4-FFF2-40B4-BE49-F238E27FC236}">
                  <a16:creationId xmlns:a16="http://schemas.microsoft.com/office/drawing/2014/main" id="{09D8D6E6-A53F-D8BB-DC9F-8962D5913E37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7738923" y="4805689"/>
              <a:ext cx="237259" cy="39671"/>
            </a:xfrm>
            <a:prstGeom prst="line">
              <a:avLst/>
            </a:prstGeom>
            <a:ln w="2540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Connettore diritto 111">
              <a:extLst>
                <a:ext uri="{FF2B5EF4-FFF2-40B4-BE49-F238E27FC236}">
                  <a16:creationId xmlns:a16="http://schemas.microsoft.com/office/drawing/2014/main" id="{3CF898E2-47F8-746A-52D5-CDE7ED6D4D82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6694579" y="4919492"/>
              <a:ext cx="460202" cy="7222"/>
            </a:xfrm>
            <a:prstGeom prst="line">
              <a:avLst/>
            </a:prstGeom>
            <a:ln w="25400">
              <a:solidFill>
                <a:srgbClr val="92D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6" name="Text Placeholder 4">
              <a:extLst>
                <a:ext uri="{FF2B5EF4-FFF2-40B4-BE49-F238E27FC236}">
                  <a16:creationId xmlns:a16="http://schemas.microsoft.com/office/drawing/2014/main" id="{AC1D79B5-928E-64A9-7B71-4948338427FC}"/>
                </a:ext>
              </a:extLst>
            </p:cNvPr>
            <p:cNvSpPr txBox="1">
              <a:spLocks/>
            </p:cNvSpPr>
            <p:nvPr/>
          </p:nvSpPr>
          <p:spPr>
            <a:xfrm>
              <a:off x="6125918" y="5300220"/>
              <a:ext cx="285589" cy="223138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rgbClr val="C00000"/>
              </a:solidFill>
            </a:ln>
          </p:spPr>
          <p:txBody>
            <a:bodyPr vert="horz" wrap="square" lIns="68580" tIns="34290" rIns="68580" bIns="34290" rtlCol="0" anchor="ctr">
              <a:spAutoFit/>
            </a:bodyPr>
            <a:lstStyle>
              <a:lvl1pPr marL="0" indent="0" algn="l" defTabSz="914400" rtl="0" eaLnBrk="1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Font typeface="Arial" panose="020B0604020202020204" pitchFamily="34" charset="0"/>
                <a:buNone/>
                <a:defRPr sz="2400" b="0" i="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1pPr>
              <a:lvl2pPr marL="685800" indent="-228600" algn="l" defTabSz="914400" rtl="0" eaLnBrk="1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Font typeface="Wingdings" pitchFamily="2" charset="2"/>
                <a:buChar char="§"/>
                <a:defRPr sz="2000" b="0" i="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2pPr>
              <a:lvl3pPr marL="1143000" indent="-228600" algn="l" defTabSz="914400" rtl="0" eaLnBrk="1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Font typeface="Wingdings" pitchFamily="2" charset="2"/>
                <a:buChar char="§"/>
                <a:defRPr sz="1800" b="0" i="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3pPr>
              <a:lvl4pPr marL="1600200" indent="-228600" algn="l" defTabSz="914400" rtl="0" eaLnBrk="1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Font typeface="Wingdings" pitchFamily="2" charset="2"/>
                <a:buChar char="§"/>
                <a:defRPr sz="1600" b="0" i="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4pPr>
              <a:lvl5pPr marL="2114550" indent="-285750" algn="l" defTabSz="914400" rtl="0" eaLnBrk="1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Font typeface="Arial" panose="020B0604020202020204" pitchFamily="34" charset="0"/>
                <a:buChar char="•"/>
                <a:defRPr sz="1400" b="0" i="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spcAft>
                  <a:spcPts val="0"/>
                </a:spcAft>
              </a:pPr>
              <a:r>
                <a:rPr lang="en-US" sz="1000" dirty="0">
                  <a:solidFill>
                    <a:srgbClr val="C00000"/>
                  </a:solidFill>
                </a:rPr>
                <a:t>15</a:t>
              </a:r>
            </a:p>
          </p:txBody>
        </p:sp>
        <p:sp>
          <p:nvSpPr>
            <p:cNvPr id="67" name="Text Placeholder 4">
              <a:extLst>
                <a:ext uri="{FF2B5EF4-FFF2-40B4-BE49-F238E27FC236}">
                  <a16:creationId xmlns:a16="http://schemas.microsoft.com/office/drawing/2014/main" id="{0EE2FFA2-4D6E-8A3C-EC69-EA69B9D05930}"/>
                </a:ext>
              </a:extLst>
            </p:cNvPr>
            <p:cNvSpPr txBox="1">
              <a:spLocks/>
            </p:cNvSpPr>
            <p:nvPr/>
          </p:nvSpPr>
          <p:spPr>
            <a:xfrm>
              <a:off x="7023321" y="5055059"/>
              <a:ext cx="285589" cy="223138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rgbClr val="92D050"/>
              </a:solidFill>
            </a:ln>
          </p:spPr>
          <p:txBody>
            <a:bodyPr vert="horz" wrap="square" lIns="68580" tIns="34290" rIns="68580" bIns="34290" rtlCol="0" anchor="ctr">
              <a:spAutoFit/>
            </a:bodyPr>
            <a:lstStyle>
              <a:lvl1pPr marL="0" indent="0" algn="l" defTabSz="914400" rtl="0" eaLnBrk="1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Font typeface="Arial" panose="020B0604020202020204" pitchFamily="34" charset="0"/>
                <a:buNone/>
                <a:defRPr sz="2400" b="0" i="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1pPr>
              <a:lvl2pPr marL="685800" indent="-228600" algn="l" defTabSz="914400" rtl="0" eaLnBrk="1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Font typeface="Wingdings" pitchFamily="2" charset="2"/>
                <a:buChar char="§"/>
                <a:defRPr sz="2000" b="0" i="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2pPr>
              <a:lvl3pPr marL="1143000" indent="-228600" algn="l" defTabSz="914400" rtl="0" eaLnBrk="1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Font typeface="Wingdings" pitchFamily="2" charset="2"/>
                <a:buChar char="§"/>
                <a:defRPr sz="1800" b="0" i="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3pPr>
              <a:lvl4pPr marL="1600200" indent="-228600" algn="l" defTabSz="914400" rtl="0" eaLnBrk="1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Font typeface="Wingdings" pitchFamily="2" charset="2"/>
                <a:buChar char="§"/>
                <a:defRPr sz="1600" b="0" i="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4pPr>
              <a:lvl5pPr marL="2114550" indent="-285750" algn="l" defTabSz="914400" rtl="0" eaLnBrk="1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Font typeface="Arial" panose="020B0604020202020204" pitchFamily="34" charset="0"/>
                <a:buChar char="•"/>
                <a:defRPr sz="1400" b="0" i="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spcAft>
                  <a:spcPts val="0"/>
                </a:spcAft>
              </a:pPr>
              <a:r>
                <a:rPr lang="en-US" sz="1000" dirty="0">
                  <a:solidFill>
                    <a:srgbClr val="92D050"/>
                  </a:solidFill>
                </a:rPr>
                <a:t>18</a:t>
              </a:r>
            </a:p>
          </p:txBody>
        </p:sp>
        <p:sp>
          <p:nvSpPr>
            <p:cNvPr id="68" name="Text Placeholder 4">
              <a:extLst>
                <a:ext uri="{FF2B5EF4-FFF2-40B4-BE49-F238E27FC236}">
                  <a16:creationId xmlns:a16="http://schemas.microsoft.com/office/drawing/2014/main" id="{CE1EF73A-469F-C8B6-D65C-B547EE7E5CCD}"/>
                </a:ext>
              </a:extLst>
            </p:cNvPr>
            <p:cNvSpPr txBox="1">
              <a:spLocks/>
            </p:cNvSpPr>
            <p:nvPr/>
          </p:nvSpPr>
          <p:spPr>
            <a:xfrm>
              <a:off x="7096611" y="4501539"/>
              <a:ext cx="285589" cy="223138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rgbClr val="C00000"/>
              </a:solidFill>
            </a:ln>
          </p:spPr>
          <p:txBody>
            <a:bodyPr vert="horz" wrap="square" lIns="68580" tIns="34290" rIns="68580" bIns="34290" rtlCol="0" anchor="ctr">
              <a:spAutoFit/>
            </a:bodyPr>
            <a:lstStyle>
              <a:lvl1pPr marL="0" indent="0" algn="l" defTabSz="914400" rtl="0" eaLnBrk="1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Font typeface="Arial" panose="020B0604020202020204" pitchFamily="34" charset="0"/>
                <a:buNone/>
                <a:defRPr sz="2400" b="0" i="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1pPr>
              <a:lvl2pPr marL="685800" indent="-228600" algn="l" defTabSz="914400" rtl="0" eaLnBrk="1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Font typeface="Wingdings" pitchFamily="2" charset="2"/>
                <a:buChar char="§"/>
                <a:defRPr sz="2000" b="0" i="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2pPr>
              <a:lvl3pPr marL="1143000" indent="-228600" algn="l" defTabSz="914400" rtl="0" eaLnBrk="1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Font typeface="Wingdings" pitchFamily="2" charset="2"/>
                <a:buChar char="§"/>
                <a:defRPr sz="1800" b="0" i="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3pPr>
              <a:lvl4pPr marL="1600200" indent="-228600" algn="l" defTabSz="914400" rtl="0" eaLnBrk="1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Font typeface="Wingdings" pitchFamily="2" charset="2"/>
                <a:buChar char="§"/>
                <a:defRPr sz="1600" b="0" i="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4pPr>
              <a:lvl5pPr marL="2114550" indent="-285750" algn="l" defTabSz="914400" rtl="0" eaLnBrk="1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Font typeface="Arial" panose="020B0604020202020204" pitchFamily="34" charset="0"/>
                <a:buChar char="•"/>
                <a:defRPr sz="1400" b="0" i="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spcAft>
                  <a:spcPts val="0"/>
                </a:spcAft>
              </a:pPr>
              <a:r>
                <a:rPr lang="en-US" sz="1000" dirty="0">
                  <a:solidFill>
                    <a:srgbClr val="C00000"/>
                  </a:solidFill>
                </a:rPr>
                <a:t>16</a:t>
              </a:r>
            </a:p>
          </p:txBody>
        </p:sp>
        <p:sp>
          <p:nvSpPr>
            <p:cNvPr id="69" name="Text Placeholder 4">
              <a:extLst>
                <a:ext uri="{FF2B5EF4-FFF2-40B4-BE49-F238E27FC236}">
                  <a16:creationId xmlns:a16="http://schemas.microsoft.com/office/drawing/2014/main" id="{5575D3D3-C7AD-D4A9-44B9-CCCAA65625D1}"/>
                </a:ext>
              </a:extLst>
            </p:cNvPr>
            <p:cNvSpPr txBox="1">
              <a:spLocks/>
            </p:cNvSpPr>
            <p:nvPr/>
          </p:nvSpPr>
          <p:spPr>
            <a:xfrm>
              <a:off x="7880899" y="4913401"/>
              <a:ext cx="285589" cy="223138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accent1"/>
              </a:solidFill>
            </a:ln>
          </p:spPr>
          <p:txBody>
            <a:bodyPr vert="horz" wrap="square" lIns="68580" tIns="34290" rIns="68580" bIns="34290" rtlCol="0" anchor="ctr">
              <a:spAutoFit/>
            </a:bodyPr>
            <a:lstStyle>
              <a:lvl1pPr marL="0" indent="0" algn="l" defTabSz="914400" rtl="0" eaLnBrk="1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Font typeface="Arial" panose="020B0604020202020204" pitchFamily="34" charset="0"/>
                <a:buNone/>
                <a:defRPr sz="2400" b="0" i="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1pPr>
              <a:lvl2pPr marL="685800" indent="-228600" algn="l" defTabSz="914400" rtl="0" eaLnBrk="1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Font typeface="Wingdings" pitchFamily="2" charset="2"/>
                <a:buChar char="§"/>
                <a:defRPr sz="2000" b="0" i="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2pPr>
              <a:lvl3pPr marL="1143000" indent="-228600" algn="l" defTabSz="914400" rtl="0" eaLnBrk="1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Font typeface="Wingdings" pitchFamily="2" charset="2"/>
                <a:buChar char="§"/>
                <a:defRPr sz="1800" b="0" i="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3pPr>
              <a:lvl4pPr marL="1600200" indent="-228600" algn="l" defTabSz="914400" rtl="0" eaLnBrk="1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Font typeface="Wingdings" pitchFamily="2" charset="2"/>
                <a:buChar char="§"/>
                <a:defRPr sz="1600" b="0" i="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4pPr>
              <a:lvl5pPr marL="2114550" indent="-285750" algn="l" defTabSz="914400" rtl="0" eaLnBrk="1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Font typeface="Arial" panose="020B0604020202020204" pitchFamily="34" charset="0"/>
                <a:buChar char="•"/>
                <a:defRPr sz="1400" b="0" i="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spcAft>
                  <a:spcPts val="0"/>
                </a:spcAft>
              </a:pPr>
              <a:r>
                <a:rPr lang="en-US" sz="1000" dirty="0">
                  <a:solidFill>
                    <a:schemeClr val="accent1"/>
                  </a:solidFill>
                </a:rPr>
                <a:t>17</a:t>
              </a:r>
            </a:p>
          </p:txBody>
        </p:sp>
      </p:grpSp>
      <p:cxnSp>
        <p:nvCxnSpPr>
          <p:cNvPr id="7" name="Connettore diritto 111">
            <a:extLst>
              <a:ext uri="{FF2B5EF4-FFF2-40B4-BE49-F238E27FC236}">
                <a16:creationId xmlns:a16="http://schemas.microsoft.com/office/drawing/2014/main" id="{8EC42317-CC63-08C6-8BCD-85F80761EAE0}"/>
              </a:ext>
            </a:extLst>
          </p:cNvPr>
          <p:cNvCxnSpPr>
            <a:cxnSpLocks/>
          </p:cNvCxnSpPr>
          <p:nvPr/>
        </p:nvCxnSpPr>
        <p:spPr>
          <a:xfrm flipH="1" flipV="1">
            <a:off x="2702366" y="5122365"/>
            <a:ext cx="217829" cy="23231"/>
          </a:xfrm>
          <a:prstGeom prst="line">
            <a:avLst/>
          </a:prstGeom>
          <a:ln w="25400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" name="TextBox 56">
            <a:extLst>
              <a:ext uri="{FF2B5EF4-FFF2-40B4-BE49-F238E27FC236}">
                <a16:creationId xmlns:a16="http://schemas.microsoft.com/office/drawing/2014/main" id="{8CD9C836-2BB0-EDE1-5AEB-155C7A113A69}"/>
              </a:ext>
            </a:extLst>
          </p:cNvPr>
          <p:cNvSpPr txBox="1"/>
          <p:nvPr/>
        </p:nvSpPr>
        <p:spPr>
          <a:xfrm>
            <a:off x="448056" y="4880431"/>
            <a:ext cx="131269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chemeClr val="accent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Low voltage</a:t>
            </a:r>
            <a:endParaRPr lang="en-US" dirty="0">
              <a:solidFill>
                <a:schemeClr val="accent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6C7408AF-18E8-3C71-946D-EC4CDE2FBD6C}"/>
              </a:ext>
            </a:extLst>
          </p:cNvPr>
          <p:cNvSpPr txBox="1"/>
          <p:nvPr/>
        </p:nvSpPr>
        <p:spPr>
          <a:xfrm>
            <a:off x="5370385" y="5916395"/>
            <a:ext cx="150105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rgbClr val="92D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Metallization</a:t>
            </a:r>
            <a:endParaRPr lang="en-US" dirty="0">
              <a:solidFill>
                <a:srgbClr val="92D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0" name="TextBox 69">
            <a:extLst>
              <a:ext uri="{FF2B5EF4-FFF2-40B4-BE49-F238E27FC236}">
                <a16:creationId xmlns:a16="http://schemas.microsoft.com/office/drawing/2014/main" id="{71A707EE-0EF5-17F8-073E-27990BD2BABF}"/>
              </a:ext>
            </a:extLst>
          </p:cNvPr>
          <p:cNvSpPr txBox="1"/>
          <p:nvPr/>
        </p:nvSpPr>
        <p:spPr>
          <a:xfrm>
            <a:off x="5017645" y="4635589"/>
            <a:ext cx="131269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Series arcs</a:t>
            </a:r>
            <a:endParaRPr lang="en-US" dirty="0">
              <a:solidFill>
                <a:schemeClr val="accent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1" name="TextBox 70">
            <a:extLst>
              <a:ext uri="{FF2B5EF4-FFF2-40B4-BE49-F238E27FC236}">
                <a16:creationId xmlns:a16="http://schemas.microsoft.com/office/drawing/2014/main" id="{BB82C910-E645-4353-2E9B-609E69DD083F}"/>
              </a:ext>
            </a:extLst>
          </p:cNvPr>
          <p:cNvSpPr txBox="1"/>
          <p:nvPr/>
        </p:nvSpPr>
        <p:spPr>
          <a:xfrm>
            <a:off x="2336733" y="2097752"/>
            <a:ext cx="285249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Voltage nodes at 55 MHz</a:t>
            </a:r>
            <a:endParaRPr lang="en-US" dirty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72" name="Connettore 2 15">
            <a:extLst>
              <a:ext uri="{FF2B5EF4-FFF2-40B4-BE49-F238E27FC236}">
                <a16:creationId xmlns:a16="http://schemas.microsoft.com/office/drawing/2014/main" id="{92BBABB2-66EB-BFFB-B3A7-77B1A27AF758}"/>
              </a:ext>
            </a:extLst>
          </p:cNvPr>
          <p:cNvCxnSpPr>
            <a:cxnSpLocks/>
          </p:cNvCxnSpPr>
          <p:nvPr/>
        </p:nvCxnSpPr>
        <p:spPr>
          <a:xfrm flipV="1">
            <a:off x="1176366" y="3938393"/>
            <a:ext cx="484052" cy="955321"/>
          </a:xfrm>
          <a:prstGeom prst="straightConnector1">
            <a:avLst/>
          </a:prstGeom>
          <a:ln w="25400">
            <a:solidFill>
              <a:schemeClr val="accent4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Connettore 2 15">
            <a:extLst>
              <a:ext uri="{FF2B5EF4-FFF2-40B4-BE49-F238E27FC236}">
                <a16:creationId xmlns:a16="http://schemas.microsoft.com/office/drawing/2014/main" id="{00A6D126-BE47-78B4-0EC8-41375E0844B5}"/>
              </a:ext>
            </a:extLst>
          </p:cNvPr>
          <p:cNvCxnSpPr>
            <a:cxnSpLocks/>
            <a:stCxn id="58" idx="1"/>
          </p:cNvCxnSpPr>
          <p:nvPr/>
        </p:nvCxnSpPr>
        <p:spPr>
          <a:xfrm flipH="1" flipV="1">
            <a:off x="3006512" y="5288129"/>
            <a:ext cx="2363873" cy="797543"/>
          </a:xfrm>
          <a:prstGeom prst="straightConnector1">
            <a:avLst/>
          </a:prstGeom>
          <a:ln w="25400">
            <a:solidFill>
              <a:srgbClr val="92D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Connettore 2 15">
            <a:extLst>
              <a:ext uri="{FF2B5EF4-FFF2-40B4-BE49-F238E27FC236}">
                <a16:creationId xmlns:a16="http://schemas.microsoft.com/office/drawing/2014/main" id="{2512103B-CA94-CA38-84EC-22DCCB8FBBFD}"/>
              </a:ext>
            </a:extLst>
          </p:cNvPr>
          <p:cNvCxnSpPr>
            <a:cxnSpLocks/>
          </p:cNvCxnSpPr>
          <p:nvPr/>
        </p:nvCxnSpPr>
        <p:spPr>
          <a:xfrm flipV="1">
            <a:off x="6631833" y="5022010"/>
            <a:ext cx="484052" cy="955321"/>
          </a:xfrm>
          <a:prstGeom prst="straightConnector1">
            <a:avLst/>
          </a:prstGeom>
          <a:ln w="25400">
            <a:solidFill>
              <a:srgbClr val="92D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" name="Connettore 2 15">
            <a:extLst>
              <a:ext uri="{FF2B5EF4-FFF2-40B4-BE49-F238E27FC236}">
                <a16:creationId xmlns:a16="http://schemas.microsoft.com/office/drawing/2014/main" id="{3F1726E5-8910-52C8-EA91-1FE80A4BA2B1}"/>
              </a:ext>
            </a:extLst>
          </p:cNvPr>
          <p:cNvCxnSpPr>
            <a:cxnSpLocks/>
          </p:cNvCxnSpPr>
          <p:nvPr/>
        </p:nvCxnSpPr>
        <p:spPr>
          <a:xfrm>
            <a:off x="6158663" y="4811315"/>
            <a:ext cx="1720662" cy="121735"/>
          </a:xfrm>
          <a:prstGeom prst="straightConnector1">
            <a:avLst/>
          </a:prstGeom>
          <a:ln w="25400">
            <a:solidFill>
              <a:schemeClr val="accent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" name="Connettore 2 15">
            <a:extLst>
              <a:ext uri="{FF2B5EF4-FFF2-40B4-BE49-F238E27FC236}">
                <a16:creationId xmlns:a16="http://schemas.microsoft.com/office/drawing/2014/main" id="{F1E67BEB-8172-F924-FF9A-3ABA05431B99}"/>
              </a:ext>
            </a:extLst>
          </p:cNvPr>
          <p:cNvCxnSpPr>
            <a:cxnSpLocks/>
            <a:stCxn id="70" idx="1"/>
          </p:cNvCxnSpPr>
          <p:nvPr/>
        </p:nvCxnSpPr>
        <p:spPr>
          <a:xfrm flipH="1">
            <a:off x="4665002" y="4804866"/>
            <a:ext cx="352643" cy="133315"/>
          </a:xfrm>
          <a:prstGeom prst="straightConnector1">
            <a:avLst/>
          </a:prstGeom>
          <a:ln w="25400">
            <a:solidFill>
              <a:schemeClr val="accent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5" name="Connettore 2 15">
            <a:extLst>
              <a:ext uri="{FF2B5EF4-FFF2-40B4-BE49-F238E27FC236}">
                <a16:creationId xmlns:a16="http://schemas.microsoft.com/office/drawing/2014/main" id="{5FFE087F-FDF7-3D34-1936-3CC2F7724F05}"/>
              </a:ext>
            </a:extLst>
          </p:cNvPr>
          <p:cNvCxnSpPr>
            <a:cxnSpLocks/>
          </p:cNvCxnSpPr>
          <p:nvPr/>
        </p:nvCxnSpPr>
        <p:spPr>
          <a:xfrm flipH="1">
            <a:off x="1855665" y="2445774"/>
            <a:ext cx="771460" cy="942001"/>
          </a:xfrm>
          <a:prstGeom prst="straightConnector1">
            <a:avLst/>
          </a:prstGeom>
          <a:ln w="2540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7" name="Connettore 2 15">
            <a:extLst>
              <a:ext uri="{FF2B5EF4-FFF2-40B4-BE49-F238E27FC236}">
                <a16:creationId xmlns:a16="http://schemas.microsoft.com/office/drawing/2014/main" id="{B0C5C6C0-8311-0415-B0F8-255FF4679575}"/>
              </a:ext>
            </a:extLst>
          </p:cNvPr>
          <p:cNvCxnSpPr>
            <a:cxnSpLocks/>
          </p:cNvCxnSpPr>
          <p:nvPr/>
        </p:nvCxnSpPr>
        <p:spPr>
          <a:xfrm>
            <a:off x="4770803" y="2410007"/>
            <a:ext cx="2055080" cy="755035"/>
          </a:xfrm>
          <a:prstGeom prst="straightConnector1">
            <a:avLst/>
          </a:prstGeom>
          <a:ln w="2540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6678558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Immagine 13" descr="Immagine che contiene testo, Diagramma, linea, diagramma&#10;&#10;Il contenuto generato dall'IA potrebbe non essere corretto.">
            <a:extLst>
              <a:ext uri="{FF2B5EF4-FFF2-40B4-BE49-F238E27FC236}">
                <a16:creationId xmlns:a16="http://schemas.microsoft.com/office/drawing/2014/main" id="{1FF71422-DDA4-D5D8-F084-681230F5610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58" r="8502"/>
          <a:stretch/>
        </p:blipFill>
        <p:spPr>
          <a:xfrm>
            <a:off x="4827702" y="1088293"/>
            <a:ext cx="3866765" cy="3282874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49F5EEC-D995-EAD7-6CF3-9875EA27A9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Simulation results – single line system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BEC1CB9-96E6-65BD-AE28-D3C71A82D56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/>
              <a:t>25th Topical Conference on RF Power in Plasmas</a:t>
            </a:r>
          </a:p>
          <a:p>
            <a:r>
              <a:rPr lang="en-US" sz="1050" dirty="0"/>
              <a:t>May 2025</a:t>
            </a:r>
          </a:p>
        </p:txBody>
      </p:sp>
      <p:pic>
        <p:nvPicPr>
          <p:cNvPr id="29" name="Picture 28">
            <a:extLst>
              <a:ext uri="{FF2B5EF4-FFF2-40B4-BE49-F238E27FC236}">
                <a16:creationId xmlns:a16="http://schemas.microsoft.com/office/drawing/2014/main" id="{52844A98-8676-5B79-F386-AD46E92557A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6576" y="1036396"/>
            <a:ext cx="4523340" cy="3392505"/>
          </a:xfrm>
          <a:prstGeom prst="rect">
            <a:avLst/>
          </a:prstGeom>
        </p:spPr>
      </p:pic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B516C55-4D73-E4CC-3FDB-AF338592A3E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8124AC0-F824-4B25-A8F4-8F58394790A7}" type="slidenum">
              <a:rPr lang="en-US" smtClean="0"/>
              <a:pPr/>
              <a:t>17</a:t>
            </a:fld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3D3727F2-A52C-9CBD-B2DC-36FBBA2A2C5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04132" y="2745926"/>
            <a:ext cx="2034696" cy="1126802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9EC958EA-AB93-6F34-2646-AF4B45BA103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645882" y="2728036"/>
            <a:ext cx="1986335" cy="1076684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9F440BA0-CDA3-EF68-2A91-A0523DA40054}"/>
              </a:ext>
            </a:extLst>
          </p:cNvPr>
          <p:cNvSpPr txBox="1"/>
          <p:nvPr/>
        </p:nvSpPr>
        <p:spPr>
          <a:xfrm>
            <a:off x="777449" y="4559129"/>
            <a:ext cx="7589101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All arcs detected and localized, including those in low voltage regions.</a:t>
            </a:r>
          </a:p>
          <a:p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All impairments detected and localized. </a:t>
            </a:r>
          </a:p>
        </p:txBody>
      </p:sp>
    </p:spTree>
    <p:extLst>
      <p:ext uri="{BB962C8B-B14F-4D97-AF65-F5344CB8AC3E}">
        <p14:creationId xmlns:p14="http://schemas.microsoft.com/office/powerpoint/2010/main" val="43504201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BBAC76-3B04-178A-CD3E-10A1EB76F8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Simulation results – 8 lines ICRF system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848A768-009A-CFD6-B91E-ABD9C0AE0747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/>
              <a:t>25th Topical Conference on RF Power in Plasmas</a:t>
            </a:r>
          </a:p>
          <a:p>
            <a:r>
              <a:rPr lang="en-US" sz="1050" dirty="0"/>
              <a:t>May 2025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87A6332-54B6-8BD3-BEAA-4FDBDDDAEE0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8124AC0-F824-4B25-A8F4-8F58394790A7}" type="slidenum">
              <a:rPr lang="en-US" smtClean="0"/>
              <a:pPr/>
              <a:t>18</a:t>
            </a:fld>
            <a:endParaRPr lang="en-US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D4E44E7-5A7E-BE82-A024-86D24827C40A}"/>
              </a:ext>
            </a:extLst>
          </p:cNvPr>
          <p:cNvSpPr txBox="1"/>
          <p:nvPr/>
        </p:nvSpPr>
        <p:spPr>
          <a:xfrm>
            <a:off x="137501" y="4875160"/>
            <a:ext cx="711250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Arcs on the antenna influence other lines response</a:t>
            </a:r>
          </a:p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Arcs in the transmission lines do not influence other lines response</a:t>
            </a:r>
          </a:p>
        </p:txBody>
      </p:sp>
      <p:pic>
        <p:nvPicPr>
          <p:cNvPr id="3" name="Immagine 13" descr="Immagine che contiene testo, diagramma, Diagramma, linea&#10;&#10;Il contenuto generato dall'IA potrebbe non essere corretto.">
            <a:extLst>
              <a:ext uri="{FF2B5EF4-FFF2-40B4-BE49-F238E27FC236}">
                <a16:creationId xmlns:a16="http://schemas.microsoft.com/office/drawing/2014/main" id="{F72853D2-18D2-1228-AE91-D25D4A00BDB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09" r="7794"/>
          <a:stretch/>
        </p:blipFill>
        <p:spPr>
          <a:xfrm>
            <a:off x="115018" y="1044759"/>
            <a:ext cx="4324709" cy="3600000"/>
          </a:xfrm>
          <a:prstGeom prst="rect">
            <a:avLst/>
          </a:prstGeom>
        </p:spPr>
      </p:pic>
      <p:pic>
        <p:nvPicPr>
          <p:cNvPr id="10" name="Immagine 15" descr="Immagine che contiene testo, diagramma, Diagramma, linea&#10;&#10;Il contenuto generato dall'IA potrebbe non essere corretto.">
            <a:extLst>
              <a:ext uri="{FF2B5EF4-FFF2-40B4-BE49-F238E27FC236}">
                <a16:creationId xmlns:a16="http://schemas.microsoft.com/office/drawing/2014/main" id="{64103A09-0BEA-0146-9D71-8DA59DE3779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35" r="6667"/>
          <a:stretch/>
        </p:blipFill>
        <p:spPr>
          <a:xfrm>
            <a:off x="4623759" y="1035922"/>
            <a:ext cx="4324709" cy="3600000"/>
          </a:xfrm>
          <a:prstGeom prst="rect">
            <a:avLst/>
          </a:prstGeom>
        </p:spPr>
      </p:pic>
      <p:grpSp>
        <p:nvGrpSpPr>
          <p:cNvPr id="11" name="Gruppo 2">
            <a:extLst>
              <a:ext uri="{FF2B5EF4-FFF2-40B4-BE49-F238E27FC236}">
                <a16:creationId xmlns:a16="http://schemas.microsoft.com/office/drawing/2014/main" id="{95E133B5-82A9-5977-F46D-26B496D13561}"/>
              </a:ext>
            </a:extLst>
          </p:cNvPr>
          <p:cNvGrpSpPr/>
          <p:nvPr/>
        </p:nvGrpSpPr>
        <p:grpSpPr>
          <a:xfrm>
            <a:off x="7306340" y="4528814"/>
            <a:ext cx="1586331" cy="1785669"/>
            <a:chOff x="6814021" y="4037161"/>
            <a:chExt cx="1586331" cy="1785669"/>
          </a:xfrm>
        </p:grpSpPr>
        <p:pic>
          <p:nvPicPr>
            <p:cNvPr id="12" name="Immagine 9">
              <a:extLst>
                <a:ext uri="{FF2B5EF4-FFF2-40B4-BE49-F238E27FC236}">
                  <a16:creationId xmlns:a16="http://schemas.microsoft.com/office/drawing/2014/main" id="{29654FCC-8B03-7A3F-AAB2-1937E725959C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hq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16625" t="10077" r="16818" b="7253"/>
            <a:stretch/>
          </p:blipFill>
          <p:spPr>
            <a:xfrm>
              <a:off x="6814021" y="4037161"/>
              <a:ext cx="1473667" cy="1785669"/>
            </a:xfrm>
            <a:prstGeom prst="rect">
              <a:avLst/>
            </a:prstGeom>
          </p:spPr>
        </p:pic>
        <p:sp>
          <p:nvSpPr>
            <p:cNvPr id="13" name="CasellaDiTesto 35">
              <a:extLst>
                <a:ext uri="{FF2B5EF4-FFF2-40B4-BE49-F238E27FC236}">
                  <a16:creationId xmlns:a16="http://schemas.microsoft.com/office/drawing/2014/main" id="{0D272E72-B132-CB0A-3240-4E3B1876C46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926685" y="4296848"/>
              <a:ext cx="1473667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defPPr>
                <a:defRPr lang="en-US"/>
              </a:defPPr>
              <a:lvl1pPr algn="ctr" rtl="0" fontAlgn="base">
                <a:spcBef>
                  <a:spcPct val="0"/>
                </a:spcBef>
                <a:spcAft>
                  <a:spcPct val="0"/>
                </a:spcAft>
                <a:defRPr sz="2000" kern="1200">
                  <a:solidFill>
                    <a:schemeClr val="tx1"/>
                  </a:solidFill>
                  <a:latin typeface="Tahoma" pitchFamily="34" charset="0"/>
                  <a:ea typeface="+mn-ea"/>
                  <a:cs typeface="+mn-cs"/>
                </a:defRPr>
              </a:lvl1pPr>
              <a:lvl2pPr marL="457200" algn="ctr" rtl="0" fontAlgn="base">
                <a:spcBef>
                  <a:spcPct val="0"/>
                </a:spcBef>
                <a:spcAft>
                  <a:spcPct val="0"/>
                </a:spcAft>
                <a:defRPr sz="2000" kern="1200">
                  <a:solidFill>
                    <a:schemeClr val="tx1"/>
                  </a:solidFill>
                  <a:latin typeface="Tahoma" pitchFamily="34" charset="0"/>
                  <a:ea typeface="+mn-ea"/>
                  <a:cs typeface="+mn-cs"/>
                </a:defRPr>
              </a:lvl2pPr>
              <a:lvl3pPr marL="914400" algn="ctr" rtl="0" fontAlgn="base">
                <a:spcBef>
                  <a:spcPct val="0"/>
                </a:spcBef>
                <a:spcAft>
                  <a:spcPct val="0"/>
                </a:spcAft>
                <a:defRPr sz="2000" kern="1200">
                  <a:solidFill>
                    <a:schemeClr val="tx1"/>
                  </a:solidFill>
                  <a:latin typeface="Tahoma" pitchFamily="34" charset="0"/>
                  <a:ea typeface="+mn-ea"/>
                  <a:cs typeface="+mn-cs"/>
                </a:defRPr>
              </a:lvl3pPr>
              <a:lvl4pPr marL="1371600" algn="ctr" rtl="0" fontAlgn="base">
                <a:spcBef>
                  <a:spcPct val="0"/>
                </a:spcBef>
                <a:spcAft>
                  <a:spcPct val="0"/>
                </a:spcAft>
                <a:defRPr sz="2000" kern="1200">
                  <a:solidFill>
                    <a:schemeClr val="tx1"/>
                  </a:solidFill>
                  <a:latin typeface="Tahoma" pitchFamily="34" charset="0"/>
                  <a:ea typeface="+mn-ea"/>
                  <a:cs typeface="+mn-cs"/>
                </a:defRPr>
              </a:lvl4pPr>
              <a:lvl5pPr marL="1828800" algn="ctr" rtl="0" fontAlgn="base">
                <a:spcBef>
                  <a:spcPct val="0"/>
                </a:spcBef>
                <a:spcAft>
                  <a:spcPct val="0"/>
                </a:spcAft>
                <a:defRPr sz="2000" kern="1200">
                  <a:solidFill>
                    <a:schemeClr val="tx1"/>
                  </a:solidFill>
                  <a:latin typeface="Tahoma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000" kern="1200">
                  <a:solidFill>
                    <a:schemeClr val="tx1"/>
                  </a:solidFill>
                  <a:latin typeface="Tahoma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000" kern="1200">
                  <a:solidFill>
                    <a:schemeClr val="tx1"/>
                  </a:solidFill>
                  <a:latin typeface="Tahoma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000" kern="1200">
                  <a:solidFill>
                    <a:schemeClr val="tx1"/>
                  </a:solidFill>
                  <a:latin typeface="Tahoma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000" kern="1200">
                  <a:solidFill>
                    <a:schemeClr val="tx1"/>
                  </a:solidFill>
                  <a:latin typeface="Tahoma" pitchFamily="34" charset="0"/>
                  <a:ea typeface="+mn-ea"/>
                  <a:cs typeface="+mn-cs"/>
                </a:defRPr>
              </a:lvl9pPr>
            </a:lstStyle>
            <a:p>
              <a:pPr algn="l"/>
              <a:r>
                <a:rPr lang="en-US" b="1" dirty="0">
                  <a:solidFill>
                    <a:srgbClr val="C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1  3   5  7</a:t>
              </a:r>
            </a:p>
          </p:txBody>
        </p:sp>
        <p:sp>
          <p:nvSpPr>
            <p:cNvPr id="14" name="CasellaDiTesto 35">
              <a:extLst>
                <a:ext uri="{FF2B5EF4-FFF2-40B4-BE49-F238E27FC236}">
                  <a16:creationId xmlns:a16="http://schemas.microsoft.com/office/drawing/2014/main" id="{3AF5DA89-8DED-A82B-6466-24837168DCD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917987" y="5106868"/>
              <a:ext cx="1473667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defPPr>
                <a:defRPr lang="en-US"/>
              </a:defPPr>
              <a:lvl1pPr algn="ctr" rtl="0" fontAlgn="base">
                <a:spcBef>
                  <a:spcPct val="0"/>
                </a:spcBef>
                <a:spcAft>
                  <a:spcPct val="0"/>
                </a:spcAft>
                <a:defRPr sz="2000" kern="1200">
                  <a:solidFill>
                    <a:schemeClr val="tx1"/>
                  </a:solidFill>
                  <a:latin typeface="Tahoma" pitchFamily="34" charset="0"/>
                  <a:ea typeface="+mn-ea"/>
                  <a:cs typeface="+mn-cs"/>
                </a:defRPr>
              </a:lvl1pPr>
              <a:lvl2pPr marL="457200" algn="ctr" rtl="0" fontAlgn="base">
                <a:spcBef>
                  <a:spcPct val="0"/>
                </a:spcBef>
                <a:spcAft>
                  <a:spcPct val="0"/>
                </a:spcAft>
                <a:defRPr sz="2000" kern="1200">
                  <a:solidFill>
                    <a:schemeClr val="tx1"/>
                  </a:solidFill>
                  <a:latin typeface="Tahoma" pitchFamily="34" charset="0"/>
                  <a:ea typeface="+mn-ea"/>
                  <a:cs typeface="+mn-cs"/>
                </a:defRPr>
              </a:lvl2pPr>
              <a:lvl3pPr marL="914400" algn="ctr" rtl="0" fontAlgn="base">
                <a:spcBef>
                  <a:spcPct val="0"/>
                </a:spcBef>
                <a:spcAft>
                  <a:spcPct val="0"/>
                </a:spcAft>
                <a:defRPr sz="2000" kern="1200">
                  <a:solidFill>
                    <a:schemeClr val="tx1"/>
                  </a:solidFill>
                  <a:latin typeface="Tahoma" pitchFamily="34" charset="0"/>
                  <a:ea typeface="+mn-ea"/>
                  <a:cs typeface="+mn-cs"/>
                </a:defRPr>
              </a:lvl3pPr>
              <a:lvl4pPr marL="1371600" algn="ctr" rtl="0" fontAlgn="base">
                <a:spcBef>
                  <a:spcPct val="0"/>
                </a:spcBef>
                <a:spcAft>
                  <a:spcPct val="0"/>
                </a:spcAft>
                <a:defRPr sz="2000" kern="1200">
                  <a:solidFill>
                    <a:schemeClr val="tx1"/>
                  </a:solidFill>
                  <a:latin typeface="Tahoma" pitchFamily="34" charset="0"/>
                  <a:ea typeface="+mn-ea"/>
                  <a:cs typeface="+mn-cs"/>
                </a:defRPr>
              </a:lvl4pPr>
              <a:lvl5pPr marL="1828800" algn="ctr" rtl="0" fontAlgn="base">
                <a:spcBef>
                  <a:spcPct val="0"/>
                </a:spcBef>
                <a:spcAft>
                  <a:spcPct val="0"/>
                </a:spcAft>
                <a:defRPr sz="2000" kern="1200">
                  <a:solidFill>
                    <a:schemeClr val="tx1"/>
                  </a:solidFill>
                  <a:latin typeface="Tahoma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000" kern="1200">
                  <a:solidFill>
                    <a:schemeClr val="tx1"/>
                  </a:solidFill>
                  <a:latin typeface="Tahoma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000" kern="1200">
                  <a:solidFill>
                    <a:schemeClr val="tx1"/>
                  </a:solidFill>
                  <a:latin typeface="Tahoma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000" kern="1200">
                  <a:solidFill>
                    <a:schemeClr val="tx1"/>
                  </a:solidFill>
                  <a:latin typeface="Tahoma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000" kern="1200">
                  <a:solidFill>
                    <a:schemeClr val="tx1"/>
                  </a:solidFill>
                  <a:latin typeface="Tahoma" pitchFamily="34" charset="0"/>
                  <a:ea typeface="+mn-ea"/>
                  <a:cs typeface="+mn-cs"/>
                </a:defRPr>
              </a:lvl9pPr>
            </a:lstStyle>
            <a:p>
              <a:pPr algn="l"/>
              <a:r>
                <a:rPr lang="en-US" b="1" dirty="0">
                  <a:solidFill>
                    <a:srgbClr val="C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2  4   6  8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27701508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094DE3-D9B1-7BE5-876A-504D436340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Simulation results</a:t>
            </a:r>
            <a:endParaRPr lang="en-US" strike="sngStrike" dirty="0">
              <a:solidFill>
                <a:srgbClr val="FF0000"/>
              </a:solidFill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ABC4D5C-A08B-0C17-C877-4F50AA71506F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/>
              <a:t>25th Topical Conference on RF Power in Plasmas</a:t>
            </a:r>
          </a:p>
          <a:p>
            <a:r>
              <a:rPr lang="en-US" sz="1050" dirty="0"/>
              <a:t>May 2025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AB178BF-11AD-B71A-C9EB-A3D899C64583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8124AC0-F824-4B25-A8F4-8F58394790A7}" type="slidenum">
              <a:rPr lang="en-US" smtClean="0"/>
              <a:pPr/>
              <a:t>19</a:t>
            </a:fld>
            <a:endParaRPr lang="en-US" dirty="0"/>
          </a:p>
        </p:txBody>
      </p:sp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6E61A07A-4FD9-4B37-1DD7-EB735244921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21209857"/>
              </p:ext>
            </p:extLst>
          </p:nvPr>
        </p:nvGraphicFramePr>
        <p:xfrm>
          <a:off x="1373568" y="1333126"/>
          <a:ext cx="6835775" cy="4634169"/>
        </p:xfrm>
        <a:graphic>
          <a:graphicData uri="http://schemas.openxmlformats.org/drawingml/2006/table">
            <a:tbl>
              <a:tblPr firstRow="1" firstCol="1" bandRow="1">
                <a:tableStyleId>{7DF18680-E054-41AD-8BC1-D1AEF772440D}</a:tableStyleId>
              </a:tblPr>
              <a:tblGrid>
                <a:gridCol w="2105086">
                  <a:extLst>
                    <a:ext uri="{9D8B030D-6E8A-4147-A177-3AD203B41FA5}">
                      <a16:colId xmlns:a16="http://schemas.microsoft.com/office/drawing/2014/main" val="2859337905"/>
                    </a:ext>
                  </a:extLst>
                </a:gridCol>
                <a:gridCol w="1681841">
                  <a:extLst>
                    <a:ext uri="{9D8B030D-6E8A-4147-A177-3AD203B41FA5}">
                      <a16:colId xmlns:a16="http://schemas.microsoft.com/office/drawing/2014/main" val="1328172811"/>
                    </a:ext>
                  </a:extLst>
                </a:gridCol>
                <a:gridCol w="1680356">
                  <a:extLst>
                    <a:ext uri="{9D8B030D-6E8A-4147-A177-3AD203B41FA5}">
                      <a16:colId xmlns:a16="http://schemas.microsoft.com/office/drawing/2014/main" val="1697294203"/>
                    </a:ext>
                  </a:extLst>
                </a:gridCol>
                <a:gridCol w="1368492">
                  <a:extLst>
                    <a:ext uri="{9D8B030D-6E8A-4147-A177-3AD203B41FA5}">
                      <a16:colId xmlns:a16="http://schemas.microsoft.com/office/drawing/2014/main" val="2640836631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200" kern="100" dirty="0">
                          <a:effectLst/>
                        </a:rPr>
                        <a:t>Arc location</a:t>
                      </a:r>
                      <a:endParaRPr lang="en-US" sz="1200" kern="100" dirty="0">
                        <a:effectLst/>
                        <a:latin typeface="Times New Roman" panose="02020603050405020304" pitchFamily="18" charset="0"/>
                        <a:ea typeface="Aptos" panose="020B0004020202020204" pitchFamily="34" charset="0"/>
                        <a:cs typeface="Arial" panose="020B060402020209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200" kern="100" dirty="0">
                          <a:effectLst/>
                        </a:rPr>
                        <a:t>RAAD estimated location 8 lines [m]</a:t>
                      </a:r>
                      <a:endParaRPr lang="en-US" sz="1200" kern="100" dirty="0">
                        <a:effectLst/>
                        <a:latin typeface="Times New Roman" panose="02020603050405020304" pitchFamily="18" charset="0"/>
                        <a:ea typeface="Aptos" panose="020B0004020202020204" pitchFamily="34" charset="0"/>
                        <a:cs typeface="Arial" panose="020B060402020209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200" kern="100">
                          <a:effectLst/>
                        </a:rPr>
                        <a:t>RAAD estimated location 1 line [m]</a:t>
                      </a:r>
                      <a:endParaRPr lang="en-US" sz="1200" kern="100">
                        <a:effectLst/>
                        <a:latin typeface="Times New Roman" panose="02020603050405020304" pitchFamily="18" charset="0"/>
                        <a:ea typeface="Aptos" panose="020B0004020202020204" pitchFamily="34" charset="0"/>
                        <a:cs typeface="Arial" panose="020B060402020209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200" kern="100" dirty="0">
                          <a:effectLst/>
                        </a:rPr>
                        <a:t>Analytically estimated location [m] [7]</a:t>
                      </a:r>
                      <a:endParaRPr lang="en-US" sz="1200" kern="100" dirty="0">
                        <a:effectLst/>
                        <a:latin typeface="Times New Roman" panose="02020603050405020304" pitchFamily="18" charset="0"/>
                        <a:ea typeface="Aptos" panose="020B0004020202020204" pitchFamily="34" charset="0"/>
                        <a:cs typeface="Arial" panose="020B060402020209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33589067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200" kern="100">
                          <a:effectLst/>
                        </a:rPr>
                        <a:t>Arc E (Antenna) Line 1</a:t>
                      </a:r>
                      <a:endParaRPr lang="en-US" sz="1200" kern="100">
                        <a:effectLst/>
                        <a:latin typeface="Times New Roman" panose="02020603050405020304" pitchFamily="18" charset="0"/>
                        <a:ea typeface="Aptos" panose="020B0004020202020204" pitchFamily="34" charset="0"/>
                        <a:cs typeface="Arial" panose="020B060402020209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200" kern="100">
                          <a:effectLst/>
                        </a:rPr>
                        <a:t>7.77</a:t>
                      </a:r>
                      <a:endParaRPr lang="en-US" sz="1200" kern="100">
                        <a:effectLst/>
                        <a:latin typeface="Times New Roman" panose="02020603050405020304" pitchFamily="18" charset="0"/>
                        <a:ea typeface="Aptos" panose="020B0004020202020204" pitchFamily="34" charset="0"/>
                        <a:cs typeface="Arial" panose="020B060402020209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200" kern="100">
                          <a:effectLst/>
                        </a:rPr>
                        <a:t>7.86</a:t>
                      </a:r>
                      <a:endParaRPr lang="en-US" sz="1200" kern="100">
                        <a:effectLst/>
                        <a:latin typeface="Times New Roman" panose="02020603050405020304" pitchFamily="18" charset="0"/>
                        <a:ea typeface="Aptos" panose="020B0004020202020204" pitchFamily="34" charset="0"/>
                        <a:cs typeface="Arial" panose="020B060402020209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200" kern="100">
                          <a:effectLst/>
                        </a:rPr>
                        <a:t>7.107</a:t>
                      </a:r>
                      <a:endParaRPr lang="en-US" sz="1200" kern="100">
                        <a:effectLst/>
                        <a:latin typeface="Times New Roman" panose="02020603050405020304" pitchFamily="18" charset="0"/>
                        <a:ea typeface="Aptos" panose="020B0004020202020204" pitchFamily="34" charset="0"/>
                        <a:cs typeface="Arial" panose="020B060402020209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4004138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200" kern="100">
                          <a:effectLst/>
                        </a:rPr>
                        <a:t>Arc D (Antenna) Line 1</a:t>
                      </a:r>
                      <a:endParaRPr lang="en-US" sz="1200" kern="100">
                        <a:effectLst/>
                        <a:latin typeface="Times New Roman" panose="02020603050405020304" pitchFamily="18" charset="0"/>
                        <a:ea typeface="Aptos" panose="020B0004020202020204" pitchFamily="34" charset="0"/>
                        <a:cs typeface="Arial" panose="020B060402020209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200" kern="100">
                          <a:effectLst/>
                        </a:rPr>
                        <a:t>7.57</a:t>
                      </a:r>
                      <a:endParaRPr lang="en-US" sz="1200" kern="100">
                        <a:effectLst/>
                        <a:latin typeface="Times New Roman" panose="02020603050405020304" pitchFamily="18" charset="0"/>
                        <a:ea typeface="Aptos" panose="020B0004020202020204" pitchFamily="34" charset="0"/>
                        <a:cs typeface="Arial" panose="020B060402020209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200" kern="100">
                          <a:effectLst/>
                        </a:rPr>
                        <a:t>7.35</a:t>
                      </a:r>
                      <a:endParaRPr lang="en-US" sz="1200" kern="100">
                        <a:effectLst/>
                        <a:latin typeface="Times New Roman" panose="02020603050405020304" pitchFamily="18" charset="0"/>
                        <a:ea typeface="Aptos" panose="020B0004020202020204" pitchFamily="34" charset="0"/>
                        <a:cs typeface="Arial" panose="020B060402020209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200" kern="100">
                          <a:effectLst/>
                        </a:rPr>
                        <a:t>7.437</a:t>
                      </a:r>
                      <a:endParaRPr lang="en-US" sz="1200" kern="100">
                        <a:effectLst/>
                        <a:latin typeface="Times New Roman" panose="02020603050405020304" pitchFamily="18" charset="0"/>
                        <a:ea typeface="Aptos" panose="020B0004020202020204" pitchFamily="34" charset="0"/>
                        <a:cs typeface="Arial" panose="020B060402020209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05460974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200" kern="100">
                          <a:effectLst/>
                        </a:rPr>
                        <a:t>Arc B (Antenna) Line 1</a:t>
                      </a:r>
                      <a:endParaRPr lang="en-US" sz="1200" kern="100">
                        <a:effectLst/>
                        <a:latin typeface="Times New Roman" panose="02020603050405020304" pitchFamily="18" charset="0"/>
                        <a:ea typeface="Aptos" panose="020B0004020202020204" pitchFamily="34" charset="0"/>
                        <a:cs typeface="Arial" panose="020B060402020209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200" kern="100">
                          <a:effectLst/>
                        </a:rPr>
                        <a:t>6.65</a:t>
                      </a:r>
                      <a:endParaRPr lang="en-US" sz="1200" kern="100">
                        <a:effectLst/>
                        <a:latin typeface="Times New Roman" panose="02020603050405020304" pitchFamily="18" charset="0"/>
                        <a:ea typeface="Aptos" panose="020B0004020202020204" pitchFamily="34" charset="0"/>
                        <a:cs typeface="Arial" panose="020B060402020209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200" kern="100">
                          <a:effectLst/>
                        </a:rPr>
                        <a:t>6.61</a:t>
                      </a:r>
                      <a:endParaRPr lang="en-US" sz="1200" kern="100">
                        <a:effectLst/>
                        <a:latin typeface="Times New Roman" panose="02020603050405020304" pitchFamily="18" charset="0"/>
                        <a:ea typeface="Aptos" panose="020B0004020202020204" pitchFamily="34" charset="0"/>
                        <a:cs typeface="Arial" panose="020B060402020209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200" kern="100">
                          <a:effectLst/>
                        </a:rPr>
                        <a:t>6.910</a:t>
                      </a:r>
                      <a:endParaRPr lang="en-US" sz="1200" kern="100">
                        <a:effectLst/>
                        <a:latin typeface="Times New Roman" panose="02020603050405020304" pitchFamily="18" charset="0"/>
                        <a:ea typeface="Aptos" panose="020B0004020202020204" pitchFamily="34" charset="0"/>
                        <a:cs typeface="Arial" panose="020B060402020209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93950738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200" kern="100">
                          <a:effectLst/>
                        </a:rPr>
                        <a:t>Arc 7 (STS) Line 1</a:t>
                      </a:r>
                      <a:endParaRPr lang="en-US" sz="1200" kern="100">
                        <a:effectLst/>
                        <a:latin typeface="Times New Roman" panose="02020603050405020304" pitchFamily="18" charset="0"/>
                        <a:ea typeface="Aptos" panose="020B0004020202020204" pitchFamily="34" charset="0"/>
                        <a:cs typeface="Arial" panose="020B060402020209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200" kern="100">
                          <a:effectLst/>
                        </a:rPr>
                        <a:t>4.01</a:t>
                      </a:r>
                      <a:endParaRPr lang="en-US" sz="1200" kern="100">
                        <a:effectLst/>
                        <a:latin typeface="Times New Roman" panose="02020603050405020304" pitchFamily="18" charset="0"/>
                        <a:ea typeface="Aptos" panose="020B0004020202020204" pitchFamily="34" charset="0"/>
                        <a:cs typeface="Arial" panose="020B060402020209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200" kern="100">
                          <a:effectLst/>
                        </a:rPr>
                        <a:t>3.99</a:t>
                      </a:r>
                      <a:endParaRPr lang="en-US" sz="1200" kern="100">
                        <a:effectLst/>
                        <a:latin typeface="Times New Roman" panose="02020603050405020304" pitchFamily="18" charset="0"/>
                        <a:ea typeface="Aptos" panose="020B0004020202020204" pitchFamily="34" charset="0"/>
                        <a:cs typeface="Arial" panose="020B060402020209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200" kern="100">
                          <a:effectLst/>
                        </a:rPr>
                        <a:t>3.971</a:t>
                      </a:r>
                      <a:endParaRPr lang="en-US" sz="1200" kern="100">
                        <a:effectLst/>
                        <a:latin typeface="Times New Roman" panose="02020603050405020304" pitchFamily="18" charset="0"/>
                        <a:ea typeface="Aptos" panose="020B0004020202020204" pitchFamily="34" charset="0"/>
                        <a:cs typeface="Arial" panose="020B060402020209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8230565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200" kern="100">
                          <a:effectLst/>
                        </a:rPr>
                        <a:t>Arc 7 (STS) Line 2</a:t>
                      </a:r>
                      <a:endParaRPr lang="en-US" sz="1200" kern="100">
                        <a:effectLst/>
                        <a:latin typeface="Times New Roman" panose="02020603050405020304" pitchFamily="18" charset="0"/>
                        <a:ea typeface="Aptos" panose="020B0004020202020204" pitchFamily="34" charset="0"/>
                        <a:cs typeface="Arial" panose="020B060402020209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200" kern="100">
                          <a:effectLst/>
                        </a:rPr>
                        <a:t>4.01</a:t>
                      </a:r>
                      <a:endParaRPr lang="en-US" sz="1200" kern="100">
                        <a:effectLst/>
                        <a:latin typeface="Times New Roman" panose="02020603050405020304" pitchFamily="18" charset="0"/>
                        <a:ea typeface="Aptos" panose="020B0004020202020204" pitchFamily="34" charset="0"/>
                        <a:cs typeface="Arial" panose="020B060402020209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200" kern="100">
                          <a:effectLst/>
                        </a:rPr>
                        <a:t>N/A</a:t>
                      </a:r>
                      <a:endParaRPr lang="en-US" sz="1200" kern="100">
                        <a:effectLst/>
                        <a:latin typeface="Times New Roman" panose="02020603050405020304" pitchFamily="18" charset="0"/>
                        <a:ea typeface="Aptos" panose="020B0004020202020204" pitchFamily="34" charset="0"/>
                        <a:cs typeface="Arial" panose="020B060402020209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200" kern="100" dirty="0">
                          <a:effectLst/>
                        </a:rPr>
                        <a:t>3.971</a:t>
                      </a:r>
                      <a:endParaRPr lang="en-US" sz="1200" kern="100" dirty="0">
                        <a:effectLst/>
                        <a:latin typeface="Times New Roman" panose="02020603050405020304" pitchFamily="18" charset="0"/>
                        <a:ea typeface="Aptos" panose="020B0004020202020204" pitchFamily="34" charset="0"/>
                        <a:cs typeface="Arial" panose="020B060402020209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34051208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200" kern="100">
                          <a:effectLst/>
                        </a:rPr>
                        <a:t>Arc 7 (STS) Line 3</a:t>
                      </a:r>
                      <a:endParaRPr lang="en-US" sz="1200" kern="100">
                        <a:effectLst/>
                        <a:latin typeface="Times New Roman" panose="02020603050405020304" pitchFamily="18" charset="0"/>
                        <a:ea typeface="Aptos" panose="020B0004020202020204" pitchFamily="34" charset="0"/>
                        <a:cs typeface="Arial" panose="020B060402020209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200" kern="100">
                          <a:effectLst/>
                        </a:rPr>
                        <a:t>4.01</a:t>
                      </a:r>
                      <a:endParaRPr lang="en-US" sz="1200" kern="100">
                        <a:effectLst/>
                        <a:latin typeface="Times New Roman" panose="02020603050405020304" pitchFamily="18" charset="0"/>
                        <a:ea typeface="Aptos" panose="020B0004020202020204" pitchFamily="34" charset="0"/>
                        <a:cs typeface="Arial" panose="020B060402020209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200" kern="100" dirty="0">
                          <a:effectLst/>
                        </a:rPr>
                        <a:t>N/A</a:t>
                      </a:r>
                      <a:endParaRPr lang="en-US" sz="1200" kern="100" dirty="0">
                        <a:effectLst/>
                        <a:latin typeface="Times New Roman" panose="02020603050405020304" pitchFamily="18" charset="0"/>
                        <a:ea typeface="Aptos" panose="020B0004020202020204" pitchFamily="34" charset="0"/>
                        <a:cs typeface="Arial" panose="020B060402020209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200" kern="100">
                          <a:effectLst/>
                        </a:rPr>
                        <a:t>3.971</a:t>
                      </a:r>
                      <a:endParaRPr lang="en-US" sz="1200" kern="100">
                        <a:effectLst/>
                        <a:latin typeface="Times New Roman" panose="02020603050405020304" pitchFamily="18" charset="0"/>
                        <a:ea typeface="Aptos" panose="020B0004020202020204" pitchFamily="34" charset="0"/>
                        <a:cs typeface="Arial" panose="020B060402020209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90143320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200" kern="100">
                          <a:effectLst/>
                        </a:rPr>
                        <a:t>Arc 7 (STS) Line 5</a:t>
                      </a:r>
                      <a:endParaRPr lang="en-US" sz="1200" kern="100">
                        <a:effectLst/>
                        <a:latin typeface="Times New Roman" panose="02020603050405020304" pitchFamily="18" charset="0"/>
                        <a:ea typeface="Aptos" panose="020B0004020202020204" pitchFamily="34" charset="0"/>
                        <a:cs typeface="Arial" panose="020B060402020209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200" kern="100">
                          <a:effectLst/>
                        </a:rPr>
                        <a:t>4.01</a:t>
                      </a:r>
                      <a:endParaRPr lang="en-US" sz="1200" kern="100">
                        <a:effectLst/>
                        <a:latin typeface="Times New Roman" panose="02020603050405020304" pitchFamily="18" charset="0"/>
                        <a:ea typeface="Aptos" panose="020B0004020202020204" pitchFamily="34" charset="0"/>
                        <a:cs typeface="Arial" panose="020B060402020209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200" kern="100">
                          <a:effectLst/>
                        </a:rPr>
                        <a:t>N/A</a:t>
                      </a:r>
                      <a:endParaRPr lang="en-US" sz="1200" kern="100">
                        <a:effectLst/>
                        <a:latin typeface="Times New Roman" panose="02020603050405020304" pitchFamily="18" charset="0"/>
                        <a:ea typeface="Aptos" panose="020B0004020202020204" pitchFamily="34" charset="0"/>
                        <a:cs typeface="Arial" panose="020B060402020209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200" kern="100">
                          <a:effectLst/>
                        </a:rPr>
                        <a:t>3.971</a:t>
                      </a:r>
                      <a:endParaRPr lang="en-US" sz="1200" kern="100">
                        <a:effectLst/>
                        <a:latin typeface="Times New Roman" panose="02020603050405020304" pitchFamily="18" charset="0"/>
                        <a:ea typeface="Aptos" panose="020B0004020202020204" pitchFamily="34" charset="0"/>
                        <a:cs typeface="Arial" panose="020B060402020209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84358400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200" kern="100">
                          <a:effectLst/>
                        </a:rPr>
                        <a:t>Arc 12 (Front Window) Line 1</a:t>
                      </a:r>
                      <a:endParaRPr lang="en-US" sz="1200" kern="100">
                        <a:effectLst/>
                        <a:latin typeface="Times New Roman" panose="02020603050405020304" pitchFamily="18" charset="0"/>
                        <a:ea typeface="Aptos" panose="020B0004020202020204" pitchFamily="34" charset="0"/>
                        <a:cs typeface="Arial" panose="020B060402020209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200" kern="100" dirty="0">
                          <a:effectLst/>
                        </a:rPr>
                        <a:t>3.66</a:t>
                      </a:r>
                      <a:endParaRPr lang="en-US" sz="1200" kern="100" dirty="0">
                        <a:effectLst/>
                        <a:latin typeface="Times New Roman" panose="02020603050405020304" pitchFamily="18" charset="0"/>
                        <a:ea typeface="Aptos" panose="020B0004020202020204" pitchFamily="34" charset="0"/>
                        <a:cs typeface="Arial" panose="020B060402020209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200" kern="100" dirty="0">
                          <a:effectLst/>
                        </a:rPr>
                        <a:t>3.65</a:t>
                      </a:r>
                      <a:endParaRPr lang="en-US" sz="1200" kern="100" dirty="0">
                        <a:effectLst/>
                        <a:latin typeface="Times New Roman" panose="02020603050405020304" pitchFamily="18" charset="0"/>
                        <a:ea typeface="Aptos" panose="020B0004020202020204" pitchFamily="34" charset="0"/>
                        <a:cs typeface="Arial" panose="020B060402020209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200" kern="100">
                          <a:effectLst/>
                        </a:rPr>
                        <a:t>3.392</a:t>
                      </a:r>
                      <a:endParaRPr lang="en-US" sz="1200" kern="100">
                        <a:effectLst/>
                        <a:latin typeface="Times New Roman" panose="02020603050405020304" pitchFamily="18" charset="0"/>
                        <a:ea typeface="Aptos" panose="020B0004020202020204" pitchFamily="34" charset="0"/>
                        <a:cs typeface="Arial" panose="020B060402020209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57101391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200" kern="100" dirty="0">
                          <a:solidFill>
                            <a:srgbClr val="00B050"/>
                          </a:solidFill>
                          <a:effectLst/>
                        </a:rPr>
                        <a:t>Arc 19 (ATLIS)</a:t>
                      </a:r>
                      <a:endParaRPr lang="en-US" sz="1200" kern="100" dirty="0">
                        <a:solidFill>
                          <a:srgbClr val="00B050"/>
                        </a:solidFill>
                        <a:effectLst/>
                        <a:latin typeface="Times New Roman" panose="02020603050405020304" pitchFamily="18" charset="0"/>
                        <a:ea typeface="Aptos" panose="020B0004020202020204" pitchFamily="34" charset="0"/>
                        <a:cs typeface="Arial" panose="020B060402020209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200" kern="100" dirty="0">
                          <a:effectLst/>
                        </a:rPr>
                        <a:t>2.40</a:t>
                      </a:r>
                      <a:endParaRPr lang="en-US" sz="1200" kern="100" dirty="0">
                        <a:effectLst/>
                        <a:latin typeface="Times New Roman" panose="02020603050405020304" pitchFamily="18" charset="0"/>
                        <a:ea typeface="Aptos" panose="020B0004020202020204" pitchFamily="34" charset="0"/>
                        <a:cs typeface="Arial" panose="020B060402020209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200" kern="100" dirty="0">
                          <a:effectLst/>
                        </a:rPr>
                        <a:t>2.40</a:t>
                      </a:r>
                      <a:endParaRPr lang="en-US" sz="1200" kern="100" dirty="0">
                        <a:effectLst/>
                        <a:latin typeface="Times New Roman" panose="02020603050405020304" pitchFamily="18" charset="0"/>
                        <a:ea typeface="Aptos" panose="020B0004020202020204" pitchFamily="34" charset="0"/>
                        <a:cs typeface="Arial" panose="020B060402020209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200" kern="100" dirty="0">
                          <a:effectLst/>
                        </a:rPr>
                        <a:t>2.365</a:t>
                      </a:r>
                      <a:endParaRPr lang="en-US" sz="1200" kern="100" dirty="0">
                        <a:effectLst/>
                        <a:latin typeface="Times New Roman" panose="02020603050405020304" pitchFamily="18" charset="0"/>
                        <a:ea typeface="Aptos" panose="020B0004020202020204" pitchFamily="34" charset="0"/>
                        <a:cs typeface="Arial" panose="020B060402020209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71238597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200" kern="100" dirty="0">
                          <a:solidFill>
                            <a:schemeClr val="bg1"/>
                          </a:solidFill>
                          <a:effectLst/>
                        </a:rPr>
                        <a:t>Arc 15 (Rear Window)</a:t>
                      </a:r>
                      <a:endParaRPr lang="en-US" sz="1200" kern="1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Aptos" panose="020B0004020202020204" pitchFamily="34" charset="0"/>
                        <a:cs typeface="Arial" panose="020B060402020209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200" kern="100" dirty="0">
                          <a:effectLst/>
                        </a:rPr>
                        <a:t>1.30</a:t>
                      </a:r>
                      <a:endParaRPr lang="en-US" sz="1200" kern="100" dirty="0">
                        <a:effectLst/>
                        <a:latin typeface="Times New Roman" panose="02020603050405020304" pitchFamily="18" charset="0"/>
                        <a:ea typeface="Aptos" panose="020B0004020202020204" pitchFamily="34" charset="0"/>
                        <a:cs typeface="Arial" panose="020B060402020209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200" kern="100">
                          <a:effectLst/>
                        </a:rPr>
                        <a:t>1.30</a:t>
                      </a:r>
                      <a:endParaRPr lang="en-US" sz="1200" kern="100">
                        <a:effectLst/>
                        <a:latin typeface="Times New Roman" panose="02020603050405020304" pitchFamily="18" charset="0"/>
                        <a:ea typeface="Aptos" panose="020B0004020202020204" pitchFamily="34" charset="0"/>
                        <a:cs typeface="Arial" panose="020B060402020209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200" kern="100" dirty="0">
                          <a:effectLst/>
                        </a:rPr>
                        <a:t>1.283</a:t>
                      </a:r>
                      <a:endParaRPr lang="en-US" sz="1200" kern="100" dirty="0">
                        <a:effectLst/>
                        <a:latin typeface="Times New Roman" panose="02020603050405020304" pitchFamily="18" charset="0"/>
                        <a:ea typeface="Aptos" panose="020B0004020202020204" pitchFamily="34" charset="0"/>
                        <a:cs typeface="Arial" panose="020B060402020209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79896414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200" kern="100" dirty="0">
                          <a:solidFill>
                            <a:schemeClr val="accent1"/>
                          </a:solidFill>
                          <a:effectLst/>
                        </a:rPr>
                        <a:t>Arc 17 </a:t>
                      </a:r>
                      <a:r>
                        <a:rPr lang="en-US" sz="1200" kern="100" dirty="0">
                          <a:effectLst/>
                        </a:rPr>
                        <a:t>(Rear Window)</a:t>
                      </a:r>
                      <a:endParaRPr lang="en-US" sz="1200" kern="100" dirty="0">
                        <a:effectLst/>
                        <a:latin typeface="Times New Roman" panose="02020603050405020304" pitchFamily="18" charset="0"/>
                        <a:ea typeface="Aptos" panose="020B0004020202020204" pitchFamily="34" charset="0"/>
                        <a:cs typeface="Arial" panose="020B060402020209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200" kern="100">
                          <a:effectLst/>
                        </a:rPr>
                        <a:t>1.19</a:t>
                      </a:r>
                      <a:endParaRPr lang="en-US" sz="1200" kern="100">
                        <a:effectLst/>
                        <a:latin typeface="Times New Roman" panose="02020603050405020304" pitchFamily="18" charset="0"/>
                        <a:ea typeface="Aptos" panose="020B0004020202020204" pitchFamily="34" charset="0"/>
                        <a:cs typeface="Arial" panose="020B060402020209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200" kern="100">
                          <a:effectLst/>
                        </a:rPr>
                        <a:t>1.21</a:t>
                      </a:r>
                      <a:endParaRPr lang="en-US" sz="1200" kern="100">
                        <a:effectLst/>
                        <a:latin typeface="Times New Roman" panose="02020603050405020304" pitchFamily="18" charset="0"/>
                        <a:ea typeface="Aptos" panose="020B0004020202020204" pitchFamily="34" charset="0"/>
                        <a:cs typeface="Arial" panose="020B060402020209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200" kern="100">
                          <a:effectLst/>
                        </a:rPr>
                        <a:t>1.022</a:t>
                      </a:r>
                      <a:endParaRPr lang="en-US" sz="1200" kern="100">
                        <a:effectLst/>
                        <a:latin typeface="Times New Roman" panose="02020603050405020304" pitchFamily="18" charset="0"/>
                        <a:ea typeface="Aptos" panose="020B0004020202020204" pitchFamily="34" charset="0"/>
                        <a:cs typeface="Arial" panose="020B060402020209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29067737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200" kern="100">
                          <a:effectLst/>
                        </a:rPr>
                        <a:t>Arc A (Flexible Junction)</a:t>
                      </a:r>
                      <a:endParaRPr lang="en-US" sz="1200" kern="100">
                        <a:effectLst/>
                        <a:latin typeface="Times New Roman" panose="02020603050405020304" pitchFamily="18" charset="0"/>
                        <a:ea typeface="Aptos" panose="020B0004020202020204" pitchFamily="34" charset="0"/>
                        <a:cs typeface="Arial" panose="020B060402020209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200" kern="100">
                          <a:effectLst/>
                        </a:rPr>
                        <a:t>0.73</a:t>
                      </a:r>
                      <a:endParaRPr lang="en-US" sz="1200" kern="100">
                        <a:effectLst/>
                        <a:latin typeface="Times New Roman" panose="02020603050405020304" pitchFamily="18" charset="0"/>
                        <a:ea typeface="Aptos" panose="020B0004020202020204" pitchFamily="34" charset="0"/>
                        <a:cs typeface="Arial" panose="020B060402020209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200" kern="100">
                          <a:effectLst/>
                        </a:rPr>
                        <a:t>0.73</a:t>
                      </a:r>
                      <a:endParaRPr lang="en-US" sz="1200" kern="100">
                        <a:effectLst/>
                        <a:latin typeface="Times New Roman" panose="02020603050405020304" pitchFamily="18" charset="0"/>
                        <a:ea typeface="Aptos" panose="020B0004020202020204" pitchFamily="34" charset="0"/>
                        <a:cs typeface="Arial" panose="020B060402020209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200" kern="100">
                          <a:effectLst/>
                        </a:rPr>
                        <a:t>0.763</a:t>
                      </a:r>
                      <a:endParaRPr lang="en-US" sz="1200" kern="100">
                        <a:effectLst/>
                        <a:latin typeface="Times New Roman" panose="02020603050405020304" pitchFamily="18" charset="0"/>
                        <a:ea typeface="Aptos" panose="020B0004020202020204" pitchFamily="34" charset="0"/>
                        <a:cs typeface="Arial" panose="020B060402020209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05480826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200" kern="100">
                          <a:effectLst/>
                        </a:rPr>
                        <a:t>Arc B(Antenna) and Arc 7(STS) </a:t>
                      </a:r>
                      <a:endParaRPr lang="en-US" sz="1200" kern="100">
                        <a:effectLst/>
                        <a:latin typeface="Times New Roman" panose="02020603050405020304" pitchFamily="18" charset="0"/>
                        <a:ea typeface="Aptos" panose="020B0004020202020204" pitchFamily="34" charset="0"/>
                        <a:cs typeface="Arial" panose="020B060402020209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200" kern="100">
                          <a:effectLst/>
                        </a:rPr>
                        <a:t>4.01</a:t>
                      </a:r>
                      <a:endParaRPr lang="en-US" sz="1200" kern="100">
                        <a:effectLst/>
                        <a:latin typeface="Times New Roman" panose="02020603050405020304" pitchFamily="18" charset="0"/>
                        <a:ea typeface="Aptos" panose="020B0004020202020204" pitchFamily="34" charset="0"/>
                        <a:cs typeface="Arial" panose="020B060402020209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200" kern="100">
                          <a:effectLst/>
                        </a:rPr>
                        <a:t>N/A</a:t>
                      </a:r>
                      <a:endParaRPr lang="en-US" sz="1200" kern="100">
                        <a:effectLst/>
                        <a:latin typeface="Times New Roman" panose="02020603050405020304" pitchFamily="18" charset="0"/>
                        <a:ea typeface="Aptos" panose="020B0004020202020204" pitchFamily="34" charset="0"/>
                        <a:cs typeface="Arial" panose="020B060402020209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200" kern="100">
                          <a:effectLst/>
                        </a:rPr>
                        <a:t>N/A</a:t>
                      </a:r>
                      <a:endParaRPr lang="en-US" sz="1200" kern="100">
                        <a:effectLst/>
                        <a:latin typeface="Times New Roman" panose="02020603050405020304" pitchFamily="18" charset="0"/>
                        <a:ea typeface="Aptos" panose="020B0004020202020204" pitchFamily="34" charset="0"/>
                        <a:cs typeface="Arial" panose="020B060402020209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59689060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200" kern="100" dirty="0">
                          <a:solidFill>
                            <a:srgbClr val="00B050"/>
                          </a:solidFill>
                          <a:effectLst/>
                        </a:rPr>
                        <a:t>Arc 1</a:t>
                      </a:r>
                      <a:r>
                        <a:rPr lang="en-US" sz="1200" kern="100" dirty="0">
                          <a:effectLst/>
                        </a:rPr>
                        <a:t> (STS) and Arc 12 (Front Window)</a:t>
                      </a:r>
                      <a:endParaRPr lang="en-US" sz="1200" kern="100" dirty="0">
                        <a:effectLst/>
                        <a:latin typeface="Times New Roman" panose="02020603050405020304" pitchFamily="18" charset="0"/>
                        <a:ea typeface="Aptos" panose="020B0004020202020204" pitchFamily="34" charset="0"/>
                        <a:cs typeface="Arial" panose="020B060402020209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200" kern="100">
                          <a:effectLst/>
                        </a:rPr>
                        <a:t>3.66</a:t>
                      </a:r>
                      <a:endParaRPr lang="en-US" sz="1200" kern="100">
                        <a:effectLst/>
                        <a:latin typeface="Times New Roman" panose="02020603050405020304" pitchFamily="18" charset="0"/>
                        <a:ea typeface="Aptos" panose="020B0004020202020204" pitchFamily="34" charset="0"/>
                        <a:cs typeface="Arial" panose="020B060402020209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200" kern="100">
                          <a:effectLst/>
                        </a:rPr>
                        <a:t>N/A</a:t>
                      </a:r>
                      <a:endParaRPr lang="en-US" sz="1200" kern="100">
                        <a:effectLst/>
                        <a:latin typeface="Times New Roman" panose="02020603050405020304" pitchFamily="18" charset="0"/>
                        <a:ea typeface="Aptos" panose="020B0004020202020204" pitchFamily="34" charset="0"/>
                        <a:cs typeface="Arial" panose="020B060402020209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200" kern="100">
                          <a:effectLst/>
                        </a:rPr>
                        <a:t>3.392 (Arc 12)</a:t>
                      </a:r>
                      <a:endParaRPr lang="en-US" sz="1200" kern="100">
                        <a:effectLst/>
                        <a:latin typeface="Times New Roman" panose="02020603050405020304" pitchFamily="18" charset="0"/>
                        <a:ea typeface="Aptos" panose="020B0004020202020204" pitchFamily="34" charset="0"/>
                        <a:cs typeface="Arial" panose="020B060402020209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5488729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200" kern="100" dirty="0">
                          <a:solidFill>
                            <a:srgbClr val="00B050"/>
                          </a:solidFill>
                          <a:effectLst/>
                        </a:rPr>
                        <a:t>Arc 1 </a:t>
                      </a:r>
                      <a:r>
                        <a:rPr lang="en-US" sz="1200" kern="100" dirty="0">
                          <a:effectLst/>
                        </a:rPr>
                        <a:t>(STS) and Arc 15 (Front Window)</a:t>
                      </a:r>
                      <a:endParaRPr lang="en-US" sz="1200" kern="100" dirty="0">
                        <a:effectLst/>
                        <a:latin typeface="Times New Roman" panose="02020603050405020304" pitchFamily="18" charset="0"/>
                        <a:ea typeface="Aptos" panose="020B0004020202020204" pitchFamily="34" charset="0"/>
                        <a:cs typeface="Arial" panose="020B060402020209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200" kern="100">
                          <a:effectLst/>
                        </a:rPr>
                        <a:t>1.30</a:t>
                      </a:r>
                      <a:endParaRPr lang="en-US" sz="1200" kern="100">
                        <a:effectLst/>
                        <a:latin typeface="Times New Roman" panose="02020603050405020304" pitchFamily="18" charset="0"/>
                        <a:ea typeface="Aptos" panose="020B0004020202020204" pitchFamily="34" charset="0"/>
                        <a:cs typeface="Arial" panose="020B060402020209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200" kern="100">
                          <a:effectLst/>
                        </a:rPr>
                        <a:t>N/A</a:t>
                      </a:r>
                      <a:endParaRPr lang="en-US" sz="1200" kern="100">
                        <a:effectLst/>
                        <a:latin typeface="Times New Roman" panose="02020603050405020304" pitchFamily="18" charset="0"/>
                        <a:ea typeface="Aptos" panose="020B0004020202020204" pitchFamily="34" charset="0"/>
                        <a:cs typeface="Arial" panose="020B060402020209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200" kern="100">
                          <a:effectLst/>
                        </a:rPr>
                        <a:t>1,283 (Arc 15)</a:t>
                      </a:r>
                      <a:endParaRPr lang="en-US" sz="1200" kern="100">
                        <a:effectLst/>
                        <a:latin typeface="Times New Roman" panose="02020603050405020304" pitchFamily="18" charset="0"/>
                        <a:ea typeface="Aptos" panose="020B0004020202020204" pitchFamily="34" charset="0"/>
                        <a:cs typeface="Arial" panose="020B060402020209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84445094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200" kern="100">
                          <a:effectLst/>
                        </a:rPr>
                        <a:t>Arc B High loading</a:t>
                      </a:r>
                      <a:endParaRPr lang="en-US" sz="1200" kern="100">
                        <a:effectLst/>
                        <a:latin typeface="Times New Roman" panose="02020603050405020304" pitchFamily="18" charset="0"/>
                        <a:ea typeface="Aptos" panose="020B0004020202020204" pitchFamily="34" charset="0"/>
                        <a:cs typeface="Arial" panose="020B060402020209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200" kern="100">
                          <a:effectLst/>
                        </a:rPr>
                        <a:t>6.51</a:t>
                      </a:r>
                      <a:endParaRPr lang="en-US" sz="1200" kern="100">
                        <a:effectLst/>
                        <a:latin typeface="Times New Roman" panose="02020603050405020304" pitchFamily="18" charset="0"/>
                        <a:ea typeface="Aptos" panose="020B0004020202020204" pitchFamily="34" charset="0"/>
                        <a:cs typeface="Arial" panose="020B060402020209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200" kern="100">
                          <a:effectLst/>
                        </a:rPr>
                        <a:t>N/A</a:t>
                      </a:r>
                      <a:endParaRPr lang="en-US" sz="1200" kern="100">
                        <a:effectLst/>
                        <a:latin typeface="Times New Roman" panose="02020603050405020304" pitchFamily="18" charset="0"/>
                        <a:ea typeface="Aptos" panose="020B0004020202020204" pitchFamily="34" charset="0"/>
                        <a:cs typeface="Arial" panose="020B060402020209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200" kern="100">
                          <a:effectLst/>
                        </a:rPr>
                        <a:t>6.910</a:t>
                      </a:r>
                      <a:endParaRPr lang="en-US" sz="1200" kern="100">
                        <a:effectLst/>
                        <a:latin typeface="Times New Roman" panose="02020603050405020304" pitchFamily="18" charset="0"/>
                        <a:ea typeface="Aptos" panose="020B0004020202020204" pitchFamily="34" charset="0"/>
                        <a:cs typeface="Arial" panose="020B060402020209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6634314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200" kern="100">
                          <a:effectLst/>
                        </a:rPr>
                        <a:t>Arc E Low loading</a:t>
                      </a:r>
                      <a:endParaRPr lang="en-US" sz="1200" kern="100">
                        <a:effectLst/>
                        <a:latin typeface="Times New Roman" panose="02020603050405020304" pitchFamily="18" charset="0"/>
                        <a:ea typeface="Aptos" panose="020B0004020202020204" pitchFamily="34" charset="0"/>
                        <a:cs typeface="Arial" panose="020B060402020209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200" kern="100">
                          <a:effectLst/>
                        </a:rPr>
                        <a:t>7.84</a:t>
                      </a:r>
                      <a:endParaRPr lang="en-US" sz="1200" kern="100">
                        <a:effectLst/>
                        <a:latin typeface="Times New Roman" panose="02020603050405020304" pitchFamily="18" charset="0"/>
                        <a:ea typeface="Aptos" panose="020B0004020202020204" pitchFamily="34" charset="0"/>
                        <a:cs typeface="Arial" panose="020B060402020209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200" kern="100">
                          <a:effectLst/>
                        </a:rPr>
                        <a:t>N/A</a:t>
                      </a:r>
                      <a:endParaRPr lang="en-US" sz="1200" kern="100">
                        <a:effectLst/>
                        <a:latin typeface="Times New Roman" panose="02020603050405020304" pitchFamily="18" charset="0"/>
                        <a:ea typeface="Aptos" panose="020B0004020202020204" pitchFamily="34" charset="0"/>
                        <a:cs typeface="Arial" panose="020B060402020209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200" kern="100">
                          <a:effectLst/>
                        </a:rPr>
                        <a:t>7.107</a:t>
                      </a:r>
                      <a:endParaRPr lang="en-US" sz="1200" kern="100">
                        <a:effectLst/>
                        <a:latin typeface="Times New Roman" panose="02020603050405020304" pitchFamily="18" charset="0"/>
                        <a:ea typeface="Aptos" panose="020B0004020202020204" pitchFamily="34" charset="0"/>
                        <a:cs typeface="Arial" panose="020B060402020209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60526917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200" kern="100">
                          <a:effectLst/>
                        </a:rPr>
                        <a:t>Arc 7 High loading</a:t>
                      </a:r>
                      <a:endParaRPr lang="en-US" sz="1200" kern="100">
                        <a:effectLst/>
                        <a:latin typeface="Times New Roman" panose="02020603050405020304" pitchFamily="18" charset="0"/>
                        <a:ea typeface="Aptos" panose="020B0004020202020204" pitchFamily="34" charset="0"/>
                        <a:cs typeface="Arial" panose="020B060402020209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200" kern="100">
                          <a:effectLst/>
                        </a:rPr>
                        <a:t>4.01</a:t>
                      </a:r>
                      <a:endParaRPr lang="en-US" sz="1200" kern="100">
                        <a:effectLst/>
                        <a:latin typeface="Times New Roman" panose="02020603050405020304" pitchFamily="18" charset="0"/>
                        <a:ea typeface="Aptos" panose="020B0004020202020204" pitchFamily="34" charset="0"/>
                        <a:cs typeface="Arial" panose="020B060402020209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200" kern="100" dirty="0">
                          <a:effectLst/>
                        </a:rPr>
                        <a:t>N/A</a:t>
                      </a:r>
                      <a:endParaRPr lang="en-US" sz="1200" kern="100" dirty="0">
                        <a:effectLst/>
                        <a:latin typeface="Times New Roman" panose="02020603050405020304" pitchFamily="18" charset="0"/>
                        <a:ea typeface="Aptos" panose="020B0004020202020204" pitchFamily="34" charset="0"/>
                        <a:cs typeface="Arial" panose="020B060402020209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200" kern="100" dirty="0">
                          <a:effectLst/>
                        </a:rPr>
                        <a:t>3.971</a:t>
                      </a:r>
                      <a:endParaRPr lang="en-US" sz="1200" kern="100" dirty="0">
                        <a:effectLst/>
                        <a:latin typeface="Times New Roman" panose="02020603050405020304" pitchFamily="18" charset="0"/>
                        <a:ea typeface="Aptos" panose="020B0004020202020204" pitchFamily="34" charset="0"/>
                        <a:cs typeface="Arial" panose="020B060402020209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786840243"/>
                  </a:ext>
                </a:extLst>
              </a:tr>
            </a:tbl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C6B32D43-1483-DAAB-7AB4-3434DAE11D2F}"/>
              </a:ext>
            </a:extLst>
          </p:cNvPr>
          <p:cNvSpPr txBox="1"/>
          <p:nvPr/>
        </p:nvSpPr>
        <p:spPr>
          <a:xfrm>
            <a:off x="0" y="3514102"/>
            <a:ext cx="128930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Voltage node</a:t>
            </a:r>
            <a:endParaRPr lang="en-US" sz="1600" dirty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11549D9-8B40-D6E7-3F9E-3F176A78CAC5}"/>
              </a:ext>
            </a:extLst>
          </p:cNvPr>
          <p:cNvSpPr txBox="1"/>
          <p:nvPr/>
        </p:nvSpPr>
        <p:spPr>
          <a:xfrm>
            <a:off x="-23395" y="3821879"/>
            <a:ext cx="131269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Series arc</a:t>
            </a:r>
            <a:endParaRPr lang="en-US" sz="1600" dirty="0">
              <a:solidFill>
                <a:schemeClr val="accent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5695175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884346-5907-B36D-4754-B8D746A598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Introduction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CA5948F-4D98-3164-7CDA-54A47DAA805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>
                <a:effectLst/>
              </a:rPr>
              <a:t>The ITER ICRF system shall be continuously monitored by redundant fast arc detection systems that are based on different concepts.</a:t>
            </a:r>
            <a:br>
              <a:rPr lang="en-US" sz="2400" dirty="0">
                <a:effectLst/>
              </a:rPr>
            </a:br>
            <a:br>
              <a:rPr lang="en-US" sz="2400" dirty="0">
                <a:effectLst/>
              </a:rPr>
            </a:br>
            <a:r>
              <a:rPr lang="en-US" sz="2400" dirty="0">
                <a:effectLst/>
              </a:rPr>
              <a:t>RADAR Arc and impairment </a:t>
            </a:r>
            <a:r>
              <a:rPr lang="en-US" sz="2400" dirty="0"/>
              <a:t>D</a:t>
            </a:r>
            <a:r>
              <a:rPr lang="en-US" sz="2400" dirty="0">
                <a:effectLst/>
              </a:rPr>
              <a:t>etection (RAAD) is widely and successfully deployed in high-power RF systems for broadcasting.</a:t>
            </a:r>
            <a:endParaRPr lang="en-US" sz="2400" dirty="0"/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r>
              <a:rPr lang="en-US" sz="2400" dirty="0">
                <a:effectLst/>
              </a:rPr>
              <a:t>Contract IO/24/CT/4300003010 aims at demonstrating proof of principle work of the RAAD for the ITER ICRF antenna by modelling (this presentation) and experiments (next steps).</a:t>
            </a:r>
            <a:endParaRPr lang="en-US" sz="3200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32453AA-5B18-062C-9A00-5C38E4C5E241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25th Topical Conference on RF Power in Plasmas</a:t>
            </a:r>
          </a:p>
          <a:p>
            <a:r>
              <a:rPr lang="en-US" sz="1050"/>
              <a:t>May 2025</a:t>
            </a:r>
            <a:endParaRPr lang="en-US" sz="1050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22237A2-1FFC-2D8B-D8B7-91400FC76D1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8124AC0-F824-4B25-A8F4-8F58394790A7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2181067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3D8523-0A9F-B264-11B8-D049423F20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RAAD system block diagram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3F48C87-9F88-2586-981F-D56869D7F201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/>
              <a:t>25th Topical Conference on RF Power in Plasmas</a:t>
            </a:r>
          </a:p>
          <a:p>
            <a:r>
              <a:rPr lang="en-US" sz="1050" dirty="0"/>
              <a:t>May 2025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8BB639D-9B13-F4DD-BC10-9570DA85C18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8124AC0-F824-4B25-A8F4-8F58394790A7}" type="slidenum">
              <a:rPr lang="en-US" smtClean="0"/>
              <a:pPr/>
              <a:t>20</a:t>
            </a:fld>
            <a:endParaRPr lang="en-US" dirty="0"/>
          </a:p>
        </p:txBody>
      </p:sp>
      <p:sp>
        <p:nvSpPr>
          <p:cNvPr id="52" name="Rectangle: Rounded Corners 51">
            <a:extLst>
              <a:ext uri="{FF2B5EF4-FFF2-40B4-BE49-F238E27FC236}">
                <a16:creationId xmlns:a16="http://schemas.microsoft.com/office/drawing/2014/main" id="{D59ECDDA-F371-2135-E14C-26D0AD854678}"/>
              </a:ext>
            </a:extLst>
          </p:cNvPr>
          <p:cNvSpPr/>
          <p:nvPr/>
        </p:nvSpPr>
        <p:spPr>
          <a:xfrm>
            <a:off x="718514" y="4787681"/>
            <a:ext cx="3553614" cy="944464"/>
          </a:xfrm>
          <a:prstGeom prst="round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4">
              <a:shade val="15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latin typeface="Arial" panose="020B0604020202090204" pitchFamily="34" charset="0"/>
                <a:cs typeface="Arial" panose="020B0604020202090204" pitchFamily="34" charset="0"/>
              </a:rPr>
              <a:t>Software Defined Radar </a:t>
            </a:r>
          </a:p>
          <a:p>
            <a:pPr algn="ctr"/>
            <a:r>
              <a:rPr lang="en-US" dirty="0">
                <a:solidFill>
                  <a:schemeClr val="tx1"/>
                </a:solidFill>
                <a:latin typeface="Arial" panose="020B0604020202090204" pitchFamily="34" charset="0"/>
                <a:cs typeface="Arial" panose="020B0604020202090204" pitchFamily="34" charset="0"/>
              </a:rPr>
              <a:t>architecture</a:t>
            </a:r>
          </a:p>
        </p:txBody>
      </p:sp>
      <p:sp>
        <p:nvSpPr>
          <p:cNvPr id="53" name="Arrow: Right 52">
            <a:extLst>
              <a:ext uri="{FF2B5EF4-FFF2-40B4-BE49-F238E27FC236}">
                <a16:creationId xmlns:a16="http://schemas.microsoft.com/office/drawing/2014/main" id="{429B5369-A1EE-4968-C718-67D88E3863C4}"/>
              </a:ext>
            </a:extLst>
          </p:cNvPr>
          <p:cNvSpPr/>
          <p:nvPr/>
        </p:nvSpPr>
        <p:spPr>
          <a:xfrm>
            <a:off x="4410302" y="5180099"/>
            <a:ext cx="1315226" cy="202453"/>
          </a:xfrm>
          <a:prstGeom prst="rightArrow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3">
              <a:shade val="15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85C7D8F3-FA64-23CD-098C-CB1664866B1B}"/>
              </a:ext>
            </a:extLst>
          </p:cNvPr>
          <p:cNvSpPr txBox="1"/>
          <p:nvPr/>
        </p:nvSpPr>
        <p:spPr>
          <a:xfrm>
            <a:off x="5863702" y="5014652"/>
            <a:ext cx="289279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Arial" panose="020B0604020202090204" pitchFamily="34" charset="0"/>
                <a:cs typeface="Arial" panose="020B0604020202090204" pitchFamily="34" charset="0"/>
              </a:rPr>
              <a:t>Very flexible!</a:t>
            </a:r>
            <a:endParaRPr lang="en-US" dirty="0">
              <a:latin typeface="Arial" panose="020B0604020202090204" pitchFamily="34" charset="0"/>
              <a:cs typeface="Arial" panose="020B0604020202090204" pitchFamily="34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689E757-461F-C65C-D70A-C3BECB5DF73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5184" y="1320128"/>
            <a:ext cx="8677656" cy="3094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747829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D6EEBA-BA60-E3E7-376C-1531DD4EFB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8008" y="231907"/>
            <a:ext cx="8862840" cy="847085"/>
          </a:xfrm>
        </p:spPr>
        <p:txBody>
          <a:bodyPr/>
          <a:lstStyle/>
          <a:p>
            <a:r>
              <a:rPr lang="en-US" sz="2800" dirty="0"/>
              <a:t>Conclusions: </a:t>
            </a:r>
            <a:r>
              <a:rPr lang="en-US" sz="2400" dirty="0">
                <a:solidFill>
                  <a:srgbClr val="004575"/>
                </a:solidFill>
              </a:rPr>
              <a:t>successful proof of principle by modelling.</a:t>
            </a:r>
            <a:endParaRPr lang="en-US" dirty="0">
              <a:solidFill>
                <a:srgbClr val="004575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F892105-0207-806F-6791-75D8C207AD7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81160" y="1545335"/>
            <a:ext cx="8581680" cy="4669363"/>
          </a:xfrm>
        </p:spPr>
        <p:txBody>
          <a:bodyPr/>
          <a:lstStyle/>
          <a:p>
            <a:r>
              <a:rPr lang="en-US" sz="2400" dirty="0"/>
              <a:t>RAAD can detect arcs within 5 us</a:t>
            </a:r>
          </a:p>
          <a:p>
            <a:endParaRPr lang="en-US" sz="2400" dirty="0"/>
          </a:p>
          <a:p>
            <a:r>
              <a:rPr lang="en-US" sz="2400" dirty="0"/>
              <a:t>RAAD can detect, localize, and classify all arcs everywhere, including low voltage regions</a:t>
            </a:r>
          </a:p>
          <a:p>
            <a:endParaRPr lang="en-US" sz="2400" dirty="0"/>
          </a:p>
          <a:p>
            <a:r>
              <a:rPr lang="en-US" sz="2400" dirty="0"/>
              <a:t>RAAD can detect and localize impairments</a:t>
            </a:r>
          </a:p>
          <a:p>
            <a:endParaRPr lang="en-US" sz="2400" dirty="0"/>
          </a:p>
          <a:p>
            <a:r>
              <a:rPr lang="en-US" sz="2400" dirty="0"/>
              <a:t>RAAD can discriminate arcs from other events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7818BCA-A1AE-B5EE-EA6E-27C8B26950F6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/>
              <a:t>25th Topical Conference on RF Power in Plasmas</a:t>
            </a:r>
          </a:p>
          <a:p>
            <a:r>
              <a:rPr lang="en-US" sz="1050" dirty="0"/>
              <a:t>May 2025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C88B74C-1199-165E-BC28-D6FCFA062671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8124AC0-F824-4B25-A8F4-8F58394790A7}" type="slidenum">
              <a:rPr lang="en-US" smtClean="0"/>
              <a:pPr/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7120264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6B8688-6597-DBFF-2A11-59D91948D6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800" dirty="0"/>
              <a:t>Next step: </a:t>
            </a:r>
            <a:r>
              <a:rPr lang="en-US" sz="2400" dirty="0">
                <a:solidFill>
                  <a:srgbClr val="004575"/>
                </a:solidFill>
              </a:rPr>
              <a:t>proof or principle by prototyping and experiments.</a:t>
            </a:r>
            <a:endParaRPr lang="en-US" sz="2800" dirty="0">
              <a:solidFill>
                <a:srgbClr val="004575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14A6864-FA9B-25B6-FBC5-C5C2FC35EE2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1600" y="1600199"/>
            <a:ext cx="9042399" cy="4614499"/>
          </a:xfrm>
        </p:spPr>
        <p:txBody>
          <a:bodyPr>
            <a:normAutofit/>
          </a:bodyPr>
          <a:lstStyle/>
          <a:p>
            <a:r>
              <a:rPr lang="en-US" sz="2400" dirty="0"/>
              <a:t>Assembly of first prototype and manufacturing of DCU</a:t>
            </a:r>
          </a:p>
          <a:p>
            <a:endParaRPr lang="en-US" sz="2400" dirty="0"/>
          </a:p>
          <a:p>
            <a:r>
              <a:rPr lang="en-US" sz="2400" dirty="0"/>
              <a:t>Testing during plasma operation at AUG (already verified with proper simulation model)</a:t>
            </a:r>
          </a:p>
          <a:p>
            <a:endParaRPr lang="en-US" sz="2400" dirty="0"/>
          </a:p>
          <a:p>
            <a:r>
              <a:rPr lang="en-US" sz="2400" dirty="0"/>
              <a:t>Testing on ITER Prototype Antenna Module under vacuum (already verified with proper simulation model)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6022650-11C4-9FAE-DDED-04A8FEA173F9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/>
              <a:t>25th Topical Conference on RF Power in Plasmas</a:t>
            </a:r>
          </a:p>
          <a:p>
            <a:r>
              <a:rPr lang="en-US" sz="1050" dirty="0"/>
              <a:t>May 2025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DBD4324-24D5-CE90-7816-46CD951CE83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8124AC0-F824-4B25-A8F4-8F58394790A7}" type="slidenum">
              <a:rPr lang="en-US" smtClean="0"/>
              <a:pPr/>
              <a:t>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4208771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4FF549-ABE1-9420-97C6-963A5D36F9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Radar principles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F93A4D8-82E3-0DA3-604E-4E6A1FEC787C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25th Topical Conference on RF Power in Plasmas</a:t>
            </a:r>
          </a:p>
          <a:p>
            <a:r>
              <a:rPr lang="en-US" sz="1050"/>
              <a:t>May 2025</a:t>
            </a:r>
            <a:endParaRPr lang="en-US" sz="1050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A925E08-FA5C-87CE-F007-FB16D5CF92C3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8124AC0-F824-4B25-A8F4-8F58394790A7}" type="slidenum">
              <a:rPr lang="en-US" smtClean="0"/>
              <a:pPr/>
              <a:t>3</a:t>
            </a:fld>
            <a:endParaRPr lang="en-US" dirty="0"/>
          </a:p>
        </p:txBody>
      </p:sp>
      <p:pic>
        <p:nvPicPr>
          <p:cNvPr id="34" name="Picture 33">
            <a:extLst>
              <a:ext uri="{FF2B5EF4-FFF2-40B4-BE49-F238E27FC236}">
                <a16:creationId xmlns:a16="http://schemas.microsoft.com/office/drawing/2014/main" id="{F6E6043D-C47F-98AE-14B1-6ED2FEFCE71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4720" y="1390946"/>
            <a:ext cx="5587190" cy="2869098"/>
          </a:xfrm>
          <a:prstGeom prst="rect">
            <a:avLst/>
          </a:prstGeom>
        </p:spPr>
      </p:pic>
      <p:sp>
        <p:nvSpPr>
          <p:cNvPr id="36" name="TextBox 35">
            <a:extLst>
              <a:ext uri="{FF2B5EF4-FFF2-40B4-BE49-F238E27FC236}">
                <a16:creationId xmlns:a16="http://schemas.microsoft.com/office/drawing/2014/main" id="{D18F6257-5C87-2E1F-C5A7-5AD0A2CFCD85}"/>
              </a:ext>
            </a:extLst>
          </p:cNvPr>
          <p:cNvSpPr txBox="1"/>
          <p:nvPr/>
        </p:nvSpPr>
        <p:spPr>
          <a:xfrm>
            <a:off x="2887269" y="2825495"/>
            <a:ext cx="6122011" cy="247760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16000" indent="-216000">
              <a:lnSpc>
                <a:spcPct val="100000"/>
              </a:lnSpc>
              <a:spcAft>
                <a:spcPts val="601"/>
              </a:spcAft>
              <a:buClr>
                <a:srgbClr val="000000"/>
              </a:buClr>
              <a:buSzPct val="45000"/>
              <a:buFont typeface="OpenSymbol"/>
              <a:buChar char="■"/>
              <a:tabLst>
                <a:tab pos="0" algn="l"/>
              </a:tabLst>
            </a:pPr>
            <a:r>
              <a:rPr lang="en-US" sz="2000" b="0" strike="noStrike" spc="-1" dirty="0">
                <a:solidFill>
                  <a:srgbClr val="000000"/>
                </a:solidFill>
                <a:latin typeface="Arial"/>
                <a:ea typeface="Microsoft YaHei"/>
              </a:rPr>
              <a:t>The radar shoots pulses into the Transmission Line (TL).</a:t>
            </a:r>
            <a:endParaRPr lang="it-IT" sz="2000" b="0" strike="noStrike" spc="-1" dirty="0">
              <a:latin typeface="Arial"/>
            </a:endParaRPr>
          </a:p>
          <a:p>
            <a:pPr marL="216000" indent="-216000">
              <a:lnSpc>
                <a:spcPct val="100000"/>
              </a:lnSpc>
              <a:spcAft>
                <a:spcPts val="601"/>
              </a:spcAft>
              <a:buClr>
                <a:srgbClr val="000000"/>
              </a:buClr>
              <a:buSzPct val="45000"/>
              <a:buFont typeface="OpenSymbol"/>
              <a:buChar char="■"/>
              <a:tabLst>
                <a:tab pos="0" algn="l"/>
              </a:tabLst>
            </a:pPr>
            <a:r>
              <a:rPr lang="en-US" sz="2000" b="0" strike="noStrike" spc="-1" dirty="0">
                <a:solidFill>
                  <a:srgbClr val="000000"/>
                </a:solidFill>
                <a:latin typeface="Arial"/>
                <a:ea typeface="Microsoft YaHei"/>
              </a:rPr>
              <a:t>The pulses travel along the TL being scattered.</a:t>
            </a:r>
            <a:endParaRPr lang="it-IT" sz="2000" b="0" strike="noStrike" spc="-1" dirty="0">
              <a:latin typeface="Arial"/>
            </a:endParaRPr>
          </a:p>
          <a:p>
            <a:pPr marL="216000" indent="-216000">
              <a:lnSpc>
                <a:spcPct val="100000"/>
              </a:lnSpc>
              <a:spcAft>
                <a:spcPts val="601"/>
              </a:spcAft>
              <a:buClr>
                <a:srgbClr val="000000"/>
              </a:buClr>
              <a:buSzPct val="45000"/>
              <a:buFont typeface="OpenSymbol"/>
              <a:buChar char="■"/>
              <a:tabLst>
                <a:tab pos="0" algn="l"/>
              </a:tabLst>
            </a:pPr>
            <a:r>
              <a:rPr lang="en-US" sz="2000" b="0" strike="noStrike" spc="-1" dirty="0">
                <a:solidFill>
                  <a:srgbClr val="000000"/>
                </a:solidFill>
                <a:latin typeface="Arial"/>
                <a:ea typeface="Microsoft YaHei"/>
              </a:rPr>
              <a:t>When the arc occurs, it creates a </a:t>
            </a:r>
            <a:r>
              <a:rPr lang="en-US" sz="2000" spc="-1" dirty="0">
                <a:solidFill>
                  <a:srgbClr val="000000"/>
                </a:solidFill>
                <a:latin typeface="Arial"/>
                <a:ea typeface="Microsoft YaHei"/>
              </a:rPr>
              <a:t>strong</a:t>
            </a:r>
            <a:r>
              <a:rPr lang="en-US" sz="2000" b="0" strike="noStrike" spc="-1" dirty="0">
                <a:solidFill>
                  <a:srgbClr val="000000"/>
                </a:solidFill>
                <a:latin typeface="Arial"/>
                <a:ea typeface="Microsoft YaHei"/>
              </a:rPr>
              <a:t> reflection of the radar signal.</a:t>
            </a:r>
            <a:endParaRPr lang="it-IT" sz="2000" b="0" strike="noStrike" spc="-1" dirty="0">
              <a:latin typeface="Arial"/>
            </a:endParaRPr>
          </a:p>
          <a:p>
            <a:pPr marL="216000" indent="-216000">
              <a:lnSpc>
                <a:spcPct val="100000"/>
              </a:lnSpc>
              <a:spcAft>
                <a:spcPts val="601"/>
              </a:spcAft>
              <a:buClr>
                <a:srgbClr val="000000"/>
              </a:buClr>
              <a:buSzPct val="45000"/>
              <a:buFont typeface="OpenSymbol"/>
              <a:buChar char="■"/>
              <a:tabLst>
                <a:tab pos="0" algn="l"/>
              </a:tabLst>
            </a:pPr>
            <a:r>
              <a:rPr lang="en-US" sz="2000" b="0" strike="noStrike" spc="-1" dirty="0">
                <a:solidFill>
                  <a:srgbClr val="000000"/>
                </a:solidFill>
                <a:latin typeface="Arial"/>
                <a:ea typeface="Microsoft YaHei"/>
              </a:rPr>
              <a:t>The radar </a:t>
            </a:r>
            <a:r>
              <a:rPr lang="en-US" sz="2000" spc="-1" dirty="0">
                <a:solidFill>
                  <a:srgbClr val="000000"/>
                </a:solidFill>
                <a:latin typeface="Arial"/>
                <a:ea typeface="Microsoft YaHei"/>
              </a:rPr>
              <a:t>processes echoes</a:t>
            </a:r>
            <a:r>
              <a:rPr lang="en-US" sz="2000" b="0" strike="noStrike" spc="-1" dirty="0">
                <a:solidFill>
                  <a:srgbClr val="000000"/>
                </a:solidFill>
                <a:latin typeface="Arial"/>
                <a:ea typeface="Microsoft YaHei"/>
              </a:rPr>
              <a:t> to detect, localize, and classify each event</a:t>
            </a:r>
            <a:r>
              <a:rPr lang="en-US" sz="2000" spc="-1" dirty="0">
                <a:solidFill>
                  <a:srgbClr val="000000"/>
                </a:solidFill>
                <a:latin typeface="Arial"/>
                <a:ea typeface="Microsoft YaHei"/>
              </a:rPr>
              <a:t> (arcs, system degradation)</a:t>
            </a:r>
            <a:endParaRPr lang="en-US" sz="2000" b="0" strike="noStrike" spc="-1" dirty="0">
              <a:solidFill>
                <a:srgbClr val="000000"/>
              </a:solidFill>
              <a:latin typeface="Arial"/>
              <a:ea typeface="Microsoft YaHei"/>
            </a:endParaRPr>
          </a:p>
        </p:txBody>
      </p:sp>
    </p:spTree>
    <p:extLst>
      <p:ext uri="{BB962C8B-B14F-4D97-AF65-F5344CB8AC3E}">
        <p14:creationId xmlns:p14="http://schemas.microsoft.com/office/powerpoint/2010/main" val="393851680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0F519AAF-45AE-BDF9-D657-98DEF902839C}"/>
              </a:ext>
            </a:extLst>
          </p:cNvPr>
          <p:cNvSpPr/>
          <p:nvPr/>
        </p:nvSpPr>
        <p:spPr>
          <a:xfrm>
            <a:off x="714479" y="3603548"/>
            <a:ext cx="4590287" cy="1967034"/>
          </a:xfrm>
          <a:prstGeom prst="roundRect">
            <a:avLst/>
          </a:prstGeom>
          <a:noFill/>
          <a:ln w="28575">
            <a:solidFill>
              <a:srgbClr val="00B050"/>
            </a:solidFill>
            <a:prstDash val="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069B721D-09DF-8AC2-9D15-1BF482BAD55B}"/>
              </a:ext>
            </a:extLst>
          </p:cNvPr>
          <p:cNvSpPr/>
          <p:nvPr/>
        </p:nvSpPr>
        <p:spPr>
          <a:xfrm>
            <a:off x="5515179" y="3598301"/>
            <a:ext cx="3555670" cy="1967034"/>
          </a:xfrm>
          <a:prstGeom prst="roundRect">
            <a:avLst/>
          </a:prstGeom>
          <a:noFill/>
          <a:ln w="28575">
            <a:solidFill>
              <a:srgbClr val="00B050"/>
            </a:solidFill>
            <a:prstDash val="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164E46A-3AFC-209C-2777-E03B4657E2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Radar principles</a:t>
            </a:r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D57DD36A-4B36-C728-D130-9F0BC20133E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3887471" y="1294551"/>
            <a:ext cx="2233126" cy="1674845"/>
          </a:xfrm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B6DD4E5-AB93-6212-1862-94F7B98388F9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25th Topical Conference on RF Power in Plasmas</a:t>
            </a:r>
          </a:p>
          <a:p>
            <a:r>
              <a:rPr lang="en-US" sz="1050"/>
              <a:t>May 2025</a:t>
            </a:r>
            <a:endParaRPr lang="en-US" sz="1050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E14730C-0AB2-540A-B594-8C5C6C2023B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8124AC0-F824-4B25-A8F4-8F58394790A7}" type="slidenum">
              <a:rPr lang="en-US" smtClean="0"/>
              <a:pPr/>
              <a:t>4</a:t>
            </a:fld>
            <a:endParaRPr lang="en-US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F9AEE5D5-B5F3-158E-CEA3-A64B1005609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4089" y="1254792"/>
            <a:ext cx="3090690" cy="938245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FCAB7DFD-EDA7-59C2-2A93-5E25ABE2223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4089" y="2202414"/>
            <a:ext cx="3090690" cy="976878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B399AA04-D081-9511-F6EC-069E18C5145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205649" y="3728561"/>
            <a:ext cx="2233126" cy="1674845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6AF662C5-2D93-CAD4-EAE0-A95CB5CBC524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150945" y="3812179"/>
            <a:ext cx="2037327" cy="1527995"/>
          </a:xfrm>
          <a:prstGeom prst="rect">
            <a:avLst/>
          </a:prstGeom>
        </p:spPr>
      </p:pic>
      <p:sp>
        <p:nvSpPr>
          <p:cNvPr id="20" name="Oval 19">
            <a:extLst>
              <a:ext uri="{FF2B5EF4-FFF2-40B4-BE49-F238E27FC236}">
                <a16:creationId xmlns:a16="http://schemas.microsoft.com/office/drawing/2014/main" id="{8607B629-CC1A-1488-CE6F-0AB6884A2A84}"/>
              </a:ext>
            </a:extLst>
          </p:cNvPr>
          <p:cNvSpPr/>
          <p:nvPr/>
        </p:nvSpPr>
        <p:spPr>
          <a:xfrm>
            <a:off x="3264662" y="1993862"/>
            <a:ext cx="276225" cy="276225"/>
          </a:xfrm>
          <a:prstGeom prst="ellipse">
            <a:avLst/>
          </a:prstGeom>
          <a:noFill/>
          <a:ln w="28575">
            <a:solidFill>
              <a:srgbClr val="004575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BA401B61-2FD1-5512-9920-02E48CC23B5C}"/>
              </a:ext>
            </a:extLst>
          </p:cNvPr>
          <p:cNvCxnSpPr>
            <a:cxnSpLocks/>
            <a:stCxn id="20" idx="1"/>
            <a:endCxn id="20" idx="5"/>
          </p:cNvCxnSpPr>
          <p:nvPr/>
        </p:nvCxnSpPr>
        <p:spPr>
          <a:xfrm>
            <a:off x="3305114" y="2034314"/>
            <a:ext cx="195321" cy="195321"/>
          </a:xfrm>
          <a:prstGeom prst="line">
            <a:avLst/>
          </a:prstGeom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2ED6F894-C865-E0A7-C36E-AEB713C6F596}"/>
              </a:ext>
            </a:extLst>
          </p:cNvPr>
          <p:cNvCxnSpPr>
            <a:cxnSpLocks/>
            <a:stCxn id="20" idx="3"/>
            <a:endCxn id="20" idx="7"/>
          </p:cNvCxnSpPr>
          <p:nvPr/>
        </p:nvCxnSpPr>
        <p:spPr>
          <a:xfrm flipV="1">
            <a:off x="3305114" y="2034314"/>
            <a:ext cx="195321" cy="195321"/>
          </a:xfrm>
          <a:prstGeom prst="line">
            <a:avLst/>
          </a:prstGeom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grpSp>
        <p:nvGrpSpPr>
          <p:cNvPr id="33" name="Group 32">
            <a:extLst>
              <a:ext uri="{FF2B5EF4-FFF2-40B4-BE49-F238E27FC236}">
                <a16:creationId xmlns:a16="http://schemas.microsoft.com/office/drawing/2014/main" id="{CA4401AF-7C3E-6F47-76FE-9CFE1886F91F}"/>
              </a:ext>
            </a:extLst>
          </p:cNvPr>
          <p:cNvGrpSpPr/>
          <p:nvPr/>
        </p:nvGrpSpPr>
        <p:grpSpPr>
          <a:xfrm>
            <a:off x="1929946" y="4070311"/>
            <a:ext cx="276225" cy="276225"/>
            <a:chOff x="2442083" y="3897850"/>
            <a:chExt cx="276225" cy="276225"/>
          </a:xfrm>
        </p:grpSpPr>
        <p:sp>
          <p:nvSpPr>
            <p:cNvPr id="27" name="Oval 26">
              <a:extLst>
                <a:ext uri="{FF2B5EF4-FFF2-40B4-BE49-F238E27FC236}">
                  <a16:creationId xmlns:a16="http://schemas.microsoft.com/office/drawing/2014/main" id="{DD0298F2-45FB-EA20-CC46-CD95021869D7}"/>
                </a:ext>
              </a:extLst>
            </p:cNvPr>
            <p:cNvSpPr/>
            <p:nvPr/>
          </p:nvSpPr>
          <p:spPr>
            <a:xfrm>
              <a:off x="2442083" y="3897850"/>
              <a:ext cx="276225" cy="276225"/>
            </a:xfrm>
            <a:prstGeom prst="ellipse">
              <a:avLst/>
            </a:prstGeom>
            <a:noFill/>
            <a:ln w="28575">
              <a:solidFill>
                <a:srgbClr val="004575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id="{31084ACF-34A1-B4C4-DF70-B0480A550007}"/>
                </a:ext>
              </a:extLst>
            </p:cNvPr>
            <p:cNvCxnSpPr>
              <a:cxnSpLocks/>
              <a:stCxn id="27" idx="1"/>
              <a:endCxn id="27" idx="5"/>
            </p:cNvCxnSpPr>
            <p:nvPr/>
          </p:nvCxnSpPr>
          <p:spPr>
            <a:xfrm>
              <a:off x="2482535" y="3938302"/>
              <a:ext cx="195321" cy="195321"/>
            </a:xfrm>
            <a:prstGeom prst="line">
              <a:avLst/>
            </a:prstGeom>
          </p:spPr>
          <p:style>
            <a:lnRef idx="2">
              <a:schemeClr val="accent5"/>
            </a:lnRef>
            <a:fillRef idx="0">
              <a:schemeClr val="accent5"/>
            </a:fillRef>
            <a:effectRef idx="1">
              <a:schemeClr val="accent5"/>
            </a:effectRef>
            <a:fontRef idx="minor">
              <a:schemeClr val="tx1"/>
            </a:fontRef>
          </p:style>
        </p:cxnSp>
        <p:cxnSp>
          <p:nvCxnSpPr>
            <p:cNvPr id="29" name="Straight Connector 28">
              <a:extLst>
                <a:ext uri="{FF2B5EF4-FFF2-40B4-BE49-F238E27FC236}">
                  <a16:creationId xmlns:a16="http://schemas.microsoft.com/office/drawing/2014/main" id="{BC98C62B-FF74-9011-C165-562159B6B0AE}"/>
                </a:ext>
              </a:extLst>
            </p:cNvPr>
            <p:cNvCxnSpPr>
              <a:cxnSpLocks/>
              <a:stCxn id="27" idx="3"/>
              <a:endCxn id="27" idx="7"/>
            </p:cNvCxnSpPr>
            <p:nvPr/>
          </p:nvCxnSpPr>
          <p:spPr>
            <a:xfrm flipV="1">
              <a:off x="2482535" y="3938302"/>
              <a:ext cx="195321" cy="195321"/>
            </a:xfrm>
            <a:prstGeom prst="line">
              <a:avLst/>
            </a:prstGeom>
          </p:spPr>
          <p:style>
            <a:lnRef idx="2">
              <a:schemeClr val="accent5"/>
            </a:lnRef>
            <a:fillRef idx="0">
              <a:schemeClr val="accent5"/>
            </a:fillRef>
            <a:effectRef idx="1">
              <a:schemeClr val="accent5"/>
            </a:effectRef>
            <a:fontRef idx="minor">
              <a:schemeClr val="tx1"/>
            </a:fontRef>
          </p:style>
        </p:cxnSp>
      </p:grpSp>
      <p:grpSp>
        <p:nvGrpSpPr>
          <p:cNvPr id="34" name="Group 33">
            <a:extLst>
              <a:ext uri="{FF2B5EF4-FFF2-40B4-BE49-F238E27FC236}">
                <a16:creationId xmlns:a16="http://schemas.microsoft.com/office/drawing/2014/main" id="{AEA08B64-9C4D-53C3-2FA3-05696B07CBC5}"/>
              </a:ext>
            </a:extLst>
          </p:cNvPr>
          <p:cNvGrpSpPr/>
          <p:nvPr/>
        </p:nvGrpSpPr>
        <p:grpSpPr>
          <a:xfrm>
            <a:off x="1929946" y="4811056"/>
            <a:ext cx="276225" cy="276225"/>
            <a:chOff x="2448118" y="4657645"/>
            <a:chExt cx="276225" cy="276225"/>
          </a:xfrm>
        </p:grpSpPr>
        <p:sp>
          <p:nvSpPr>
            <p:cNvPr id="30" name="Oval 29">
              <a:extLst>
                <a:ext uri="{FF2B5EF4-FFF2-40B4-BE49-F238E27FC236}">
                  <a16:creationId xmlns:a16="http://schemas.microsoft.com/office/drawing/2014/main" id="{201B1023-850C-7B49-632B-97D828A4CFA0}"/>
                </a:ext>
              </a:extLst>
            </p:cNvPr>
            <p:cNvSpPr/>
            <p:nvPr/>
          </p:nvSpPr>
          <p:spPr>
            <a:xfrm>
              <a:off x="2448118" y="4657645"/>
              <a:ext cx="276225" cy="276225"/>
            </a:xfrm>
            <a:prstGeom prst="ellipse">
              <a:avLst/>
            </a:prstGeom>
            <a:noFill/>
            <a:ln w="28575">
              <a:solidFill>
                <a:srgbClr val="004575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31" name="Straight Connector 30">
              <a:extLst>
                <a:ext uri="{FF2B5EF4-FFF2-40B4-BE49-F238E27FC236}">
                  <a16:creationId xmlns:a16="http://schemas.microsoft.com/office/drawing/2014/main" id="{CFB124C1-8731-455C-4127-6FC3A4B1E0CB}"/>
                </a:ext>
              </a:extLst>
            </p:cNvPr>
            <p:cNvCxnSpPr>
              <a:cxnSpLocks/>
              <a:stCxn id="30" idx="1"/>
              <a:endCxn id="30" idx="5"/>
            </p:cNvCxnSpPr>
            <p:nvPr/>
          </p:nvCxnSpPr>
          <p:spPr>
            <a:xfrm>
              <a:off x="2488570" y="4698097"/>
              <a:ext cx="195321" cy="195321"/>
            </a:xfrm>
            <a:prstGeom prst="line">
              <a:avLst/>
            </a:prstGeom>
          </p:spPr>
          <p:style>
            <a:lnRef idx="2">
              <a:schemeClr val="accent5"/>
            </a:lnRef>
            <a:fillRef idx="0">
              <a:schemeClr val="accent5"/>
            </a:fillRef>
            <a:effectRef idx="1">
              <a:schemeClr val="accent5"/>
            </a:effectRef>
            <a:fontRef idx="minor">
              <a:schemeClr val="tx1"/>
            </a:fontRef>
          </p:style>
        </p:cxnSp>
        <p:cxnSp>
          <p:nvCxnSpPr>
            <p:cNvPr id="32" name="Straight Connector 31">
              <a:extLst>
                <a:ext uri="{FF2B5EF4-FFF2-40B4-BE49-F238E27FC236}">
                  <a16:creationId xmlns:a16="http://schemas.microsoft.com/office/drawing/2014/main" id="{3CE0990D-D19A-5A64-2265-1CDFE4972883}"/>
                </a:ext>
              </a:extLst>
            </p:cNvPr>
            <p:cNvCxnSpPr>
              <a:cxnSpLocks/>
              <a:stCxn id="30" idx="3"/>
              <a:endCxn id="30" idx="7"/>
            </p:cNvCxnSpPr>
            <p:nvPr/>
          </p:nvCxnSpPr>
          <p:spPr>
            <a:xfrm flipV="1">
              <a:off x="2488570" y="4698097"/>
              <a:ext cx="195321" cy="195321"/>
            </a:xfrm>
            <a:prstGeom prst="line">
              <a:avLst/>
            </a:prstGeom>
          </p:spPr>
          <p:style>
            <a:lnRef idx="2">
              <a:schemeClr val="accent5"/>
            </a:lnRef>
            <a:fillRef idx="0">
              <a:schemeClr val="accent5"/>
            </a:fillRef>
            <a:effectRef idx="1">
              <a:schemeClr val="accent5"/>
            </a:effectRef>
            <a:fontRef idx="minor">
              <a:schemeClr val="tx1"/>
            </a:fontRef>
          </p:style>
        </p:cxnSp>
      </p:grpSp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7206F7B3-CFAC-5568-7DB1-E81416BF23CB}"/>
              </a:ext>
            </a:extLst>
          </p:cNvPr>
          <p:cNvCxnSpPr>
            <a:cxnSpLocks/>
          </p:cNvCxnSpPr>
          <p:nvPr/>
        </p:nvCxnSpPr>
        <p:spPr>
          <a:xfrm>
            <a:off x="1265654" y="3179292"/>
            <a:ext cx="0" cy="1029132"/>
          </a:xfrm>
          <a:prstGeom prst="line">
            <a:avLst/>
          </a:prstGeom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cxnSp>
        <p:nvCxnSpPr>
          <p:cNvPr id="38" name="Straight Connector 37">
            <a:extLst>
              <a:ext uri="{FF2B5EF4-FFF2-40B4-BE49-F238E27FC236}">
                <a16:creationId xmlns:a16="http://schemas.microsoft.com/office/drawing/2014/main" id="{CB99590B-C144-2239-2060-3FC95E5AB18A}"/>
              </a:ext>
            </a:extLst>
          </p:cNvPr>
          <p:cNvCxnSpPr>
            <a:cxnSpLocks/>
            <a:stCxn id="27" idx="2"/>
          </p:cNvCxnSpPr>
          <p:nvPr/>
        </p:nvCxnSpPr>
        <p:spPr>
          <a:xfrm flipH="1" flipV="1">
            <a:off x="1264140" y="4208423"/>
            <a:ext cx="665806" cy="1"/>
          </a:xfrm>
          <a:prstGeom prst="line">
            <a:avLst/>
          </a:prstGeom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cxnSp>
        <p:nvCxnSpPr>
          <p:cNvPr id="41" name="Straight Connector 40">
            <a:extLst>
              <a:ext uri="{FF2B5EF4-FFF2-40B4-BE49-F238E27FC236}">
                <a16:creationId xmlns:a16="http://schemas.microsoft.com/office/drawing/2014/main" id="{CEB11D9B-6515-ED42-E384-842C0F91A20A}"/>
              </a:ext>
            </a:extLst>
          </p:cNvPr>
          <p:cNvCxnSpPr>
            <a:cxnSpLocks/>
            <a:endCxn id="30" idx="2"/>
          </p:cNvCxnSpPr>
          <p:nvPr/>
        </p:nvCxnSpPr>
        <p:spPr>
          <a:xfrm>
            <a:off x="1264140" y="4949168"/>
            <a:ext cx="665806" cy="1"/>
          </a:xfrm>
          <a:prstGeom prst="line">
            <a:avLst/>
          </a:prstGeom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cxnSp>
        <p:nvCxnSpPr>
          <p:cNvPr id="44" name="Straight Connector 43">
            <a:extLst>
              <a:ext uri="{FF2B5EF4-FFF2-40B4-BE49-F238E27FC236}">
                <a16:creationId xmlns:a16="http://schemas.microsoft.com/office/drawing/2014/main" id="{C74AA015-7E16-D296-5359-7E8A0FD1B4BA}"/>
              </a:ext>
            </a:extLst>
          </p:cNvPr>
          <p:cNvCxnSpPr>
            <a:cxnSpLocks/>
          </p:cNvCxnSpPr>
          <p:nvPr/>
        </p:nvCxnSpPr>
        <p:spPr>
          <a:xfrm flipV="1">
            <a:off x="1264139" y="4794197"/>
            <a:ext cx="0" cy="154971"/>
          </a:xfrm>
          <a:prstGeom prst="line">
            <a:avLst/>
          </a:prstGeom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sp>
        <p:nvSpPr>
          <p:cNvPr id="45" name="Rectangle 44">
            <a:extLst>
              <a:ext uri="{FF2B5EF4-FFF2-40B4-BE49-F238E27FC236}">
                <a16:creationId xmlns:a16="http://schemas.microsoft.com/office/drawing/2014/main" id="{2D19B48F-841B-E160-FDD9-B88E2F416C9D}"/>
              </a:ext>
            </a:extLst>
          </p:cNvPr>
          <p:cNvSpPr/>
          <p:nvPr/>
        </p:nvSpPr>
        <p:spPr>
          <a:xfrm>
            <a:off x="1068877" y="4443906"/>
            <a:ext cx="390525" cy="350291"/>
          </a:xfrm>
          <a:prstGeom prst="rect">
            <a:avLst/>
          </a:prstGeom>
          <a:solidFill>
            <a:schemeClr val="bg1"/>
          </a:solidFill>
          <a:ln>
            <a:solidFill>
              <a:srgbClr val="004575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5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90°</a:t>
            </a:r>
            <a:endParaRPr lang="en-US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48" name="Straight Connector 47">
            <a:extLst>
              <a:ext uri="{FF2B5EF4-FFF2-40B4-BE49-F238E27FC236}">
                <a16:creationId xmlns:a16="http://schemas.microsoft.com/office/drawing/2014/main" id="{9592D283-22A7-9BAC-7698-4FB7936BE7ED}"/>
              </a:ext>
            </a:extLst>
          </p:cNvPr>
          <p:cNvCxnSpPr>
            <a:cxnSpLocks/>
            <a:stCxn id="45" idx="0"/>
          </p:cNvCxnSpPr>
          <p:nvPr/>
        </p:nvCxnSpPr>
        <p:spPr>
          <a:xfrm flipH="1" flipV="1">
            <a:off x="1264139" y="4208423"/>
            <a:ext cx="1" cy="235483"/>
          </a:xfrm>
          <a:prstGeom prst="line">
            <a:avLst/>
          </a:prstGeom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cxnSp>
        <p:nvCxnSpPr>
          <p:cNvPr id="51" name="Straight Connector 50">
            <a:extLst>
              <a:ext uri="{FF2B5EF4-FFF2-40B4-BE49-F238E27FC236}">
                <a16:creationId xmlns:a16="http://schemas.microsoft.com/office/drawing/2014/main" id="{9C16F496-F3AA-2331-173B-562FCC8FD585}"/>
              </a:ext>
            </a:extLst>
          </p:cNvPr>
          <p:cNvCxnSpPr>
            <a:cxnSpLocks/>
          </p:cNvCxnSpPr>
          <p:nvPr/>
        </p:nvCxnSpPr>
        <p:spPr>
          <a:xfrm flipH="1">
            <a:off x="2206171" y="4208422"/>
            <a:ext cx="1097138" cy="0"/>
          </a:xfrm>
          <a:prstGeom prst="line">
            <a:avLst/>
          </a:prstGeom>
          <a:ln>
            <a:headEnd type="arrow" w="med" len="med"/>
            <a:tailEnd type="none" w="med" len="med"/>
          </a:ln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cxnSp>
        <p:nvCxnSpPr>
          <p:cNvPr id="52" name="Straight Connector 51">
            <a:extLst>
              <a:ext uri="{FF2B5EF4-FFF2-40B4-BE49-F238E27FC236}">
                <a16:creationId xmlns:a16="http://schemas.microsoft.com/office/drawing/2014/main" id="{E5804E8E-E025-6341-FD3B-9E6F954DDCE0}"/>
              </a:ext>
            </a:extLst>
          </p:cNvPr>
          <p:cNvCxnSpPr>
            <a:cxnSpLocks/>
          </p:cNvCxnSpPr>
          <p:nvPr/>
        </p:nvCxnSpPr>
        <p:spPr>
          <a:xfrm flipH="1">
            <a:off x="2214866" y="4949168"/>
            <a:ext cx="1088443" cy="0"/>
          </a:xfrm>
          <a:prstGeom prst="line">
            <a:avLst/>
          </a:prstGeom>
          <a:ln>
            <a:headEnd type="arrow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3" name="Straight Connector 52">
            <a:extLst>
              <a:ext uri="{FF2B5EF4-FFF2-40B4-BE49-F238E27FC236}">
                <a16:creationId xmlns:a16="http://schemas.microsoft.com/office/drawing/2014/main" id="{FDC392A1-8585-6AB9-F121-4199F06D0A97}"/>
              </a:ext>
            </a:extLst>
          </p:cNvPr>
          <p:cNvCxnSpPr>
            <a:cxnSpLocks/>
          </p:cNvCxnSpPr>
          <p:nvPr/>
        </p:nvCxnSpPr>
        <p:spPr>
          <a:xfrm flipH="1">
            <a:off x="2931759" y="2675143"/>
            <a:ext cx="471015" cy="0"/>
          </a:xfrm>
          <a:prstGeom prst="line">
            <a:avLst/>
          </a:prstGeom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cxnSp>
        <p:nvCxnSpPr>
          <p:cNvPr id="55" name="Straight Connector 54">
            <a:extLst>
              <a:ext uri="{FF2B5EF4-FFF2-40B4-BE49-F238E27FC236}">
                <a16:creationId xmlns:a16="http://schemas.microsoft.com/office/drawing/2014/main" id="{81BE6AC9-5EA7-F0D0-5894-788EFE24F6F2}"/>
              </a:ext>
            </a:extLst>
          </p:cNvPr>
          <p:cNvCxnSpPr>
            <a:cxnSpLocks/>
            <a:endCxn id="20" idx="4"/>
          </p:cNvCxnSpPr>
          <p:nvPr/>
        </p:nvCxnSpPr>
        <p:spPr>
          <a:xfrm flipV="1">
            <a:off x="3402775" y="2270087"/>
            <a:ext cx="0" cy="405056"/>
          </a:xfrm>
          <a:prstGeom prst="line">
            <a:avLst/>
          </a:prstGeom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cxnSp>
        <p:nvCxnSpPr>
          <p:cNvPr id="57" name="Straight Connector 56">
            <a:extLst>
              <a:ext uri="{FF2B5EF4-FFF2-40B4-BE49-F238E27FC236}">
                <a16:creationId xmlns:a16="http://schemas.microsoft.com/office/drawing/2014/main" id="{8B786E84-DAC2-F59F-9F55-327F7DE1AA46}"/>
              </a:ext>
            </a:extLst>
          </p:cNvPr>
          <p:cNvCxnSpPr>
            <a:cxnSpLocks/>
          </p:cNvCxnSpPr>
          <p:nvPr/>
        </p:nvCxnSpPr>
        <p:spPr>
          <a:xfrm flipH="1">
            <a:off x="2923063" y="1604884"/>
            <a:ext cx="471015" cy="0"/>
          </a:xfrm>
          <a:prstGeom prst="line">
            <a:avLst/>
          </a:prstGeom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cxnSp>
        <p:nvCxnSpPr>
          <p:cNvPr id="58" name="Straight Connector 57">
            <a:extLst>
              <a:ext uri="{FF2B5EF4-FFF2-40B4-BE49-F238E27FC236}">
                <a16:creationId xmlns:a16="http://schemas.microsoft.com/office/drawing/2014/main" id="{377B78FB-2F97-E69D-789B-F28861AF3630}"/>
              </a:ext>
            </a:extLst>
          </p:cNvPr>
          <p:cNvCxnSpPr>
            <a:cxnSpLocks/>
            <a:stCxn id="20" idx="0"/>
          </p:cNvCxnSpPr>
          <p:nvPr/>
        </p:nvCxnSpPr>
        <p:spPr>
          <a:xfrm flipV="1">
            <a:off x="3402775" y="1604884"/>
            <a:ext cx="0" cy="388978"/>
          </a:xfrm>
          <a:prstGeom prst="line">
            <a:avLst/>
          </a:prstGeom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cxnSp>
        <p:nvCxnSpPr>
          <p:cNvPr id="61" name="Straight Connector 60">
            <a:extLst>
              <a:ext uri="{FF2B5EF4-FFF2-40B4-BE49-F238E27FC236}">
                <a16:creationId xmlns:a16="http://schemas.microsoft.com/office/drawing/2014/main" id="{0F312AB0-2548-268D-5633-4F8EDF1F0178}"/>
              </a:ext>
            </a:extLst>
          </p:cNvPr>
          <p:cNvCxnSpPr>
            <a:cxnSpLocks/>
            <a:stCxn id="7" idx="1"/>
          </p:cNvCxnSpPr>
          <p:nvPr/>
        </p:nvCxnSpPr>
        <p:spPr>
          <a:xfrm flipH="1" flipV="1">
            <a:off x="3540887" y="2131973"/>
            <a:ext cx="346584" cy="1"/>
          </a:xfrm>
          <a:prstGeom prst="line">
            <a:avLst/>
          </a:prstGeom>
          <a:ln>
            <a:headEnd type="arrow" w="med" len="med"/>
            <a:tailEnd type="none" w="med" len="med"/>
          </a:ln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sp>
        <p:nvSpPr>
          <p:cNvPr id="64" name="Rectangle 63">
            <a:extLst>
              <a:ext uri="{FF2B5EF4-FFF2-40B4-BE49-F238E27FC236}">
                <a16:creationId xmlns:a16="http://schemas.microsoft.com/office/drawing/2014/main" id="{470BA0C9-2364-2B58-0F10-CBB3216A3895}"/>
              </a:ext>
            </a:extLst>
          </p:cNvPr>
          <p:cNvSpPr/>
          <p:nvPr/>
        </p:nvSpPr>
        <p:spPr>
          <a:xfrm>
            <a:off x="5515179" y="4266037"/>
            <a:ext cx="1340729" cy="490916"/>
          </a:xfrm>
          <a:prstGeom prst="rect">
            <a:avLst/>
          </a:prstGeom>
        </p:spPr>
        <p:style>
          <a:lnRef idx="2">
            <a:schemeClr val="accent5">
              <a:shade val="15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Correlator</a:t>
            </a:r>
          </a:p>
        </p:txBody>
      </p:sp>
      <p:cxnSp>
        <p:nvCxnSpPr>
          <p:cNvPr id="65" name="Straight Connector 64">
            <a:extLst>
              <a:ext uri="{FF2B5EF4-FFF2-40B4-BE49-F238E27FC236}">
                <a16:creationId xmlns:a16="http://schemas.microsoft.com/office/drawing/2014/main" id="{BFE2E3E0-ACC3-95AF-BD80-2789461511FB}"/>
              </a:ext>
            </a:extLst>
          </p:cNvPr>
          <p:cNvCxnSpPr>
            <a:cxnSpLocks/>
          </p:cNvCxnSpPr>
          <p:nvPr/>
        </p:nvCxnSpPr>
        <p:spPr>
          <a:xfrm>
            <a:off x="222105" y="1723915"/>
            <a:ext cx="0" cy="4001622"/>
          </a:xfrm>
          <a:prstGeom prst="line">
            <a:avLst/>
          </a:prstGeom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cxnSp>
        <p:nvCxnSpPr>
          <p:cNvPr id="68" name="Straight Connector 67">
            <a:extLst>
              <a:ext uri="{FF2B5EF4-FFF2-40B4-BE49-F238E27FC236}">
                <a16:creationId xmlns:a16="http://schemas.microsoft.com/office/drawing/2014/main" id="{AE6E27C2-DD12-A974-6745-D5256146C9FB}"/>
              </a:ext>
            </a:extLst>
          </p:cNvPr>
          <p:cNvCxnSpPr>
            <a:cxnSpLocks/>
          </p:cNvCxnSpPr>
          <p:nvPr/>
        </p:nvCxnSpPr>
        <p:spPr>
          <a:xfrm>
            <a:off x="222105" y="5719531"/>
            <a:ext cx="5958880" cy="6006"/>
          </a:xfrm>
          <a:prstGeom prst="line">
            <a:avLst/>
          </a:prstGeom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cxnSp>
        <p:nvCxnSpPr>
          <p:cNvPr id="70" name="Straight Connector 69">
            <a:extLst>
              <a:ext uri="{FF2B5EF4-FFF2-40B4-BE49-F238E27FC236}">
                <a16:creationId xmlns:a16="http://schemas.microsoft.com/office/drawing/2014/main" id="{41CD6C7D-9600-2E1D-FCA0-8AA958AA865C}"/>
              </a:ext>
            </a:extLst>
          </p:cNvPr>
          <p:cNvCxnSpPr>
            <a:cxnSpLocks/>
            <a:stCxn id="64" idx="2"/>
          </p:cNvCxnSpPr>
          <p:nvPr/>
        </p:nvCxnSpPr>
        <p:spPr>
          <a:xfrm>
            <a:off x="6185544" y="4756953"/>
            <a:ext cx="0" cy="962578"/>
          </a:xfrm>
          <a:prstGeom prst="line">
            <a:avLst/>
          </a:prstGeom>
          <a:ln>
            <a:headEnd type="arrow" w="med" len="med"/>
            <a:tailEnd type="none" w="med" len="med"/>
          </a:ln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cxnSp>
        <p:nvCxnSpPr>
          <p:cNvPr id="75" name="Straight Connector 74">
            <a:extLst>
              <a:ext uri="{FF2B5EF4-FFF2-40B4-BE49-F238E27FC236}">
                <a16:creationId xmlns:a16="http://schemas.microsoft.com/office/drawing/2014/main" id="{45A46760-DF78-7DDF-7E60-38CBA7DFA908}"/>
              </a:ext>
            </a:extLst>
          </p:cNvPr>
          <p:cNvCxnSpPr>
            <a:cxnSpLocks/>
          </p:cNvCxnSpPr>
          <p:nvPr/>
        </p:nvCxnSpPr>
        <p:spPr>
          <a:xfrm flipH="1" flipV="1">
            <a:off x="5274191" y="4565982"/>
            <a:ext cx="223597" cy="1"/>
          </a:xfrm>
          <a:prstGeom prst="line">
            <a:avLst/>
          </a:prstGeom>
          <a:ln>
            <a:headEnd type="arrow" w="med" len="med"/>
            <a:tailEnd type="none" w="med" len="med"/>
          </a:ln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cxnSp>
        <p:nvCxnSpPr>
          <p:cNvPr id="77" name="Straight Connector 76">
            <a:extLst>
              <a:ext uri="{FF2B5EF4-FFF2-40B4-BE49-F238E27FC236}">
                <a16:creationId xmlns:a16="http://schemas.microsoft.com/office/drawing/2014/main" id="{893BD875-31DC-E7D0-2787-A78A8D77AAA8}"/>
              </a:ext>
            </a:extLst>
          </p:cNvPr>
          <p:cNvCxnSpPr>
            <a:cxnSpLocks/>
          </p:cNvCxnSpPr>
          <p:nvPr/>
        </p:nvCxnSpPr>
        <p:spPr>
          <a:xfrm flipH="1">
            <a:off x="222105" y="1733358"/>
            <a:ext cx="59055" cy="0"/>
          </a:xfrm>
          <a:prstGeom prst="line">
            <a:avLst/>
          </a:prstGeom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sp>
        <p:nvSpPr>
          <p:cNvPr id="79" name="Rectangle 78">
            <a:extLst>
              <a:ext uri="{FF2B5EF4-FFF2-40B4-BE49-F238E27FC236}">
                <a16:creationId xmlns:a16="http://schemas.microsoft.com/office/drawing/2014/main" id="{0CB03B6F-FEB2-4296-812B-44ED5B1EA3A8}"/>
              </a:ext>
            </a:extLst>
          </p:cNvPr>
          <p:cNvSpPr/>
          <p:nvPr/>
        </p:nvSpPr>
        <p:spPr>
          <a:xfrm>
            <a:off x="7343775" y="1708430"/>
            <a:ext cx="1171575" cy="847085"/>
          </a:xfrm>
          <a:prstGeom prst="rect">
            <a:avLst/>
          </a:prstGeom>
          <a:solidFill>
            <a:schemeClr val="bg1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Coupling unit</a:t>
            </a:r>
          </a:p>
        </p:txBody>
      </p:sp>
      <p:cxnSp>
        <p:nvCxnSpPr>
          <p:cNvPr id="80" name="Straight Connector 79">
            <a:extLst>
              <a:ext uri="{FF2B5EF4-FFF2-40B4-BE49-F238E27FC236}">
                <a16:creationId xmlns:a16="http://schemas.microsoft.com/office/drawing/2014/main" id="{B874ED11-2525-ADC0-4328-2541A090FD67}"/>
              </a:ext>
            </a:extLst>
          </p:cNvPr>
          <p:cNvCxnSpPr>
            <a:cxnSpLocks/>
          </p:cNvCxnSpPr>
          <p:nvPr/>
        </p:nvCxnSpPr>
        <p:spPr>
          <a:xfrm flipH="1">
            <a:off x="6120597" y="2131972"/>
            <a:ext cx="1137453" cy="0"/>
          </a:xfrm>
          <a:prstGeom prst="line">
            <a:avLst/>
          </a:prstGeom>
          <a:ln>
            <a:headEnd type="arrow" w="med" len="med"/>
            <a:tailEnd type="none" w="med" len="med"/>
          </a:ln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cxnSp>
        <p:nvCxnSpPr>
          <p:cNvPr id="84" name="Straight Connector 83">
            <a:extLst>
              <a:ext uri="{FF2B5EF4-FFF2-40B4-BE49-F238E27FC236}">
                <a16:creationId xmlns:a16="http://schemas.microsoft.com/office/drawing/2014/main" id="{A0918310-22EC-CE7C-46F0-620DF46B826F}"/>
              </a:ext>
            </a:extLst>
          </p:cNvPr>
          <p:cNvCxnSpPr>
            <a:cxnSpLocks/>
          </p:cNvCxnSpPr>
          <p:nvPr/>
        </p:nvCxnSpPr>
        <p:spPr>
          <a:xfrm>
            <a:off x="1692765" y="3338119"/>
            <a:ext cx="6317760" cy="0"/>
          </a:xfrm>
          <a:prstGeom prst="line">
            <a:avLst/>
          </a:prstGeom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cxnSp>
        <p:nvCxnSpPr>
          <p:cNvPr id="86" name="Straight Connector 85">
            <a:extLst>
              <a:ext uri="{FF2B5EF4-FFF2-40B4-BE49-F238E27FC236}">
                <a16:creationId xmlns:a16="http://schemas.microsoft.com/office/drawing/2014/main" id="{B209BD7B-96D5-6E0A-0ABF-80FBFEA18547}"/>
              </a:ext>
            </a:extLst>
          </p:cNvPr>
          <p:cNvCxnSpPr>
            <a:cxnSpLocks/>
          </p:cNvCxnSpPr>
          <p:nvPr/>
        </p:nvCxnSpPr>
        <p:spPr>
          <a:xfrm>
            <a:off x="8010525" y="2595863"/>
            <a:ext cx="0" cy="742256"/>
          </a:xfrm>
          <a:prstGeom prst="line">
            <a:avLst/>
          </a:prstGeom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cxnSp>
        <p:nvCxnSpPr>
          <p:cNvPr id="88" name="Straight Connector 87">
            <a:extLst>
              <a:ext uri="{FF2B5EF4-FFF2-40B4-BE49-F238E27FC236}">
                <a16:creationId xmlns:a16="http://schemas.microsoft.com/office/drawing/2014/main" id="{80E13338-8CC3-63FF-2166-4CF211C4F559}"/>
              </a:ext>
            </a:extLst>
          </p:cNvPr>
          <p:cNvCxnSpPr>
            <a:cxnSpLocks/>
            <a:stCxn id="27" idx="0"/>
          </p:cNvCxnSpPr>
          <p:nvPr/>
        </p:nvCxnSpPr>
        <p:spPr>
          <a:xfrm flipH="1" flipV="1">
            <a:off x="2068058" y="3326075"/>
            <a:ext cx="1" cy="744236"/>
          </a:xfrm>
          <a:prstGeom prst="line">
            <a:avLst/>
          </a:prstGeom>
          <a:ln>
            <a:headEnd type="arrow" w="med" len="med"/>
            <a:tailEnd type="none" w="med" len="med"/>
          </a:ln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cxnSp>
        <p:nvCxnSpPr>
          <p:cNvPr id="92" name="Straight Connector 91">
            <a:extLst>
              <a:ext uri="{FF2B5EF4-FFF2-40B4-BE49-F238E27FC236}">
                <a16:creationId xmlns:a16="http://schemas.microsoft.com/office/drawing/2014/main" id="{777EC2D9-AE04-3D74-B164-BAFE8A7C6CF9}"/>
              </a:ext>
            </a:extLst>
          </p:cNvPr>
          <p:cNvCxnSpPr>
            <a:cxnSpLocks/>
          </p:cNvCxnSpPr>
          <p:nvPr/>
        </p:nvCxnSpPr>
        <p:spPr>
          <a:xfrm>
            <a:off x="1692765" y="3326075"/>
            <a:ext cx="0" cy="772645"/>
          </a:xfrm>
          <a:prstGeom prst="line">
            <a:avLst/>
          </a:prstGeom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cxnSp>
        <p:nvCxnSpPr>
          <p:cNvPr id="94" name="Straight Connector 93">
            <a:extLst>
              <a:ext uri="{FF2B5EF4-FFF2-40B4-BE49-F238E27FC236}">
                <a16:creationId xmlns:a16="http://schemas.microsoft.com/office/drawing/2014/main" id="{C97F978F-6B6E-8489-1E18-C1DEEA4AA778}"/>
              </a:ext>
            </a:extLst>
          </p:cNvPr>
          <p:cNvCxnSpPr>
            <a:cxnSpLocks/>
            <a:endCxn id="30" idx="1"/>
          </p:cNvCxnSpPr>
          <p:nvPr/>
        </p:nvCxnSpPr>
        <p:spPr>
          <a:xfrm>
            <a:off x="1692765" y="4300846"/>
            <a:ext cx="277633" cy="550662"/>
          </a:xfrm>
          <a:prstGeom prst="line">
            <a:avLst/>
          </a:prstGeom>
          <a:ln>
            <a:headEnd type="none" w="med" len="med"/>
            <a:tailEnd type="arrow" w="med" len="med"/>
          </a:ln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sp>
        <p:nvSpPr>
          <p:cNvPr id="97" name="Right Bracket 96">
            <a:extLst>
              <a:ext uri="{FF2B5EF4-FFF2-40B4-BE49-F238E27FC236}">
                <a16:creationId xmlns:a16="http://schemas.microsoft.com/office/drawing/2014/main" id="{787DCE8F-AA18-612F-4FD8-DC2C499EDE8D}"/>
              </a:ext>
            </a:extLst>
          </p:cNvPr>
          <p:cNvSpPr/>
          <p:nvPr/>
        </p:nvSpPr>
        <p:spPr>
          <a:xfrm>
            <a:off x="1692765" y="4110763"/>
            <a:ext cx="76401" cy="189934"/>
          </a:xfrm>
          <a:prstGeom prst="rightBracket">
            <a:avLst/>
          </a:prstGeom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" name="Rectangle 101">
            <a:extLst>
              <a:ext uri="{FF2B5EF4-FFF2-40B4-BE49-F238E27FC236}">
                <a16:creationId xmlns:a16="http://schemas.microsoft.com/office/drawing/2014/main" id="{C7F3F544-1C76-697F-97D4-A68C1D1F1D01}"/>
              </a:ext>
            </a:extLst>
          </p:cNvPr>
          <p:cNvSpPr/>
          <p:nvPr/>
        </p:nvSpPr>
        <p:spPr>
          <a:xfrm>
            <a:off x="2471738" y="4010634"/>
            <a:ext cx="470959" cy="368902"/>
          </a:xfrm>
          <a:prstGeom prst="rect">
            <a:avLst/>
          </a:prstGeom>
          <a:solidFill>
            <a:schemeClr val="bg1"/>
          </a:solidFill>
          <a:ln>
            <a:solidFill>
              <a:srgbClr val="004575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5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Low pass</a:t>
            </a:r>
            <a:endParaRPr lang="en-US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3" name="Rectangle 102">
            <a:extLst>
              <a:ext uri="{FF2B5EF4-FFF2-40B4-BE49-F238E27FC236}">
                <a16:creationId xmlns:a16="http://schemas.microsoft.com/office/drawing/2014/main" id="{4186FB72-342B-BD55-62E4-BE00930549DB}"/>
              </a:ext>
            </a:extLst>
          </p:cNvPr>
          <p:cNvSpPr/>
          <p:nvPr/>
        </p:nvSpPr>
        <p:spPr>
          <a:xfrm>
            <a:off x="2471738" y="4755832"/>
            <a:ext cx="470959" cy="368902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5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Low pass</a:t>
            </a:r>
            <a:endParaRPr lang="en-US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0951EC6A-1AAE-C25C-92B5-F41EA1FB5CDC}"/>
              </a:ext>
            </a:extLst>
          </p:cNvPr>
          <p:cNvCxnSpPr>
            <a:cxnSpLocks/>
          </p:cNvCxnSpPr>
          <p:nvPr/>
        </p:nvCxnSpPr>
        <p:spPr>
          <a:xfrm flipH="1" flipV="1">
            <a:off x="6945180" y="4539878"/>
            <a:ext cx="223597" cy="1"/>
          </a:xfrm>
          <a:prstGeom prst="line">
            <a:avLst/>
          </a:prstGeom>
          <a:ln>
            <a:headEnd type="arrow" w="med" len="med"/>
            <a:tailEnd type="none" w="med" len="med"/>
          </a:ln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D19B0442-89AE-A2A0-9EDE-B5E9961A7361}"/>
              </a:ext>
            </a:extLst>
          </p:cNvPr>
          <p:cNvSpPr txBox="1"/>
          <p:nvPr/>
        </p:nvSpPr>
        <p:spPr>
          <a:xfrm>
            <a:off x="989550" y="5239508"/>
            <a:ext cx="213969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Demodulation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8049DC18-00E8-4BC2-05F5-37732E3E0559}"/>
              </a:ext>
            </a:extLst>
          </p:cNvPr>
          <p:cNvSpPr txBox="1"/>
          <p:nvPr/>
        </p:nvSpPr>
        <p:spPr>
          <a:xfrm>
            <a:off x="6128517" y="5192137"/>
            <a:ext cx="213969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Processing</a:t>
            </a:r>
          </a:p>
        </p:txBody>
      </p:sp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55188FF4-8B44-C173-E53B-EB101A2EF54E}"/>
              </a:ext>
            </a:extLst>
          </p:cNvPr>
          <p:cNvSpPr/>
          <p:nvPr/>
        </p:nvSpPr>
        <p:spPr>
          <a:xfrm>
            <a:off x="261358" y="1097280"/>
            <a:ext cx="6057146" cy="2136373"/>
          </a:xfrm>
          <a:prstGeom prst="roundRect">
            <a:avLst/>
          </a:prstGeom>
          <a:noFill/>
          <a:ln w="28575">
            <a:solidFill>
              <a:srgbClr val="00B050"/>
            </a:solidFill>
            <a:prstDash val="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3297D1C2-D08B-13EB-5F07-2BEE5CB97E86}"/>
              </a:ext>
            </a:extLst>
          </p:cNvPr>
          <p:cNvSpPr txBox="1"/>
          <p:nvPr/>
        </p:nvSpPr>
        <p:spPr>
          <a:xfrm>
            <a:off x="3059896" y="2840964"/>
            <a:ext cx="347996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Transmitted signal generation</a:t>
            </a:r>
          </a:p>
        </p:txBody>
      </p:sp>
    </p:spTree>
    <p:extLst>
      <p:ext uri="{BB962C8B-B14F-4D97-AF65-F5344CB8AC3E}">
        <p14:creationId xmlns:p14="http://schemas.microsoft.com/office/powerpoint/2010/main" val="13562143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E32DA7-F2B8-50B6-95D7-E35AB25D88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Radar key parameters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E9ED2E9-FF9D-5AAA-5EE6-48B73F70159C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25th Topical Conference on RF Power in Plasmas</a:t>
            </a:r>
          </a:p>
          <a:p>
            <a:r>
              <a:rPr lang="en-US" sz="1050"/>
              <a:t>May 2025</a:t>
            </a:r>
            <a:endParaRPr lang="en-US" sz="1050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AE0C33E-673C-FEDC-D9B5-FBC6957C33C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8124AC0-F824-4B25-A8F4-8F58394790A7}" type="slidenum">
              <a:rPr lang="en-US" smtClean="0"/>
              <a:pPr/>
              <a:t>5</a:t>
            </a:fld>
            <a:endParaRPr lang="en-US" dirty="0"/>
          </a:p>
        </p:txBody>
      </p:sp>
      <p:pic>
        <p:nvPicPr>
          <p:cNvPr id="43" name="Picture 42">
            <a:extLst>
              <a:ext uri="{FF2B5EF4-FFF2-40B4-BE49-F238E27FC236}">
                <a16:creationId xmlns:a16="http://schemas.microsoft.com/office/drawing/2014/main" id="{74600BB3-14CA-795A-B8D7-F38A010CA77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65142" y="1023589"/>
            <a:ext cx="4210050" cy="3157538"/>
          </a:xfrm>
          <a:prstGeom prst="rect">
            <a:avLst/>
          </a:prstGeom>
        </p:spPr>
      </p:pic>
      <p:pic>
        <p:nvPicPr>
          <p:cNvPr id="44" name="Picture 43">
            <a:extLst>
              <a:ext uri="{FF2B5EF4-FFF2-40B4-BE49-F238E27FC236}">
                <a16:creationId xmlns:a16="http://schemas.microsoft.com/office/drawing/2014/main" id="{11B5F6D0-57B9-C851-1CDB-9BD59A570A4D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t="49566"/>
          <a:stretch/>
        </p:blipFill>
        <p:spPr>
          <a:xfrm>
            <a:off x="4944112" y="4254817"/>
            <a:ext cx="3571238" cy="1334382"/>
          </a:xfrm>
          <a:prstGeom prst="rect">
            <a:avLst/>
          </a:prstGeom>
        </p:spPr>
      </p:pic>
      <p:sp>
        <p:nvSpPr>
          <p:cNvPr id="45" name="Content Placeholder 2">
            <a:extLst>
              <a:ext uri="{FF2B5EF4-FFF2-40B4-BE49-F238E27FC236}">
                <a16:creationId xmlns:a16="http://schemas.microsoft.com/office/drawing/2014/main" id="{D9D98065-87E5-3780-C864-B2E586F260A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81160" y="1280159"/>
            <a:ext cx="4062240" cy="4934540"/>
          </a:xfrm>
        </p:spPr>
        <p:txBody>
          <a:bodyPr/>
          <a:lstStyle/>
          <a:p>
            <a:pPr marL="0" indent="0">
              <a:buNone/>
            </a:pPr>
            <a:r>
              <a:rPr lang="en-US" sz="2200" dirty="0">
                <a:ln w="0"/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Resolution</a:t>
            </a:r>
          </a:p>
          <a:p>
            <a:pPr marL="457200" lvl="1" indent="0">
              <a:buNone/>
            </a:pPr>
            <a:r>
              <a:rPr lang="en-US" sz="2000" dirty="0"/>
              <a:t>Depends on bandwidth</a:t>
            </a:r>
          </a:p>
          <a:p>
            <a:pPr marL="0" indent="0">
              <a:buNone/>
            </a:pPr>
            <a:endParaRPr lang="en-US" sz="2000" dirty="0"/>
          </a:p>
          <a:p>
            <a:pPr marL="0" indent="0">
              <a:buNone/>
            </a:pPr>
            <a:r>
              <a:rPr lang="en-US" sz="2200" dirty="0">
                <a:effectLst>
                  <a:glow rad="228600">
                    <a:srgbClr val="00B050">
                      <a:alpha val="40000"/>
                    </a:srgbClr>
                  </a:glow>
                </a:effectLst>
              </a:rPr>
              <a:t>Accuracy</a:t>
            </a:r>
          </a:p>
          <a:p>
            <a:pPr marL="457200" lvl="1" indent="0">
              <a:buNone/>
            </a:pPr>
            <a:r>
              <a:rPr lang="en-US" sz="2000" dirty="0"/>
              <a:t>Depends on sampling frequency</a:t>
            </a:r>
          </a:p>
          <a:p>
            <a:pPr marL="0" indent="0">
              <a:buNone/>
            </a:pPr>
            <a:endParaRPr lang="en-US" sz="2000" dirty="0"/>
          </a:p>
          <a:p>
            <a:pPr marL="0" indent="0">
              <a:buNone/>
            </a:pPr>
            <a:r>
              <a:rPr lang="en-US" sz="2400" dirty="0">
                <a:highlight>
                  <a:srgbClr val="FFFFFF"/>
                </a:highlight>
                <a:latin typeface="Arial" panose="020B0604020202090204" pitchFamily="34" charset="0"/>
                <a:cs typeface="Arial" panose="020B0604020202090204" pitchFamily="34" charset="0"/>
              </a:rPr>
              <a:t>Responsiveness</a:t>
            </a:r>
          </a:p>
          <a:p>
            <a:pPr marL="457200" lvl="1" indent="0">
              <a:buNone/>
            </a:pPr>
            <a:r>
              <a:rPr lang="en-US" sz="2000" dirty="0">
                <a:latin typeface="Arial" panose="020B0604020202090204" pitchFamily="34" charset="0"/>
                <a:cs typeface="Arial" panose="020B0604020202090204" pitchFamily="34" charset="0"/>
              </a:rPr>
              <a:t>Depends on Pulse Repetition Interval (PRI)</a:t>
            </a:r>
            <a:endParaRPr lang="en-US" sz="2000" dirty="0"/>
          </a:p>
        </p:txBody>
      </p:sp>
      <p:cxnSp>
        <p:nvCxnSpPr>
          <p:cNvPr id="3" name="Straight Arrow Connector 2">
            <a:extLst>
              <a:ext uri="{FF2B5EF4-FFF2-40B4-BE49-F238E27FC236}">
                <a16:creationId xmlns:a16="http://schemas.microsoft.com/office/drawing/2014/main" id="{2378CE0B-2985-3946-59EB-FE2262847A39}"/>
              </a:ext>
            </a:extLst>
          </p:cNvPr>
          <p:cNvCxnSpPr>
            <a:cxnSpLocks/>
          </p:cNvCxnSpPr>
          <p:nvPr/>
        </p:nvCxnSpPr>
        <p:spPr>
          <a:xfrm>
            <a:off x="5751576" y="1463041"/>
            <a:ext cx="1364742" cy="0"/>
          </a:xfrm>
          <a:prstGeom prst="straightConnector1">
            <a:avLst/>
          </a:prstGeom>
          <a:ln w="38100">
            <a:headEnd type="triangl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5B84E0A0-6A3E-B77E-4548-FA3B9DE87AE4}"/>
              </a:ext>
            </a:extLst>
          </p:cNvPr>
          <p:cNvCxnSpPr>
            <a:cxnSpLocks/>
          </p:cNvCxnSpPr>
          <p:nvPr/>
        </p:nvCxnSpPr>
        <p:spPr>
          <a:xfrm>
            <a:off x="6914578" y="2174817"/>
            <a:ext cx="312039" cy="0"/>
          </a:xfrm>
          <a:prstGeom prst="straightConnector1">
            <a:avLst/>
          </a:prstGeom>
          <a:ln w="38100">
            <a:solidFill>
              <a:srgbClr val="00B050"/>
            </a:solidFill>
            <a:headEnd type="triangle"/>
            <a:tailEnd type="triangle"/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75E437CD-7045-2681-8F78-DFB067DC9D0A}"/>
              </a:ext>
            </a:extLst>
          </p:cNvPr>
          <p:cNvCxnSpPr>
            <a:cxnSpLocks/>
          </p:cNvCxnSpPr>
          <p:nvPr/>
        </p:nvCxnSpPr>
        <p:spPr>
          <a:xfrm>
            <a:off x="6914578" y="1537907"/>
            <a:ext cx="0" cy="2298802"/>
          </a:xfrm>
          <a:prstGeom prst="line">
            <a:avLst/>
          </a:prstGeom>
          <a:ln w="19050">
            <a:solidFill>
              <a:srgbClr val="00B050"/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1B9492BC-98CA-85B3-6D91-7D5789B402F3}"/>
              </a:ext>
            </a:extLst>
          </p:cNvPr>
          <p:cNvCxnSpPr>
            <a:cxnSpLocks/>
          </p:cNvCxnSpPr>
          <p:nvPr/>
        </p:nvCxnSpPr>
        <p:spPr>
          <a:xfrm>
            <a:off x="7234427" y="1537907"/>
            <a:ext cx="0" cy="2298802"/>
          </a:xfrm>
          <a:prstGeom prst="line">
            <a:avLst/>
          </a:prstGeom>
          <a:ln w="19050">
            <a:solidFill>
              <a:srgbClr val="00B050"/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1358937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572DA4-D4F7-BA33-D4A8-CCD2E20CBB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RADAR parameters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1111252-654E-3D57-8743-ECDA1CFBB97B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25th Topical Conference on RF Power in Plasmas</a:t>
            </a:r>
          </a:p>
          <a:p>
            <a:r>
              <a:rPr lang="en-US" sz="1050"/>
              <a:t>May 2025</a:t>
            </a:r>
            <a:endParaRPr lang="en-US" sz="1050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083833A-0513-7975-E0EC-E17BE6E27E0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8124AC0-F824-4B25-A8F4-8F58394790A7}" type="slidenum">
              <a:rPr lang="en-US" smtClean="0"/>
              <a:pPr/>
              <a:t>6</a:t>
            </a:fld>
            <a:endParaRPr lang="en-US" dirty="0"/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30AD81AA-9548-3BCD-AACA-089CC578426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86979383"/>
              </p:ext>
            </p:extLst>
          </p:nvPr>
        </p:nvGraphicFramePr>
        <p:xfrm>
          <a:off x="195500" y="2026123"/>
          <a:ext cx="8753000" cy="3108960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1968580">
                  <a:extLst>
                    <a:ext uri="{9D8B030D-6E8A-4147-A177-3AD203B41FA5}">
                      <a16:colId xmlns:a16="http://schemas.microsoft.com/office/drawing/2014/main" val="1922992788"/>
                    </a:ext>
                  </a:extLst>
                </a:gridCol>
                <a:gridCol w="1918822">
                  <a:extLst>
                    <a:ext uri="{9D8B030D-6E8A-4147-A177-3AD203B41FA5}">
                      <a16:colId xmlns:a16="http://schemas.microsoft.com/office/drawing/2014/main" val="3547299744"/>
                    </a:ext>
                  </a:extLst>
                </a:gridCol>
                <a:gridCol w="4865598">
                  <a:extLst>
                    <a:ext uri="{9D8B030D-6E8A-4147-A177-3AD203B41FA5}">
                      <a16:colId xmlns:a16="http://schemas.microsoft.com/office/drawing/2014/main" val="3251917332"/>
                    </a:ext>
                  </a:extLst>
                </a:gridCol>
              </a:tblGrid>
              <a:tr h="278130">
                <a:tc>
                  <a:txBody>
                    <a:bodyPr/>
                    <a:lstStyle/>
                    <a:p>
                      <a:r>
                        <a:rPr lang="en-US" sz="1400" dirty="0"/>
                        <a:t>Parameter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Value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Rationale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279683680"/>
                  </a:ext>
                </a:extLst>
              </a:tr>
              <a:tr h="278130">
                <a:tc>
                  <a:txBody>
                    <a:bodyPr/>
                    <a:lstStyle/>
                    <a:p>
                      <a:r>
                        <a:rPr lang="en-US" sz="1400" dirty="0"/>
                        <a:t>Carrier frequency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192 – 240 MHz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Locked to ICRF frequency to suppresses harmonics interference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2366400762"/>
                  </a:ext>
                </a:extLst>
              </a:tr>
              <a:tr h="278130">
                <a:tc>
                  <a:txBody>
                    <a:bodyPr/>
                    <a:lstStyle/>
                    <a:p>
                      <a:r>
                        <a:rPr lang="en-US" sz="1400" dirty="0"/>
                        <a:t>Bandwidth (Null to Null)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0.5* Carrier Frequency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Largest bandwidth to stay below the higher order mode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331486881"/>
                  </a:ext>
                </a:extLst>
              </a:tr>
              <a:tr h="278130">
                <a:tc>
                  <a:txBody>
                    <a:bodyPr/>
                    <a:lstStyle/>
                    <a:p>
                      <a:r>
                        <a:rPr lang="en-US" sz="1400" dirty="0"/>
                        <a:t>Code type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Golay complementary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Best for noise and interferer suppression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2100032502"/>
                  </a:ext>
                </a:extLst>
              </a:tr>
              <a:tr h="278130">
                <a:tc>
                  <a:txBody>
                    <a:bodyPr/>
                    <a:lstStyle/>
                    <a:p>
                      <a:r>
                        <a:rPr lang="en-US" sz="1400" dirty="0"/>
                        <a:t>Code length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64 chips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Allow PRI down to 1 µs (it can be 128 for PRI of 2.5 µs)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2289867964"/>
                  </a:ext>
                </a:extLst>
              </a:tr>
              <a:tr h="278130">
                <a:tc>
                  <a:txBody>
                    <a:bodyPr/>
                    <a:lstStyle/>
                    <a:p>
                      <a:r>
                        <a:rPr lang="en-US" sz="1400" dirty="0"/>
                        <a:t>Pulse Repetition Interval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Less than 2.5 µs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Secure detection within 5 µs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4150366928"/>
                  </a:ext>
                </a:extLst>
              </a:tr>
              <a:tr h="278130">
                <a:tc>
                  <a:txBody>
                    <a:bodyPr/>
                    <a:lstStyle/>
                    <a:p>
                      <a:r>
                        <a:rPr lang="en-US" sz="1400" dirty="0"/>
                        <a:t>Sampling frequency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1 </a:t>
                      </a:r>
                      <a:r>
                        <a:rPr lang="en-US" sz="1400" dirty="0" err="1"/>
                        <a:t>Gsps</a:t>
                      </a:r>
                      <a:endParaRPr lang="en-US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Have high localization accuracy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698844491"/>
                  </a:ext>
                </a:extLst>
              </a:tr>
              <a:tr h="278130">
                <a:tc>
                  <a:txBody>
                    <a:bodyPr/>
                    <a:lstStyle/>
                    <a:p>
                      <a:r>
                        <a:rPr lang="en-US" sz="1400" dirty="0"/>
                        <a:t>Tx power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100 W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High power needed due to low DCU coupling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8354326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9485525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DBFDC3-F95A-BA78-38A0-87F427438F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Custom designed dual coupling unit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AF768C9-3582-D8F5-82A9-E6899CDD48D6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25th Topical Conference on RF Power in Plasmas</a:t>
            </a:r>
          </a:p>
          <a:p>
            <a:r>
              <a:rPr lang="en-US" sz="1050"/>
              <a:t>May 2025</a:t>
            </a:r>
            <a:endParaRPr lang="en-US" sz="1050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F1FBD32-333F-8718-2CD2-86AC9510D20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8124AC0-F824-4B25-A8F4-8F58394790A7}" type="slidenum">
              <a:rPr lang="en-US" smtClean="0"/>
              <a:pPr/>
              <a:t>7</a:t>
            </a:fld>
            <a:endParaRPr lang="en-US" dirty="0"/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ABED478C-831E-E614-6AAB-942A2BA9CCE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9166" y="1196340"/>
            <a:ext cx="8581680" cy="184553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000" dirty="0"/>
              <a:t>A custom dual (RX and TX) coupling unit has been designed that does not protrude inside the coaxial and compatible with ITER requirements.</a:t>
            </a:r>
          </a:p>
          <a:p>
            <a:pPr marL="0" indent="0">
              <a:buNone/>
            </a:pPr>
            <a:endParaRPr lang="en-US" sz="2000" dirty="0"/>
          </a:p>
          <a:p>
            <a:pPr marL="0" indent="0">
              <a:buNone/>
            </a:pPr>
            <a:r>
              <a:rPr lang="en-US" sz="2000" dirty="0"/>
              <a:t>Directional coupler to avoid detection ambiguity, here we seek to protect the antenna side.</a:t>
            </a:r>
          </a:p>
        </p:txBody>
      </p:sp>
      <p:pic>
        <p:nvPicPr>
          <p:cNvPr id="7" name="Picture 6" descr="A grey metal object with a red stripe&#10;&#10;AI-generated content may be incorrect.">
            <a:extLst>
              <a:ext uri="{FF2B5EF4-FFF2-40B4-BE49-F238E27FC236}">
                <a16:creationId xmlns:a16="http://schemas.microsoft.com/office/drawing/2014/main" id="{C2503A70-6066-5A28-E50D-8FD458FBF5D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9838" y="3119246"/>
            <a:ext cx="4013689" cy="3098673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DF5C385D-A0D1-84DD-1196-3610F0D8FD4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6745" y="3253771"/>
            <a:ext cx="3954101" cy="296414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46506120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E5CFFE-D13E-9614-7EC9-5B8437B107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Time domain simulations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1AA036F-988A-9B6B-F233-2329F8515F8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25th Topical Conference on RF Power in Plasmas</a:t>
            </a:r>
          </a:p>
          <a:p>
            <a:r>
              <a:rPr lang="en-US" sz="1050"/>
              <a:t>May 2025</a:t>
            </a:r>
            <a:endParaRPr lang="en-US" sz="1050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004FB90-405E-56AE-7A61-B20EDC612FD3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8124AC0-F824-4B25-A8F4-8F58394790A7}" type="slidenum">
              <a:rPr lang="en-US" smtClean="0"/>
              <a:pPr/>
              <a:t>8</a:t>
            </a:fld>
            <a:endParaRPr lang="en-US" dirty="0"/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07C9ABF3-3E77-38E0-EC34-B3991A8E5BE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1991" y="1268600"/>
            <a:ext cx="4060252" cy="4763219"/>
          </a:xfrm>
        </p:spPr>
        <p:txBody>
          <a:bodyPr/>
          <a:lstStyle/>
          <a:p>
            <a:pPr marL="0" indent="0">
              <a:buNone/>
            </a:pPr>
            <a:r>
              <a:rPr lang="en-US" dirty="0">
                <a:solidFill>
                  <a:schemeClr val="tx2"/>
                </a:solidFill>
              </a:rPr>
              <a:t>Closed form components model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sz="2000" dirty="0"/>
              <a:t>Test RAAD during arc transient</a:t>
            </a:r>
          </a:p>
          <a:p>
            <a:pPr marL="0" indent="0">
              <a:buNone/>
            </a:pPr>
            <a:r>
              <a:rPr lang="en-US" sz="2000" dirty="0"/>
              <a:t>Test interferes effects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122A4B18-E54B-B853-30CB-6E5C114CE04C}"/>
              </a:ext>
            </a:extLst>
          </p:cNvPr>
          <p:cNvSpPr txBox="1">
            <a:spLocks/>
          </p:cNvSpPr>
          <p:nvPr/>
        </p:nvSpPr>
        <p:spPr>
          <a:xfrm>
            <a:off x="4723074" y="1268600"/>
            <a:ext cx="4060252" cy="47632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dirty="0">
                <a:solidFill>
                  <a:schemeClr val="tx2"/>
                </a:solidFill>
              </a:rPr>
              <a:t>Full-wave components model</a:t>
            </a:r>
          </a:p>
          <a:p>
            <a:pPr marL="0" indent="0">
              <a:buNone/>
            </a:pPr>
            <a:endParaRPr lang="en-US" dirty="0">
              <a:solidFill>
                <a:schemeClr val="tx2"/>
              </a:solidFill>
            </a:endParaRPr>
          </a:p>
          <a:p>
            <a:pPr marL="0" indent="0">
              <a:buNone/>
            </a:pPr>
            <a:r>
              <a:rPr lang="en-US" sz="2000" dirty="0"/>
              <a:t>Test detectability of arcs in the components (simulated with and without arcs) of ICRF system</a:t>
            </a:r>
          </a:p>
          <a:p>
            <a:pPr marL="0" indent="0">
              <a:buNone/>
            </a:pPr>
            <a:r>
              <a:rPr lang="en-US" sz="2000" dirty="0"/>
              <a:t>Test cross-coupling between ICRF lines</a:t>
            </a:r>
          </a:p>
        </p:txBody>
      </p:sp>
    </p:spTree>
    <p:extLst>
      <p:ext uri="{BB962C8B-B14F-4D97-AF65-F5344CB8AC3E}">
        <p14:creationId xmlns:p14="http://schemas.microsoft.com/office/powerpoint/2010/main" val="41711274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8795542-AA08-E875-B456-F01785C55C65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25th Topical Conference on RF Power in Plasmas</a:t>
            </a:r>
          </a:p>
          <a:p>
            <a:r>
              <a:rPr lang="en-US" sz="1050"/>
              <a:t>May 2025</a:t>
            </a:r>
            <a:endParaRPr lang="en-US" sz="1050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9D10961-3F43-3B01-4C6E-2E22B8E424D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8124AC0-F824-4B25-A8F4-8F58394790A7}" type="slidenum">
              <a:rPr lang="en-US" smtClean="0"/>
              <a:pPr/>
              <a:t>9</a:t>
            </a:fld>
            <a:endParaRPr lang="en-US" dirty="0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D6684C4E-6458-1585-534F-279366B48A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0988" y="250825"/>
            <a:ext cx="8582025" cy="846138"/>
          </a:xfrm>
        </p:spPr>
        <p:txBody>
          <a:bodyPr/>
          <a:lstStyle/>
          <a:p>
            <a:r>
              <a:rPr lang="en-US" dirty="0"/>
              <a:t>Time domain simulations: closed form model</a:t>
            </a:r>
          </a:p>
        </p:txBody>
      </p:sp>
      <p:pic>
        <p:nvPicPr>
          <p:cNvPr id="7" name="Immagine 1">
            <a:extLst>
              <a:ext uri="{FF2B5EF4-FFF2-40B4-BE49-F238E27FC236}">
                <a16:creationId xmlns:a16="http://schemas.microsoft.com/office/drawing/2014/main" id="{A10768C3-8A5D-0D19-70C1-14ADD8F1D71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25" y="1021448"/>
            <a:ext cx="8988748" cy="2546097"/>
          </a:xfrm>
          <a:prstGeom prst="rect">
            <a:avLst/>
          </a:prstGeom>
        </p:spPr>
      </p:pic>
      <p:grpSp>
        <p:nvGrpSpPr>
          <p:cNvPr id="52" name="Group 51">
            <a:extLst>
              <a:ext uri="{FF2B5EF4-FFF2-40B4-BE49-F238E27FC236}">
                <a16:creationId xmlns:a16="http://schemas.microsoft.com/office/drawing/2014/main" id="{7C808684-4874-BD7D-522A-2AF825C04460}"/>
              </a:ext>
            </a:extLst>
          </p:cNvPr>
          <p:cNvGrpSpPr/>
          <p:nvPr/>
        </p:nvGrpSpPr>
        <p:grpSpPr>
          <a:xfrm>
            <a:off x="5183221" y="3035360"/>
            <a:ext cx="3867150" cy="3147251"/>
            <a:chOff x="4754880" y="3035360"/>
            <a:chExt cx="3867150" cy="3147251"/>
          </a:xfrm>
        </p:grpSpPr>
        <p:pic>
          <p:nvPicPr>
            <p:cNvPr id="50" name="Picture 49">
              <a:extLst>
                <a:ext uri="{FF2B5EF4-FFF2-40B4-BE49-F238E27FC236}">
                  <a16:creationId xmlns:a16="http://schemas.microsoft.com/office/drawing/2014/main" id="{5C717205-196A-6F2B-FF37-D30AC9823C6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rcRect r="7844"/>
            <a:stretch/>
          </p:blipFill>
          <p:spPr>
            <a:xfrm>
              <a:off x="4754880" y="3035360"/>
              <a:ext cx="3867150" cy="3147251"/>
            </a:xfrm>
            <a:prstGeom prst="rect">
              <a:avLst/>
            </a:prstGeom>
          </p:spPr>
        </p:pic>
        <p:sp>
          <p:nvSpPr>
            <p:cNvPr id="51" name="Rectangle 50">
              <a:extLst>
                <a:ext uri="{FF2B5EF4-FFF2-40B4-BE49-F238E27FC236}">
                  <a16:creationId xmlns:a16="http://schemas.microsoft.com/office/drawing/2014/main" id="{AD01382A-38D3-473C-75BA-792BA43FE840}"/>
                </a:ext>
              </a:extLst>
            </p:cNvPr>
            <p:cNvSpPr/>
            <p:nvPr/>
          </p:nvSpPr>
          <p:spPr>
            <a:xfrm>
              <a:off x="5833872" y="3035360"/>
              <a:ext cx="1243584" cy="21990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cxnSp>
        <p:nvCxnSpPr>
          <p:cNvPr id="53" name="Straight Arrow Connector 52">
            <a:extLst>
              <a:ext uri="{FF2B5EF4-FFF2-40B4-BE49-F238E27FC236}">
                <a16:creationId xmlns:a16="http://schemas.microsoft.com/office/drawing/2014/main" id="{D1FE3DB0-5F5C-F30B-7C79-06D7E1ABA1C0}"/>
              </a:ext>
            </a:extLst>
          </p:cNvPr>
          <p:cNvCxnSpPr>
            <a:cxnSpLocks/>
          </p:cNvCxnSpPr>
          <p:nvPr/>
        </p:nvCxnSpPr>
        <p:spPr>
          <a:xfrm>
            <a:off x="4352544" y="5138928"/>
            <a:ext cx="749808" cy="0"/>
          </a:xfrm>
          <a:prstGeom prst="straightConnector1">
            <a:avLst/>
          </a:prstGeom>
          <a:ln w="57150">
            <a:tailEnd type="triangle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pic>
        <p:nvPicPr>
          <p:cNvPr id="55" name="Picture 54">
            <a:extLst>
              <a:ext uri="{FF2B5EF4-FFF2-40B4-BE49-F238E27FC236}">
                <a16:creationId xmlns:a16="http://schemas.microsoft.com/office/drawing/2014/main" id="{A27C6ECD-EFDB-7EED-EA64-47183ED3429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7624" y="3763548"/>
            <a:ext cx="4186031" cy="22349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05370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Politecnico">
      <a:dk1>
        <a:srgbClr val="000000"/>
      </a:dk1>
      <a:lt1>
        <a:sysClr val="window" lastClr="FFFFFF"/>
      </a:lt1>
      <a:dk2>
        <a:srgbClr val="002B49"/>
      </a:dk2>
      <a:lt2>
        <a:srgbClr val="E7E6E6"/>
      </a:lt2>
      <a:accent1>
        <a:srgbClr val="E57200"/>
      </a:accent1>
      <a:accent2>
        <a:srgbClr val="FFC844"/>
      </a:accent2>
      <a:accent3>
        <a:srgbClr val="005850"/>
      </a:accent3>
      <a:accent4>
        <a:srgbClr val="96DAEA"/>
      </a:accent4>
      <a:accent5>
        <a:srgbClr val="185A7D"/>
      </a:accent5>
      <a:accent6>
        <a:srgbClr val="EA6852"/>
      </a:accent6>
      <a:hlink>
        <a:srgbClr val="EEE04A"/>
      </a:hlink>
      <a:folHlink>
        <a:srgbClr val="008375"/>
      </a:folHlink>
    </a:clrScheme>
    <a:fontScheme name="Century Gothic">
      <a:maj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1526</TotalTime>
  <Words>1492</Words>
  <Application>Microsoft Office PowerPoint</Application>
  <PresentationFormat>On-screen Show (4:3)</PresentationFormat>
  <Paragraphs>334</Paragraphs>
  <Slides>22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8" baseType="lpstr">
      <vt:lpstr>Aptos</vt:lpstr>
      <vt:lpstr>Arial</vt:lpstr>
      <vt:lpstr>Century Gothic</vt:lpstr>
      <vt:lpstr>OpenSymbol</vt:lpstr>
      <vt:lpstr>Times New Roman</vt:lpstr>
      <vt:lpstr>Office Theme</vt:lpstr>
      <vt:lpstr>Radar arc and impairment detection and localization for the ITER ICRF antenna</vt:lpstr>
      <vt:lpstr>Introduction</vt:lpstr>
      <vt:lpstr>Radar principles</vt:lpstr>
      <vt:lpstr>Radar principles</vt:lpstr>
      <vt:lpstr>Radar key parameters</vt:lpstr>
      <vt:lpstr>RADAR parameters</vt:lpstr>
      <vt:lpstr>Custom designed dual coupling unit</vt:lpstr>
      <vt:lpstr>Time domain simulations</vt:lpstr>
      <vt:lpstr>Time domain simulations: closed form model</vt:lpstr>
      <vt:lpstr>Dealing with system variations</vt:lpstr>
      <vt:lpstr>Dealing with plasma emissions</vt:lpstr>
      <vt:lpstr>Dealing with ICRF harmonics</vt:lpstr>
      <vt:lpstr>Arc detection example with harmonics suppression</vt:lpstr>
      <vt:lpstr>Time domain simulations: full-wave element model</vt:lpstr>
      <vt:lpstr>Full-wave simulations of ICRF Antenna at Radar frequency</vt:lpstr>
      <vt:lpstr>Full-wave simulations of ICRF transmission line components</vt:lpstr>
      <vt:lpstr>Simulation results – single line system</vt:lpstr>
      <vt:lpstr>Simulation results – 8 lines ICRF system</vt:lpstr>
      <vt:lpstr>Simulation results</vt:lpstr>
      <vt:lpstr>RAAD system block diagram</vt:lpstr>
      <vt:lpstr>Conclusions: successful proof of principle by modelling.</vt:lpstr>
      <vt:lpstr>Next step: proof or principle by prototyping and experiments.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Simone  Porporato</dc:creator>
  <cp:lastModifiedBy>Simone  Porporato</cp:lastModifiedBy>
  <cp:revision>61</cp:revision>
  <dcterms:created xsi:type="dcterms:W3CDTF">2025-05-06T06:30:04Z</dcterms:created>
  <dcterms:modified xsi:type="dcterms:W3CDTF">2025-05-19T06:29:41Z</dcterms:modified>
</cp:coreProperties>
</file>