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7"/>
  </p:notesMasterIdLst>
  <p:handoutMasterIdLst>
    <p:handoutMasterId r:id="rId68"/>
  </p:handoutMasterIdLst>
  <p:sldIdLst>
    <p:sldId id="259" r:id="rId2"/>
    <p:sldId id="264" r:id="rId3"/>
    <p:sldId id="262" r:id="rId4"/>
    <p:sldId id="420" r:id="rId5"/>
    <p:sldId id="421" r:id="rId6"/>
    <p:sldId id="265" r:id="rId7"/>
    <p:sldId id="266" r:id="rId8"/>
    <p:sldId id="267" r:id="rId9"/>
    <p:sldId id="268" r:id="rId10"/>
    <p:sldId id="270" r:id="rId11"/>
    <p:sldId id="438" r:id="rId12"/>
    <p:sldId id="422" r:id="rId13"/>
    <p:sldId id="273" r:id="rId14"/>
    <p:sldId id="274" r:id="rId15"/>
    <p:sldId id="280" r:id="rId16"/>
    <p:sldId id="261" r:id="rId17"/>
    <p:sldId id="281" r:id="rId18"/>
    <p:sldId id="277" r:id="rId19"/>
    <p:sldId id="423" r:id="rId20"/>
    <p:sldId id="295" r:id="rId21"/>
    <p:sldId id="282" r:id="rId22"/>
    <p:sldId id="285" r:id="rId23"/>
    <p:sldId id="294" r:id="rId24"/>
    <p:sldId id="298" r:id="rId25"/>
    <p:sldId id="286" r:id="rId26"/>
    <p:sldId id="424" r:id="rId27"/>
    <p:sldId id="414" r:id="rId28"/>
    <p:sldId id="415" r:id="rId29"/>
    <p:sldId id="440" r:id="rId30"/>
    <p:sldId id="417" r:id="rId31"/>
    <p:sldId id="418" r:id="rId32"/>
    <p:sldId id="419" r:id="rId33"/>
    <p:sldId id="425" r:id="rId34"/>
    <p:sldId id="442" r:id="rId35"/>
    <p:sldId id="301" r:id="rId36"/>
    <p:sldId id="399" r:id="rId37"/>
    <p:sldId id="402" r:id="rId38"/>
    <p:sldId id="303" r:id="rId39"/>
    <p:sldId id="304" r:id="rId40"/>
    <p:sldId id="305" r:id="rId41"/>
    <p:sldId id="306" r:id="rId42"/>
    <p:sldId id="426" r:id="rId43"/>
    <p:sldId id="431" r:id="rId44"/>
    <p:sldId id="461" r:id="rId45"/>
    <p:sldId id="462" r:id="rId46"/>
    <p:sldId id="433" r:id="rId47"/>
    <p:sldId id="427" r:id="rId48"/>
    <p:sldId id="328" r:id="rId49"/>
    <p:sldId id="342" r:id="rId50"/>
    <p:sldId id="336" r:id="rId51"/>
    <p:sldId id="428" r:id="rId52"/>
    <p:sldId id="439" r:id="rId53"/>
    <p:sldId id="454" r:id="rId54"/>
    <p:sldId id="456" r:id="rId55"/>
    <p:sldId id="455" r:id="rId56"/>
    <p:sldId id="449" r:id="rId57"/>
    <p:sldId id="458" r:id="rId58"/>
    <p:sldId id="457" r:id="rId59"/>
    <p:sldId id="429" r:id="rId60"/>
    <p:sldId id="450" r:id="rId61"/>
    <p:sldId id="451" r:id="rId62"/>
    <p:sldId id="452" r:id="rId63"/>
    <p:sldId id="430" r:id="rId64"/>
    <p:sldId id="308" r:id="rId65"/>
    <p:sldId id="275" r:id="rId66"/>
  </p:sldIdLst>
  <p:sldSz cx="9144000" cy="6858000" type="screen4x3"/>
  <p:notesSz cx="6811963" cy="9942513"/>
  <p:defaultTex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mn-ea"/>
        <a:cs typeface="+mn-cs"/>
      </a:defRPr>
    </a:lvl5pPr>
    <a:lvl6pPr marL="2286000" algn="l" defTabSz="914400" rtl="0" eaLnBrk="1" latinLnBrk="0" hangingPunct="1">
      <a:defRPr sz="2400" kern="1200">
        <a:solidFill>
          <a:schemeClr val="tx1"/>
        </a:solidFill>
        <a:latin typeface="Century Gothic" pitchFamily="34" charset="0"/>
        <a:ea typeface="+mn-ea"/>
        <a:cs typeface="+mn-cs"/>
      </a:defRPr>
    </a:lvl6pPr>
    <a:lvl7pPr marL="2743200" algn="l" defTabSz="914400" rtl="0" eaLnBrk="1" latinLnBrk="0" hangingPunct="1">
      <a:defRPr sz="2400" kern="1200">
        <a:solidFill>
          <a:schemeClr val="tx1"/>
        </a:solidFill>
        <a:latin typeface="Century Gothic" pitchFamily="34" charset="0"/>
        <a:ea typeface="+mn-ea"/>
        <a:cs typeface="+mn-cs"/>
      </a:defRPr>
    </a:lvl7pPr>
    <a:lvl8pPr marL="3200400" algn="l" defTabSz="914400" rtl="0" eaLnBrk="1" latinLnBrk="0" hangingPunct="1">
      <a:defRPr sz="2400" kern="1200">
        <a:solidFill>
          <a:schemeClr val="tx1"/>
        </a:solidFill>
        <a:latin typeface="Century Gothic" pitchFamily="34" charset="0"/>
        <a:ea typeface="+mn-ea"/>
        <a:cs typeface="+mn-cs"/>
      </a:defRPr>
    </a:lvl8pPr>
    <a:lvl9pPr marL="3657600" algn="l" defTabSz="914400" rtl="0" eaLnBrk="1" latinLnBrk="0" hangingPunct="1">
      <a:defRPr sz="2400" kern="1200">
        <a:solidFill>
          <a:schemeClr val="tx1"/>
        </a:solidFill>
        <a:latin typeface="Century Gothic"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942"/>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74" autoAdjust="0"/>
    <p:restoredTop sz="94660"/>
  </p:normalViewPr>
  <p:slideViewPr>
    <p:cSldViewPr snapToGrid="0">
      <p:cViewPr varScale="1">
        <p:scale>
          <a:sx n="107" d="100"/>
          <a:sy n="107" d="100"/>
        </p:scale>
        <p:origin x="2016" y="12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74" d="100"/>
          <a:sy n="74" d="100"/>
        </p:scale>
        <p:origin x="-2172" y="-10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D:\___IO20200216\MATLAB\ICRF\2020_10_10_GasInjectionDataMining\Postion_Valve_PDR_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0722801105728357"/>
          <c:y val="4.498975592462965E-2"/>
        </c:manualLayout>
      </c:layout>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'Power in MW'!$D$5</c:f>
              <c:strCache>
                <c:ptCount val="1"/>
                <c:pt idx="0">
                  <c:v>[0;π;π;0]</c:v>
                </c:pt>
              </c:strCache>
            </c:strRef>
          </c:tx>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BFC4-43DE-9CD4-E052F3089021}"/>
              </c:ext>
            </c:extLst>
          </c:dPt>
          <c:dPt>
            <c:idx val="1"/>
            <c:invertIfNegative val="0"/>
            <c:bubble3D val="0"/>
            <c:spPr>
              <a:solidFill>
                <a:schemeClr val="tx1">
                  <a:alpha val="20000"/>
                </a:schemeClr>
              </a:solidFill>
              <a:ln>
                <a:noFill/>
              </a:ln>
              <a:effectLst/>
            </c:spPr>
            <c:extLst>
              <c:ext xmlns:c16="http://schemas.microsoft.com/office/drawing/2014/chart" uri="{C3380CC4-5D6E-409C-BE32-E72D297353CC}">
                <c16:uniqueId val="{00000003-BFC4-43DE-9CD4-E052F3089021}"/>
              </c:ext>
            </c:extLst>
          </c:dPt>
          <c:dPt>
            <c:idx val="2"/>
            <c:invertIfNegative val="0"/>
            <c:bubble3D val="0"/>
            <c:spPr>
              <a:solidFill>
                <a:srgbClr val="FF0000"/>
              </a:solidFill>
              <a:ln>
                <a:noFill/>
              </a:ln>
              <a:effectLst/>
            </c:spPr>
            <c:extLst>
              <c:ext xmlns:c16="http://schemas.microsoft.com/office/drawing/2014/chart" uri="{C3380CC4-5D6E-409C-BE32-E72D297353CC}">
                <c16:uniqueId val="{00000005-BFC4-43DE-9CD4-E052F3089021}"/>
              </c:ext>
            </c:extLst>
          </c:dPt>
          <c:dPt>
            <c:idx val="3"/>
            <c:invertIfNegative val="0"/>
            <c:bubble3D val="0"/>
            <c:spPr>
              <a:solidFill>
                <a:srgbClr val="FF0000">
                  <a:alpha val="20000"/>
                </a:srgbClr>
              </a:solidFill>
              <a:ln>
                <a:noFill/>
              </a:ln>
              <a:effectLst/>
            </c:spPr>
            <c:extLst>
              <c:ext xmlns:c16="http://schemas.microsoft.com/office/drawing/2014/chart" uri="{C3380CC4-5D6E-409C-BE32-E72D297353CC}">
                <c16:uniqueId val="{00000007-BFC4-43DE-9CD4-E052F3089021}"/>
              </c:ext>
            </c:extLst>
          </c:dPt>
          <c:dPt>
            <c:idx val="4"/>
            <c:invertIfNegative val="0"/>
            <c:bubble3D val="0"/>
            <c:spPr>
              <a:solidFill>
                <a:srgbClr val="00B050"/>
              </a:solidFill>
              <a:ln>
                <a:noFill/>
              </a:ln>
              <a:effectLst/>
            </c:spPr>
            <c:extLst>
              <c:ext xmlns:c16="http://schemas.microsoft.com/office/drawing/2014/chart" uri="{C3380CC4-5D6E-409C-BE32-E72D297353CC}">
                <c16:uniqueId val="{00000009-BFC4-43DE-9CD4-E052F3089021}"/>
              </c:ext>
            </c:extLst>
          </c:dPt>
          <c:dPt>
            <c:idx val="5"/>
            <c:invertIfNegative val="0"/>
            <c:bubble3D val="0"/>
            <c:spPr>
              <a:solidFill>
                <a:srgbClr val="00B050">
                  <a:alpha val="20000"/>
                </a:srgbClr>
              </a:solidFill>
              <a:ln>
                <a:noFill/>
              </a:ln>
              <a:effectLst/>
            </c:spPr>
            <c:extLst>
              <c:ext xmlns:c16="http://schemas.microsoft.com/office/drawing/2014/chart" uri="{C3380CC4-5D6E-409C-BE32-E72D297353CC}">
                <c16:uniqueId val="{0000000A-BFC4-43DE-9CD4-E052F3089021}"/>
              </c:ext>
            </c:extLst>
          </c:dPt>
          <c:cat>
            <c:strRef>
              <c:f>'Power in MW'!$B$6:$B$11</c:f>
              <c:strCache>
                <c:ptCount val="6"/>
                <c:pt idx="0">
                  <c:v>Divertor, P13</c:v>
                </c:pt>
                <c:pt idx="1">
                  <c:v>Divertor, P15</c:v>
                </c:pt>
                <c:pt idx="2">
                  <c:v>Top, P13</c:v>
                </c:pt>
                <c:pt idx="3">
                  <c:v>Top, P15</c:v>
                </c:pt>
                <c:pt idx="4">
                  <c:v>Local ICRF, P13</c:v>
                </c:pt>
                <c:pt idx="5">
                  <c:v>Local ICRF, P15</c:v>
                </c:pt>
              </c:strCache>
            </c:strRef>
          </c:cat>
          <c:val>
            <c:numRef>
              <c:f>'Power in MW'!$D$6:$D$11</c:f>
              <c:numCache>
                <c:formatCode>General</c:formatCode>
                <c:ptCount val="6"/>
                <c:pt idx="0">
                  <c:v>13.252700000000001</c:v>
                </c:pt>
                <c:pt idx="1">
                  <c:v>12.9931</c:v>
                </c:pt>
                <c:pt idx="2">
                  <c:v>19.1111</c:v>
                </c:pt>
                <c:pt idx="3">
                  <c:v>33.251399999999997</c:v>
                </c:pt>
                <c:pt idx="4">
                  <c:v>48.438299999999998</c:v>
                </c:pt>
                <c:pt idx="5">
                  <c:v>50.833500000000001</c:v>
                </c:pt>
              </c:numCache>
            </c:numRef>
          </c:val>
          <c:extLst>
            <c:ext xmlns:c16="http://schemas.microsoft.com/office/drawing/2014/chart" uri="{C3380CC4-5D6E-409C-BE32-E72D297353CC}">
              <c16:uniqueId val="{00000008-BFC4-43DE-9CD4-E052F3089021}"/>
            </c:ext>
          </c:extLst>
        </c:ser>
        <c:dLbls>
          <c:showLegendKey val="0"/>
          <c:showVal val="0"/>
          <c:showCatName val="0"/>
          <c:showSerName val="0"/>
          <c:showPercent val="0"/>
          <c:showBubbleSize val="0"/>
        </c:dLbls>
        <c:gapWidth val="199"/>
        <c:axId val="611228288"/>
        <c:axId val="611228944"/>
      </c:barChart>
      <c:catAx>
        <c:axId val="611228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cap="none" spc="0" normalizeH="0" baseline="0">
                <a:solidFill>
                  <a:schemeClr val="tx1">
                    <a:lumMod val="65000"/>
                    <a:lumOff val="35000"/>
                  </a:schemeClr>
                </a:solidFill>
                <a:latin typeface="+mn-lt"/>
                <a:ea typeface="+mn-ea"/>
                <a:cs typeface="+mn-cs"/>
              </a:defRPr>
            </a:pPr>
            <a:endParaRPr lang="en-US"/>
          </a:p>
        </c:txPr>
        <c:crossAx val="611228944"/>
        <c:crosses val="autoZero"/>
        <c:auto val="1"/>
        <c:lblAlgn val="ctr"/>
        <c:lblOffset val="100"/>
        <c:noMultiLvlLbl val="0"/>
      </c:catAx>
      <c:valAx>
        <c:axId val="611228944"/>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cross"/>
        <c:minorTickMark val="cross"/>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1122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defRPr sz="1200">
                <a:latin typeface="Arial" charset="0"/>
              </a:defRPr>
            </a:lvl1pPr>
          </a:lstStyle>
          <a:p>
            <a:endParaRPr lang="en-GB"/>
          </a:p>
        </p:txBody>
      </p:sp>
      <p:sp>
        <p:nvSpPr>
          <p:cNvPr id="9219" name="Rectangle 3"/>
          <p:cNvSpPr>
            <a:spLocks noGrp="1" noChangeArrowheads="1"/>
          </p:cNvSpPr>
          <p:nvPr>
            <p:ph type="dt" sz="quarter" idx="1"/>
          </p:nvPr>
        </p:nvSpPr>
        <p:spPr bwMode="auto">
          <a:xfrm>
            <a:off x="3860112"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lgn="r">
              <a:defRPr sz="1200">
                <a:latin typeface="Arial" charset="0"/>
              </a:defRPr>
            </a:lvl1pPr>
          </a:lstStyle>
          <a:p>
            <a:endParaRPr lang="en-GB"/>
          </a:p>
        </p:txBody>
      </p:sp>
      <p:sp>
        <p:nvSpPr>
          <p:cNvPr id="9220" name="Rectangle 4"/>
          <p:cNvSpPr>
            <a:spLocks noGrp="1" noChangeArrowheads="1"/>
          </p:cNvSpPr>
          <p:nvPr>
            <p:ph type="ftr" sz="quarter" idx="2"/>
          </p:nvPr>
        </p:nvSpPr>
        <p:spPr bwMode="auto">
          <a:xfrm>
            <a:off x="0"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defRPr sz="1200">
                <a:latin typeface="Arial" charset="0"/>
              </a:defRPr>
            </a:lvl1pPr>
          </a:lstStyle>
          <a:p>
            <a:endParaRPr lang="en-GB"/>
          </a:p>
        </p:txBody>
      </p:sp>
      <p:sp>
        <p:nvSpPr>
          <p:cNvPr id="9221" name="Rectangle 5"/>
          <p:cNvSpPr>
            <a:spLocks noGrp="1" noChangeArrowheads="1"/>
          </p:cNvSpPr>
          <p:nvPr>
            <p:ph type="sldNum" sz="quarter" idx="3"/>
          </p:nvPr>
        </p:nvSpPr>
        <p:spPr bwMode="auto">
          <a:xfrm>
            <a:off x="3860112"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lgn="r">
              <a:defRPr sz="1200">
                <a:latin typeface="Arial" charset="0"/>
              </a:defRPr>
            </a:lvl1pPr>
          </a:lstStyle>
          <a:p>
            <a:fld id="{C5029E26-3CDE-4E2A-9243-F4CFA73F77C0}" type="slidenum">
              <a:rPr lang="en-GB"/>
              <a:pPr/>
              <a:t>‹#›</a:t>
            </a:fld>
            <a:endParaRPr lang="en-GB"/>
          </a:p>
        </p:txBody>
      </p:sp>
    </p:spTree>
    <p:extLst>
      <p:ext uri="{BB962C8B-B14F-4D97-AF65-F5344CB8AC3E}">
        <p14:creationId xmlns:p14="http://schemas.microsoft.com/office/powerpoint/2010/main" val="581971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defRPr sz="1200">
                <a:latin typeface="Arial" charset="0"/>
              </a:defRPr>
            </a:lvl1pPr>
          </a:lstStyle>
          <a:p>
            <a:endParaRPr lang="en-GB"/>
          </a:p>
        </p:txBody>
      </p:sp>
      <p:sp>
        <p:nvSpPr>
          <p:cNvPr id="4099" name="Rectangle 3"/>
          <p:cNvSpPr>
            <a:spLocks noGrp="1" noChangeArrowheads="1"/>
          </p:cNvSpPr>
          <p:nvPr>
            <p:ph type="dt" idx="1"/>
          </p:nvPr>
        </p:nvSpPr>
        <p:spPr bwMode="auto">
          <a:xfrm>
            <a:off x="3860112" y="0"/>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lvl1pPr algn="r">
              <a:defRPr sz="1200">
                <a:latin typeface="Arial" charset="0"/>
              </a:defRPr>
            </a:lvl1pPr>
          </a:lstStyle>
          <a:p>
            <a:endParaRPr lang="en-GB"/>
          </a:p>
        </p:txBody>
      </p:sp>
      <p:sp>
        <p:nvSpPr>
          <p:cNvPr id="4100" name="Rectangle 4"/>
          <p:cNvSpPr>
            <a:spLocks noGrp="1" noRot="1" noChangeAspect="1" noChangeArrowheads="1" noTextEdit="1"/>
          </p:cNvSpPr>
          <p:nvPr>
            <p:ph type="sldImg" idx="2"/>
          </p:nvPr>
        </p:nvSpPr>
        <p:spPr bwMode="auto">
          <a:xfrm>
            <a:off x="919163" y="746125"/>
            <a:ext cx="4973637"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8262" y="4722695"/>
            <a:ext cx="4995440" cy="447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2" name="Rectangle 6"/>
          <p:cNvSpPr>
            <a:spLocks noGrp="1" noChangeArrowheads="1"/>
          </p:cNvSpPr>
          <p:nvPr>
            <p:ph type="ftr" sz="quarter" idx="4"/>
          </p:nvPr>
        </p:nvSpPr>
        <p:spPr bwMode="auto">
          <a:xfrm>
            <a:off x="0"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defRPr sz="1200">
                <a:latin typeface="Arial" charset="0"/>
              </a:defRPr>
            </a:lvl1pPr>
          </a:lstStyle>
          <a:p>
            <a:endParaRPr lang="en-GB"/>
          </a:p>
        </p:txBody>
      </p:sp>
      <p:sp>
        <p:nvSpPr>
          <p:cNvPr id="4103" name="Rectangle 7"/>
          <p:cNvSpPr>
            <a:spLocks noGrp="1" noChangeArrowheads="1"/>
          </p:cNvSpPr>
          <p:nvPr>
            <p:ph type="sldNum" sz="quarter" idx="5"/>
          </p:nvPr>
        </p:nvSpPr>
        <p:spPr bwMode="auto">
          <a:xfrm>
            <a:off x="3860112" y="9445388"/>
            <a:ext cx="2951851" cy="49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733" tIns="45866" rIns="91733" bIns="45866" numCol="1" anchor="b" anchorCtr="0" compatLnSpc="1">
            <a:prstTxWarp prst="textNoShape">
              <a:avLst/>
            </a:prstTxWarp>
          </a:bodyPr>
          <a:lstStyle>
            <a:lvl1pPr algn="r">
              <a:defRPr sz="1200">
                <a:latin typeface="Arial" charset="0"/>
              </a:defRPr>
            </a:lvl1pPr>
          </a:lstStyle>
          <a:p>
            <a:fld id="{4D204273-9E39-4C9A-A251-EF1633DCAA43}" type="slidenum">
              <a:rPr lang="en-GB"/>
              <a:pPr/>
              <a:t>‹#›</a:t>
            </a:fld>
            <a:endParaRPr lang="en-GB"/>
          </a:p>
        </p:txBody>
      </p:sp>
    </p:spTree>
    <p:extLst>
      <p:ext uri="{BB962C8B-B14F-4D97-AF65-F5344CB8AC3E}">
        <p14:creationId xmlns:p14="http://schemas.microsoft.com/office/powerpoint/2010/main" val="29439932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45F3C-3CEB-4A25-85B6-CDCC4A5FEFE4}" type="slidenum">
              <a:rPr lang="en-GB"/>
              <a:pPr/>
              <a:t>1</a:t>
            </a:fld>
            <a:endParaRPr lang="en-GB"/>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3D6D4-A7D4-79A3-4A5D-49B07108736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C4EDD31-416E-2569-A6D0-7DD956BDCD82}"/>
              </a:ext>
            </a:extLst>
          </p:cNvPr>
          <p:cNvSpPr>
            <a:spLocks noGrp="1" noChangeArrowheads="1"/>
          </p:cNvSpPr>
          <p:nvPr>
            <p:ph type="sldNum" sz="quarter" idx="5"/>
          </p:nvPr>
        </p:nvSpPr>
        <p:spPr>
          <a:ln/>
        </p:spPr>
        <p:txBody>
          <a:bodyPr/>
          <a:lstStyle/>
          <a:p>
            <a:fld id="{98F41CCE-8A12-40BB-9B34-BDA9373B9D37}" type="slidenum">
              <a:rPr lang="en-GB"/>
              <a:pPr/>
              <a:t>10</a:t>
            </a:fld>
            <a:endParaRPr lang="en-GB"/>
          </a:p>
        </p:txBody>
      </p:sp>
      <p:sp>
        <p:nvSpPr>
          <p:cNvPr id="19458" name="Rectangle 2">
            <a:extLst>
              <a:ext uri="{FF2B5EF4-FFF2-40B4-BE49-F238E27FC236}">
                <a16:creationId xmlns:a16="http://schemas.microsoft.com/office/drawing/2014/main" id="{27334813-45BC-906A-8ABE-77D011C29A5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F05FF112-0EC1-7FFB-81B4-069A7C3196AA}"/>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5733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FD249-E2A8-D635-A05E-D963A944BD6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5F4A931-E0D0-9BB1-89FC-6EAEDD2F2A2F}"/>
              </a:ext>
            </a:extLst>
          </p:cNvPr>
          <p:cNvSpPr>
            <a:spLocks noGrp="1" noChangeArrowheads="1"/>
          </p:cNvSpPr>
          <p:nvPr>
            <p:ph type="sldNum" sz="quarter" idx="5"/>
          </p:nvPr>
        </p:nvSpPr>
        <p:spPr>
          <a:ln/>
        </p:spPr>
        <p:txBody>
          <a:bodyPr/>
          <a:lstStyle/>
          <a:p>
            <a:fld id="{98F41CCE-8A12-40BB-9B34-BDA9373B9D37}" type="slidenum">
              <a:rPr lang="en-GB"/>
              <a:pPr/>
              <a:t>12</a:t>
            </a:fld>
            <a:endParaRPr lang="en-GB"/>
          </a:p>
        </p:txBody>
      </p:sp>
      <p:sp>
        <p:nvSpPr>
          <p:cNvPr id="19458" name="Rectangle 2">
            <a:extLst>
              <a:ext uri="{FF2B5EF4-FFF2-40B4-BE49-F238E27FC236}">
                <a16:creationId xmlns:a16="http://schemas.microsoft.com/office/drawing/2014/main" id="{A0B1FD66-072E-E8F5-C441-5E18F14D94D4}"/>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78595217-AC33-F8FA-E2D2-44E4F423F2EE}"/>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889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C196F-3F61-634C-C0F5-8EAC7AE9E04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F21B72F-1FD3-17B7-E8E2-F99FB2350EF4}"/>
              </a:ext>
            </a:extLst>
          </p:cNvPr>
          <p:cNvSpPr>
            <a:spLocks noGrp="1" noChangeArrowheads="1"/>
          </p:cNvSpPr>
          <p:nvPr>
            <p:ph type="sldNum" sz="quarter" idx="5"/>
          </p:nvPr>
        </p:nvSpPr>
        <p:spPr>
          <a:ln/>
        </p:spPr>
        <p:txBody>
          <a:bodyPr/>
          <a:lstStyle/>
          <a:p>
            <a:fld id="{98F41CCE-8A12-40BB-9B34-BDA9373B9D37}" type="slidenum">
              <a:rPr lang="en-GB"/>
              <a:pPr/>
              <a:t>13</a:t>
            </a:fld>
            <a:endParaRPr lang="en-GB"/>
          </a:p>
        </p:txBody>
      </p:sp>
      <p:sp>
        <p:nvSpPr>
          <p:cNvPr id="19458" name="Rectangle 2">
            <a:extLst>
              <a:ext uri="{FF2B5EF4-FFF2-40B4-BE49-F238E27FC236}">
                <a16:creationId xmlns:a16="http://schemas.microsoft.com/office/drawing/2014/main" id="{1F5564E3-9934-C8B1-5709-7F6D138D48B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39E82512-B537-441D-AB4D-9A99C1B73350}"/>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677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D475C-ECDD-757D-729E-A28930D7F54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159DD1D-FF71-9433-770D-4C7477E9D341}"/>
              </a:ext>
            </a:extLst>
          </p:cNvPr>
          <p:cNvSpPr>
            <a:spLocks noGrp="1" noChangeArrowheads="1"/>
          </p:cNvSpPr>
          <p:nvPr>
            <p:ph type="sldNum" sz="quarter" idx="5"/>
          </p:nvPr>
        </p:nvSpPr>
        <p:spPr>
          <a:ln/>
        </p:spPr>
        <p:txBody>
          <a:bodyPr/>
          <a:lstStyle/>
          <a:p>
            <a:fld id="{98F41CCE-8A12-40BB-9B34-BDA9373B9D37}" type="slidenum">
              <a:rPr lang="en-GB"/>
              <a:pPr/>
              <a:t>14</a:t>
            </a:fld>
            <a:endParaRPr lang="en-GB"/>
          </a:p>
        </p:txBody>
      </p:sp>
      <p:sp>
        <p:nvSpPr>
          <p:cNvPr id="19458" name="Rectangle 2">
            <a:extLst>
              <a:ext uri="{FF2B5EF4-FFF2-40B4-BE49-F238E27FC236}">
                <a16:creationId xmlns:a16="http://schemas.microsoft.com/office/drawing/2014/main" id="{41FCE8F1-5DEE-994A-745C-854A4DE9DFF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F9677BAF-70FF-A135-EE77-789F2A6ADE6E}"/>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164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468D7-2FE4-C462-B73C-DD1C1AB7CDF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67FC0D1-38BF-9D49-6F75-F93A1AD0B3F5}"/>
              </a:ext>
            </a:extLst>
          </p:cNvPr>
          <p:cNvSpPr>
            <a:spLocks noGrp="1" noChangeArrowheads="1"/>
          </p:cNvSpPr>
          <p:nvPr>
            <p:ph type="sldNum" sz="quarter" idx="5"/>
          </p:nvPr>
        </p:nvSpPr>
        <p:spPr>
          <a:ln/>
        </p:spPr>
        <p:txBody>
          <a:bodyPr/>
          <a:lstStyle/>
          <a:p>
            <a:fld id="{98F41CCE-8A12-40BB-9B34-BDA9373B9D37}" type="slidenum">
              <a:rPr lang="en-GB"/>
              <a:pPr/>
              <a:t>15</a:t>
            </a:fld>
            <a:endParaRPr lang="en-GB"/>
          </a:p>
        </p:txBody>
      </p:sp>
      <p:sp>
        <p:nvSpPr>
          <p:cNvPr id="19458" name="Rectangle 2">
            <a:extLst>
              <a:ext uri="{FF2B5EF4-FFF2-40B4-BE49-F238E27FC236}">
                <a16:creationId xmlns:a16="http://schemas.microsoft.com/office/drawing/2014/main" id="{08AD145E-19AB-5E11-5D11-90EF040445F4}"/>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DB8A3604-6ACE-6010-BCEB-AE5016FB282C}"/>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6463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2A7B-F7E2-2501-0AF0-2497A649EA2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79BE340-53F5-1CE4-269C-BD83C56B93F2}"/>
              </a:ext>
            </a:extLst>
          </p:cNvPr>
          <p:cNvSpPr>
            <a:spLocks noGrp="1" noChangeArrowheads="1"/>
          </p:cNvSpPr>
          <p:nvPr>
            <p:ph type="sldNum" sz="quarter" idx="5"/>
          </p:nvPr>
        </p:nvSpPr>
        <p:spPr>
          <a:ln/>
        </p:spPr>
        <p:txBody>
          <a:bodyPr/>
          <a:lstStyle/>
          <a:p>
            <a:fld id="{98F41CCE-8A12-40BB-9B34-BDA9373B9D37}" type="slidenum">
              <a:rPr lang="en-GB"/>
              <a:pPr/>
              <a:t>18</a:t>
            </a:fld>
            <a:endParaRPr lang="en-GB"/>
          </a:p>
        </p:txBody>
      </p:sp>
      <p:sp>
        <p:nvSpPr>
          <p:cNvPr id="19458" name="Rectangle 2">
            <a:extLst>
              <a:ext uri="{FF2B5EF4-FFF2-40B4-BE49-F238E27FC236}">
                <a16:creationId xmlns:a16="http://schemas.microsoft.com/office/drawing/2014/main" id="{EC7788BA-12E8-4C65-D806-E26173EEE9B4}"/>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0335242-CCA6-A253-64BE-98B5460E2338}"/>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34617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F27EC-0F7C-99A9-DF95-4F44E3815D2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0FBB107-EB5D-52AD-A748-9D6725D06922}"/>
              </a:ext>
            </a:extLst>
          </p:cNvPr>
          <p:cNvSpPr>
            <a:spLocks noGrp="1" noChangeArrowheads="1"/>
          </p:cNvSpPr>
          <p:nvPr>
            <p:ph type="sldNum" sz="quarter" idx="5"/>
          </p:nvPr>
        </p:nvSpPr>
        <p:spPr>
          <a:ln/>
        </p:spPr>
        <p:txBody>
          <a:bodyPr/>
          <a:lstStyle/>
          <a:p>
            <a:fld id="{98F41CCE-8A12-40BB-9B34-BDA9373B9D37}" type="slidenum">
              <a:rPr lang="en-GB"/>
              <a:pPr/>
              <a:t>19</a:t>
            </a:fld>
            <a:endParaRPr lang="en-GB"/>
          </a:p>
        </p:txBody>
      </p:sp>
      <p:sp>
        <p:nvSpPr>
          <p:cNvPr id="19458" name="Rectangle 2">
            <a:extLst>
              <a:ext uri="{FF2B5EF4-FFF2-40B4-BE49-F238E27FC236}">
                <a16:creationId xmlns:a16="http://schemas.microsoft.com/office/drawing/2014/main" id="{2CECCCA3-00A0-1506-C35D-4072C41D9CA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C0B3F736-EF8D-2C78-F108-866D86BBDF0E}"/>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2686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93157-7B40-E150-FFE3-F1DD7E6A46E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646DEFB-F844-BDFC-BA4E-E1AEFFA200B7}"/>
              </a:ext>
            </a:extLst>
          </p:cNvPr>
          <p:cNvSpPr>
            <a:spLocks noGrp="1" noChangeArrowheads="1"/>
          </p:cNvSpPr>
          <p:nvPr>
            <p:ph type="sldNum" sz="quarter" idx="5"/>
          </p:nvPr>
        </p:nvSpPr>
        <p:spPr>
          <a:ln/>
        </p:spPr>
        <p:txBody>
          <a:bodyPr/>
          <a:lstStyle/>
          <a:p>
            <a:fld id="{98F41CCE-8A12-40BB-9B34-BDA9373B9D37}" type="slidenum">
              <a:rPr lang="en-GB"/>
              <a:pPr/>
              <a:t>20</a:t>
            </a:fld>
            <a:endParaRPr lang="en-GB"/>
          </a:p>
        </p:txBody>
      </p:sp>
      <p:sp>
        <p:nvSpPr>
          <p:cNvPr id="19458" name="Rectangle 2">
            <a:extLst>
              <a:ext uri="{FF2B5EF4-FFF2-40B4-BE49-F238E27FC236}">
                <a16:creationId xmlns:a16="http://schemas.microsoft.com/office/drawing/2014/main" id="{D84150AE-4C19-B575-7418-8698DE1B79A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EDD97B1A-DEA5-87BE-95B8-D6242EE37BEF}"/>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2022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FD057-5840-6EA1-F3E4-217C55199B4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B93AC0D-F535-B929-3771-D6FB39953BA6}"/>
              </a:ext>
            </a:extLst>
          </p:cNvPr>
          <p:cNvSpPr>
            <a:spLocks noGrp="1" noChangeArrowheads="1"/>
          </p:cNvSpPr>
          <p:nvPr>
            <p:ph type="sldNum" sz="quarter" idx="5"/>
          </p:nvPr>
        </p:nvSpPr>
        <p:spPr>
          <a:ln/>
        </p:spPr>
        <p:txBody>
          <a:bodyPr/>
          <a:lstStyle/>
          <a:p>
            <a:fld id="{98F41CCE-8A12-40BB-9B34-BDA9373B9D37}" type="slidenum">
              <a:rPr lang="en-GB"/>
              <a:pPr/>
              <a:t>21</a:t>
            </a:fld>
            <a:endParaRPr lang="en-GB"/>
          </a:p>
        </p:txBody>
      </p:sp>
      <p:sp>
        <p:nvSpPr>
          <p:cNvPr id="19458" name="Rectangle 2">
            <a:extLst>
              <a:ext uri="{FF2B5EF4-FFF2-40B4-BE49-F238E27FC236}">
                <a16:creationId xmlns:a16="http://schemas.microsoft.com/office/drawing/2014/main" id="{264882C5-4685-1CF8-88AE-BD539A237C5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CD00B42-C4C8-4C47-480E-9335BFDB95B3}"/>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08319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FF09B-0CE7-8E4D-FEF1-1227F567109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6829B3A-E405-B2E4-C671-ECF676D06465}"/>
              </a:ext>
            </a:extLst>
          </p:cNvPr>
          <p:cNvSpPr>
            <a:spLocks noGrp="1" noChangeArrowheads="1"/>
          </p:cNvSpPr>
          <p:nvPr>
            <p:ph type="sldNum" sz="quarter" idx="5"/>
          </p:nvPr>
        </p:nvSpPr>
        <p:spPr>
          <a:ln/>
        </p:spPr>
        <p:txBody>
          <a:bodyPr/>
          <a:lstStyle/>
          <a:p>
            <a:fld id="{98F41CCE-8A12-40BB-9B34-BDA9373B9D37}" type="slidenum">
              <a:rPr lang="en-GB"/>
              <a:pPr/>
              <a:t>26</a:t>
            </a:fld>
            <a:endParaRPr lang="en-GB"/>
          </a:p>
        </p:txBody>
      </p:sp>
      <p:sp>
        <p:nvSpPr>
          <p:cNvPr id="19458" name="Rectangle 2">
            <a:extLst>
              <a:ext uri="{FF2B5EF4-FFF2-40B4-BE49-F238E27FC236}">
                <a16:creationId xmlns:a16="http://schemas.microsoft.com/office/drawing/2014/main" id="{DC62DE83-3C3F-C250-A6A0-49B1BE943ED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49CCB0B-FB99-55AB-A55F-A995AA72F956}"/>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075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3B26E-6A96-7560-FEF3-9C39E8FED4A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D3B2DE4-8D0D-0E88-468D-40094CA8CE66}"/>
              </a:ext>
            </a:extLst>
          </p:cNvPr>
          <p:cNvSpPr>
            <a:spLocks noGrp="1" noChangeArrowheads="1"/>
          </p:cNvSpPr>
          <p:nvPr>
            <p:ph type="sldNum" sz="quarter" idx="5"/>
          </p:nvPr>
        </p:nvSpPr>
        <p:spPr>
          <a:ln/>
        </p:spPr>
        <p:txBody>
          <a:bodyPr/>
          <a:lstStyle/>
          <a:p>
            <a:fld id="{98F41CCE-8A12-40BB-9B34-BDA9373B9D37}" type="slidenum">
              <a:rPr lang="en-GB"/>
              <a:pPr/>
              <a:t>2</a:t>
            </a:fld>
            <a:endParaRPr lang="en-GB"/>
          </a:p>
        </p:txBody>
      </p:sp>
      <p:sp>
        <p:nvSpPr>
          <p:cNvPr id="19458" name="Rectangle 2">
            <a:extLst>
              <a:ext uri="{FF2B5EF4-FFF2-40B4-BE49-F238E27FC236}">
                <a16:creationId xmlns:a16="http://schemas.microsoft.com/office/drawing/2014/main" id="{86E5EF36-7DB7-4F58-8864-EF5911F5E524}"/>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9D924322-30C0-CC84-DEC9-81CCDC05F93E}"/>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04530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30966-5BFF-035E-D0D5-420C731338A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1D85BD0-CD92-0094-F5A6-0318F573A8FD}"/>
              </a:ext>
            </a:extLst>
          </p:cNvPr>
          <p:cNvSpPr>
            <a:spLocks noGrp="1" noChangeArrowheads="1"/>
          </p:cNvSpPr>
          <p:nvPr>
            <p:ph type="sldNum" sz="quarter" idx="5"/>
          </p:nvPr>
        </p:nvSpPr>
        <p:spPr>
          <a:ln/>
        </p:spPr>
        <p:txBody>
          <a:bodyPr/>
          <a:lstStyle/>
          <a:p>
            <a:fld id="{98F41CCE-8A12-40BB-9B34-BDA9373B9D37}" type="slidenum">
              <a:rPr lang="en-GB"/>
              <a:pPr/>
              <a:t>33</a:t>
            </a:fld>
            <a:endParaRPr lang="en-GB"/>
          </a:p>
        </p:txBody>
      </p:sp>
      <p:sp>
        <p:nvSpPr>
          <p:cNvPr id="19458" name="Rectangle 2">
            <a:extLst>
              <a:ext uri="{FF2B5EF4-FFF2-40B4-BE49-F238E27FC236}">
                <a16:creationId xmlns:a16="http://schemas.microsoft.com/office/drawing/2014/main" id="{DF666C60-F728-0A5D-D2AB-F5EFBF4B47E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07A6044-F776-773B-6278-75DF811F65E7}"/>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876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1F43D-8C70-0640-F067-DFA4495C33F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F063070-2697-85AB-0E9A-E2D8D1EDE899}"/>
              </a:ext>
            </a:extLst>
          </p:cNvPr>
          <p:cNvSpPr>
            <a:spLocks noGrp="1" noChangeArrowheads="1"/>
          </p:cNvSpPr>
          <p:nvPr>
            <p:ph type="sldNum" sz="quarter" idx="5"/>
          </p:nvPr>
        </p:nvSpPr>
        <p:spPr>
          <a:ln/>
        </p:spPr>
        <p:txBody>
          <a:bodyPr/>
          <a:lstStyle/>
          <a:p>
            <a:fld id="{98F41CCE-8A12-40BB-9B34-BDA9373B9D37}" type="slidenum">
              <a:rPr lang="en-GB"/>
              <a:pPr/>
              <a:t>42</a:t>
            </a:fld>
            <a:endParaRPr lang="en-GB"/>
          </a:p>
        </p:txBody>
      </p:sp>
      <p:sp>
        <p:nvSpPr>
          <p:cNvPr id="19458" name="Rectangle 2">
            <a:extLst>
              <a:ext uri="{FF2B5EF4-FFF2-40B4-BE49-F238E27FC236}">
                <a16:creationId xmlns:a16="http://schemas.microsoft.com/office/drawing/2014/main" id="{0459D8B3-679E-D621-D521-202223488C2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8AD9F194-FEF0-9D98-E56B-7B5310E403A6}"/>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393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3EFF0-1761-5D9B-A86A-CCAC940A134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E3ACF67-ED4E-9ED6-2F19-E783687CE342}"/>
              </a:ext>
            </a:extLst>
          </p:cNvPr>
          <p:cNvSpPr>
            <a:spLocks noGrp="1" noChangeArrowheads="1"/>
          </p:cNvSpPr>
          <p:nvPr>
            <p:ph type="sldNum" sz="quarter" idx="5"/>
          </p:nvPr>
        </p:nvSpPr>
        <p:spPr>
          <a:ln/>
        </p:spPr>
        <p:txBody>
          <a:bodyPr/>
          <a:lstStyle/>
          <a:p>
            <a:fld id="{98F41CCE-8A12-40BB-9B34-BDA9373B9D37}" type="slidenum">
              <a:rPr lang="en-GB"/>
              <a:pPr/>
              <a:t>47</a:t>
            </a:fld>
            <a:endParaRPr lang="en-GB"/>
          </a:p>
        </p:txBody>
      </p:sp>
      <p:sp>
        <p:nvSpPr>
          <p:cNvPr id="19458" name="Rectangle 2">
            <a:extLst>
              <a:ext uri="{FF2B5EF4-FFF2-40B4-BE49-F238E27FC236}">
                <a16:creationId xmlns:a16="http://schemas.microsoft.com/office/drawing/2014/main" id="{2774C4B9-D6D3-EBB8-5F92-668CD18ED203}"/>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8589862D-A1E3-B153-7F55-260535E696C3}"/>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49486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1464A-2C3F-FC26-3651-EDD603AC749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579869B-EB1E-6ABA-5FD6-91B911C14DFB}"/>
              </a:ext>
            </a:extLst>
          </p:cNvPr>
          <p:cNvSpPr>
            <a:spLocks noGrp="1" noChangeArrowheads="1"/>
          </p:cNvSpPr>
          <p:nvPr>
            <p:ph type="sldNum" sz="quarter" idx="5"/>
          </p:nvPr>
        </p:nvSpPr>
        <p:spPr>
          <a:ln/>
        </p:spPr>
        <p:txBody>
          <a:bodyPr/>
          <a:lstStyle/>
          <a:p>
            <a:fld id="{98F41CCE-8A12-40BB-9B34-BDA9373B9D37}" type="slidenum">
              <a:rPr lang="en-GB"/>
              <a:pPr/>
              <a:t>51</a:t>
            </a:fld>
            <a:endParaRPr lang="en-GB"/>
          </a:p>
        </p:txBody>
      </p:sp>
      <p:sp>
        <p:nvSpPr>
          <p:cNvPr id="19458" name="Rectangle 2">
            <a:extLst>
              <a:ext uri="{FF2B5EF4-FFF2-40B4-BE49-F238E27FC236}">
                <a16:creationId xmlns:a16="http://schemas.microsoft.com/office/drawing/2014/main" id="{5F9AE7FB-CC91-F62A-979D-AF717E606B32}"/>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3EE528CE-8659-A2C2-92D7-20F7307AE7E2}"/>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8668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F19F5-19D8-2B61-8E8F-17BB9D41F70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B563D36-E4A8-64B2-D6EC-C9DD7256F624}"/>
              </a:ext>
            </a:extLst>
          </p:cNvPr>
          <p:cNvSpPr>
            <a:spLocks noGrp="1" noChangeArrowheads="1"/>
          </p:cNvSpPr>
          <p:nvPr>
            <p:ph type="sldNum" sz="quarter" idx="5"/>
          </p:nvPr>
        </p:nvSpPr>
        <p:spPr>
          <a:ln/>
        </p:spPr>
        <p:txBody>
          <a:bodyPr/>
          <a:lstStyle/>
          <a:p>
            <a:fld id="{98F41CCE-8A12-40BB-9B34-BDA9373B9D37}" type="slidenum">
              <a:rPr lang="en-GB"/>
              <a:pPr/>
              <a:t>59</a:t>
            </a:fld>
            <a:endParaRPr lang="en-GB"/>
          </a:p>
        </p:txBody>
      </p:sp>
      <p:sp>
        <p:nvSpPr>
          <p:cNvPr id="19458" name="Rectangle 2">
            <a:extLst>
              <a:ext uri="{FF2B5EF4-FFF2-40B4-BE49-F238E27FC236}">
                <a16:creationId xmlns:a16="http://schemas.microsoft.com/office/drawing/2014/main" id="{781AAFEE-DB32-67B4-754F-F1357ACDA01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78AE98BA-E479-EF32-A6C6-76BB6BF2AD14}"/>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6304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9397E-A420-7D92-B802-CCC9018FAF2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A249DE7-025B-8E69-ADF2-1AF13A90DABF}"/>
              </a:ext>
            </a:extLst>
          </p:cNvPr>
          <p:cNvSpPr>
            <a:spLocks noGrp="1" noChangeArrowheads="1"/>
          </p:cNvSpPr>
          <p:nvPr>
            <p:ph type="sldNum" sz="quarter" idx="5"/>
          </p:nvPr>
        </p:nvSpPr>
        <p:spPr>
          <a:ln/>
        </p:spPr>
        <p:txBody>
          <a:bodyPr/>
          <a:lstStyle/>
          <a:p>
            <a:fld id="{98F41CCE-8A12-40BB-9B34-BDA9373B9D37}" type="slidenum">
              <a:rPr lang="en-GB"/>
              <a:pPr/>
              <a:t>63</a:t>
            </a:fld>
            <a:endParaRPr lang="en-GB"/>
          </a:p>
        </p:txBody>
      </p:sp>
      <p:sp>
        <p:nvSpPr>
          <p:cNvPr id="19458" name="Rectangle 2">
            <a:extLst>
              <a:ext uri="{FF2B5EF4-FFF2-40B4-BE49-F238E27FC236}">
                <a16:creationId xmlns:a16="http://schemas.microsoft.com/office/drawing/2014/main" id="{FFD7A817-49F1-D6E2-6B59-04821B0809C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275A7A5-59F4-3150-CEB5-26C852B515C7}"/>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0444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BDE4B-E422-3BB1-C9EA-29D3E9F68DB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AC04D7A-EBC8-C45E-26B8-5000250F1B90}"/>
              </a:ext>
            </a:extLst>
          </p:cNvPr>
          <p:cNvSpPr>
            <a:spLocks noGrp="1" noChangeArrowheads="1"/>
          </p:cNvSpPr>
          <p:nvPr>
            <p:ph type="sldNum" sz="quarter" idx="5"/>
          </p:nvPr>
        </p:nvSpPr>
        <p:spPr>
          <a:ln/>
        </p:spPr>
        <p:txBody>
          <a:bodyPr/>
          <a:lstStyle/>
          <a:p>
            <a:fld id="{98F41CCE-8A12-40BB-9B34-BDA9373B9D37}" type="slidenum">
              <a:rPr lang="en-GB"/>
              <a:pPr/>
              <a:t>65</a:t>
            </a:fld>
            <a:endParaRPr lang="en-GB"/>
          </a:p>
        </p:txBody>
      </p:sp>
      <p:sp>
        <p:nvSpPr>
          <p:cNvPr id="19458" name="Rectangle 2">
            <a:extLst>
              <a:ext uri="{FF2B5EF4-FFF2-40B4-BE49-F238E27FC236}">
                <a16:creationId xmlns:a16="http://schemas.microsoft.com/office/drawing/2014/main" id="{C2F285E5-C536-8DB1-80B9-00861A1D720F}"/>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237E2C0-F0D9-2086-0BD2-D3D3C049DDF6}"/>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2913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0ABC6-791E-CA86-032C-9C88AB16EF5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5BD2D36-75A9-D0BD-BC09-D8846935D019}"/>
              </a:ext>
            </a:extLst>
          </p:cNvPr>
          <p:cNvSpPr>
            <a:spLocks noGrp="1" noChangeArrowheads="1"/>
          </p:cNvSpPr>
          <p:nvPr>
            <p:ph type="sldNum" sz="quarter" idx="5"/>
          </p:nvPr>
        </p:nvSpPr>
        <p:spPr>
          <a:ln/>
        </p:spPr>
        <p:txBody>
          <a:bodyPr/>
          <a:lstStyle/>
          <a:p>
            <a:fld id="{98F41CCE-8A12-40BB-9B34-BDA9373B9D37}" type="slidenum">
              <a:rPr lang="en-GB"/>
              <a:pPr/>
              <a:t>3</a:t>
            </a:fld>
            <a:endParaRPr lang="en-GB"/>
          </a:p>
        </p:txBody>
      </p:sp>
      <p:sp>
        <p:nvSpPr>
          <p:cNvPr id="19458" name="Rectangle 2">
            <a:extLst>
              <a:ext uri="{FF2B5EF4-FFF2-40B4-BE49-F238E27FC236}">
                <a16:creationId xmlns:a16="http://schemas.microsoft.com/office/drawing/2014/main" id="{80846816-7E60-C7ED-C685-2B7E60149ED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3FB19AD2-1395-6594-3E50-921C116E4B0D}"/>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8402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CEF73-2EFF-DB86-577D-3D5267ABB08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715B90E-DF2A-699E-C370-D367AE2EA54E}"/>
              </a:ext>
            </a:extLst>
          </p:cNvPr>
          <p:cNvSpPr>
            <a:spLocks noGrp="1" noChangeArrowheads="1"/>
          </p:cNvSpPr>
          <p:nvPr>
            <p:ph type="sldNum" sz="quarter" idx="5"/>
          </p:nvPr>
        </p:nvSpPr>
        <p:spPr>
          <a:ln/>
        </p:spPr>
        <p:txBody>
          <a:bodyPr/>
          <a:lstStyle/>
          <a:p>
            <a:fld id="{98F41CCE-8A12-40BB-9B34-BDA9373B9D37}" type="slidenum">
              <a:rPr lang="en-GB"/>
              <a:pPr/>
              <a:t>4</a:t>
            </a:fld>
            <a:endParaRPr lang="en-GB"/>
          </a:p>
        </p:txBody>
      </p:sp>
      <p:sp>
        <p:nvSpPr>
          <p:cNvPr id="19458" name="Rectangle 2">
            <a:extLst>
              <a:ext uri="{FF2B5EF4-FFF2-40B4-BE49-F238E27FC236}">
                <a16:creationId xmlns:a16="http://schemas.microsoft.com/office/drawing/2014/main" id="{9E142F86-5B9C-8657-33B0-C29B64E6173F}"/>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4A32F4F-18A3-CEB3-0846-1D91499F695E}"/>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846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C3E6B-1927-5014-DB7F-27B6D0B84E2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1F6C903-ED85-0F0A-1D3F-0A81C0C8D375}"/>
              </a:ext>
            </a:extLst>
          </p:cNvPr>
          <p:cNvSpPr>
            <a:spLocks noGrp="1" noChangeArrowheads="1"/>
          </p:cNvSpPr>
          <p:nvPr>
            <p:ph type="sldNum" sz="quarter" idx="5"/>
          </p:nvPr>
        </p:nvSpPr>
        <p:spPr>
          <a:ln/>
        </p:spPr>
        <p:txBody>
          <a:bodyPr/>
          <a:lstStyle/>
          <a:p>
            <a:fld id="{98F41CCE-8A12-40BB-9B34-BDA9373B9D37}" type="slidenum">
              <a:rPr lang="en-GB"/>
              <a:pPr/>
              <a:t>5</a:t>
            </a:fld>
            <a:endParaRPr lang="en-GB"/>
          </a:p>
        </p:txBody>
      </p:sp>
      <p:sp>
        <p:nvSpPr>
          <p:cNvPr id="19458" name="Rectangle 2">
            <a:extLst>
              <a:ext uri="{FF2B5EF4-FFF2-40B4-BE49-F238E27FC236}">
                <a16:creationId xmlns:a16="http://schemas.microsoft.com/office/drawing/2014/main" id="{FE41A5F7-DFC4-CCBE-20A0-282D5E4634D0}"/>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7CA34AD4-FD15-16B5-1E26-90756A7A60D1}"/>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3872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02F2-3EBC-E7A6-C150-5D1F32E7288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03E5451-37A4-8C52-4382-DAA31A017F5F}"/>
              </a:ext>
            </a:extLst>
          </p:cNvPr>
          <p:cNvSpPr>
            <a:spLocks noGrp="1" noChangeArrowheads="1"/>
          </p:cNvSpPr>
          <p:nvPr>
            <p:ph type="sldNum" sz="quarter" idx="5"/>
          </p:nvPr>
        </p:nvSpPr>
        <p:spPr>
          <a:ln/>
        </p:spPr>
        <p:txBody>
          <a:bodyPr/>
          <a:lstStyle/>
          <a:p>
            <a:fld id="{98F41CCE-8A12-40BB-9B34-BDA9373B9D37}" type="slidenum">
              <a:rPr lang="en-GB"/>
              <a:pPr/>
              <a:t>6</a:t>
            </a:fld>
            <a:endParaRPr lang="en-GB"/>
          </a:p>
        </p:txBody>
      </p:sp>
      <p:sp>
        <p:nvSpPr>
          <p:cNvPr id="19458" name="Rectangle 2">
            <a:extLst>
              <a:ext uri="{FF2B5EF4-FFF2-40B4-BE49-F238E27FC236}">
                <a16:creationId xmlns:a16="http://schemas.microsoft.com/office/drawing/2014/main" id="{45AC1286-A656-7EF7-0C9E-B8185540FFEB}"/>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6C30A77-EF1E-EDEB-D1D1-283C8A9ABC67}"/>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647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8B990-3210-C62D-8074-2D92041CA97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8D52798-6D02-29A6-D259-7E2162B9EDA5}"/>
              </a:ext>
            </a:extLst>
          </p:cNvPr>
          <p:cNvSpPr>
            <a:spLocks noGrp="1" noChangeArrowheads="1"/>
          </p:cNvSpPr>
          <p:nvPr>
            <p:ph type="sldNum" sz="quarter" idx="5"/>
          </p:nvPr>
        </p:nvSpPr>
        <p:spPr>
          <a:ln/>
        </p:spPr>
        <p:txBody>
          <a:bodyPr/>
          <a:lstStyle/>
          <a:p>
            <a:fld id="{98F41CCE-8A12-40BB-9B34-BDA9373B9D37}" type="slidenum">
              <a:rPr lang="en-GB"/>
              <a:pPr/>
              <a:t>7</a:t>
            </a:fld>
            <a:endParaRPr lang="en-GB"/>
          </a:p>
        </p:txBody>
      </p:sp>
      <p:sp>
        <p:nvSpPr>
          <p:cNvPr id="19458" name="Rectangle 2">
            <a:extLst>
              <a:ext uri="{FF2B5EF4-FFF2-40B4-BE49-F238E27FC236}">
                <a16:creationId xmlns:a16="http://schemas.microsoft.com/office/drawing/2014/main" id="{D7844655-424C-6242-D65E-C24885AB6CF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586D19EF-D981-0750-69C3-889D08049A27}"/>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2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5EBA6-F512-4EAC-53A3-EE9DB96ADD9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F161E2D-86E1-B0F7-3748-F14465DAF648}"/>
              </a:ext>
            </a:extLst>
          </p:cNvPr>
          <p:cNvSpPr>
            <a:spLocks noGrp="1" noChangeArrowheads="1"/>
          </p:cNvSpPr>
          <p:nvPr>
            <p:ph type="sldNum" sz="quarter" idx="5"/>
          </p:nvPr>
        </p:nvSpPr>
        <p:spPr>
          <a:ln/>
        </p:spPr>
        <p:txBody>
          <a:bodyPr/>
          <a:lstStyle/>
          <a:p>
            <a:fld id="{98F41CCE-8A12-40BB-9B34-BDA9373B9D37}" type="slidenum">
              <a:rPr lang="en-GB"/>
              <a:pPr/>
              <a:t>8</a:t>
            </a:fld>
            <a:endParaRPr lang="en-GB"/>
          </a:p>
        </p:txBody>
      </p:sp>
      <p:sp>
        <p:nvSpPr>
          <p:cNvPr id="19458" name="Rectangle 2">
            <a:extLst>
              <a:ext uri="{FF2B5EF4-FFF2-40B4-BE49-F238E27FC236}">
                <a16:creationId xmlns:a16="http://schemas.microsoft.com/office/drawing/2014/main" id="{B5705671-FDD9-690A-2407-3AF221B1038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0582FAE-8525-5594-A303-06F21646BC36}"/>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561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8CAC9-D63E-7515-27DA-6AEDB6EC4E3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FBEC0FA-4F3C-9F20-876A-5E140B035752}"/>
              </a:ext>
            </a:extLst>
          </p:cNvPr>
          <p:cNvSpPr>
            <a:spLocks noGrp="1" noChangeArrowheads="1"/>
          </p:cNvSpPr>
          <p:nvPr>
            <p:ph type="sldNum" sz="quarter" idx="5"/>
          </p:nvPr>
        </p:nvSpPr>
        <p:spPr>
          <a:ln/>
        </p:spPr>
        <p:txBody>
          <a:bodyPr/>
          <a:lstStyle/>
          <a:p>
            <a:fld id="{98F41CCE-8A12-40BB-9B34-BDA9373B9D37}" type="slidenum">
              <a:rPr lang="en-GB"/>
              <a:pPr/>
              <a:t>9</a:t>
            </a:fld>
            <a:endParaRPr lang="en-GB"/>
          </a:p>
        </p:txBody>
      </p:sp>
      <p:sp>
        <p:nvSpPr>
          <p:cNvPr id="19458" name="Rectangle 2">
            <a:extLst>
              <a:ext uri="{FF2B5EF4-FFF2-40B4-BE49-F238E27FC236}">
                <a16:creationId xmlns:a16="http://schemas.microsoft.com/office/drawing/2014/main" id="{BF79A9EB-7000-57D2-9E05-6598696140A4}"/>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352C00B1-147A-6BDA-FC0D-1D9EB03D5121}"/>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204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290" name="Rectangle 2"/>
          <p:cNvSpPr>
            <a:spLocks noGrp="1" noChangeAspect="1" noChangeArrowheads="1"/>
          </p:cNvSpPr>
          <p:nvPr>
            <p:ph type="ctrTitle"/>
          </p:nvPr>
        </p:nvSpPr>
        <p:spPr>
          <a:xfrm>
            <a:off x="685800" y="2286000"/>
            <a:ext cx="7772400" cy="1143000"/>
          </a:xfrm>
        </p:spPr>
        <p:txBody>
          <a:bodyPr/>
          <a:lstStyle>
            <a:lvl1pPr>
              <a:defRPr sz="3600"/>
            </a:lvl1pPr>
          </a:lstStyle>
          <a:p>
            <a:pPr lvl="0"/>
            <a:r>
              <a:rPr lang="en-US" noProof="0"/>
              <a:t>Click to edit Master title style</a:t>
            </a:r>
            <a:endParaRPr lang="en-US" noProof="0" dirty="0"/>
          </a:p>
        </p:txBody>
      </p:sp>
      <p:sp>
        <p:nvSpPr>
          <p:cNvPr id="12291" name="Rectangle 3"/>
          <p:cNvSpPr>
            <a:spLocks noGrp="1" noChangeArrowheads="1"/>
          </p:cNvSpPr>
          <p:nvPr>
            <p:ph type="subTitle" idx="1"/>
          </p:nvPr>
        </p:nvSpPr>
        <p:spPr>
          <a:xfrm>
            <a:off x="1371600" y="3886200"/>
            <a:ext cx="6400800" cy="1775048"/>
          </a:xfrm>
        </p:spPr>
        <p:txBody>
          <a:bodyPr/>
          <a:lstStyle>
            <a:lvl1pPr marL="0" indent="0" algn="ctr">
              <a:buFontTx/>
              <a:buNone/>
              <a:defRPr sz="2000" baseline="0"/>
            </a:lvl1pPr>
          </a:lstStyle>
          <a:p>
            <a:pPr lvl="0"/>
            <a:r>
              <a:rPr lang="en-US" noProof="0"/>
              <a:t>Click to edit Master subtitle style</a:t>
            </a:r>
            <a:endParaRPr lang="en-US" noProof="0" dirty="0"/>
          </a:p>
        </p:txBody>
      </p:sp>
      <p:sp>
        <p:nvSpPr>
          <p:cNvPr id="12292" name="Line 4"/>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cxnSp>
        <p:nvCxnSpPr>
          <p:cNvPr id="3" name="Straight Connector 2"/>
          <p:cNvCxnSpPr/>
          <p:nvPr userDrawn="1"/>
        </p:nvCxnSpPr>
        <p:spPr bwMode="gray">
          <a:xfrm>
            <a:off x="7243117" y="6309320"/>
            <a:ext cx="0" cy="359242"/>
          </a:xfrm>
          <a:prstGeom prst="line">
            <a:avLst/>
          </a:prstGeom>
          <a:ln>
            <a:solidFill>
              <a:schemeClr val="bg1">
                <a:lumMod val="6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161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609600"/>
            <a:ext cx="200025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73088" y="609600"/>
            <a:ext cx="584835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357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5598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272813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730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97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708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315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99558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3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3927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25813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573088" y="1752600"/>
            <a:ext cx="8001000" cy="4196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Line 13"/>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038" name="Picture 14" descr="PowerPoint_Graphi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 Box 15"/>
          <p:cNvSpPr txBox="1">
            <a:spLocks noChangeArrowheads="1"/>
          </p:cNvSpPr>
          <p:nvPr/>
        </p:nvSpPr>
        <p:spPr bwMode="auto">
          <a:xfrm>
            <a:off x="2590800" y="6375370"/>
            <a:ext cx="4573488"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50000"/>
              </a:spcBef>
            </a:pPr>
            <a:r>
              <a:rPr lang="de-DE" sz="800" dirty="0">
                <a:solidFill>
                  <a:schemeClr val="tx1"/>
                </a:solidFill>
                <a:latin typeface="+mj-lt"/>
              </a:rPr>
              <a:t>RFPPC2025, 19-22 May 2025, Schloss Hohenkammer, Munich, Germany.</a:t>
            </a:r>
          </a:p>
          <a:p>
            <a:pPr marL="0" marR="0" indent="0" algn="ctr" defTabSz="914400" rtl="0" eaLnBrk="0" fontAlgn="base" latinLnBrk="0" hangingPunct="0">
              <a:lnSpc>
                <a:spcPct val="100000"/>
              </a:lnSpc>
              <a:spcBef>
                <a:spcPct val="50000"/>
              </a:spcBef>
              <a:spcAft>
                <a:spcPct val="0"/>
              </a:spcAft>
              <a:buClrTx/>
              <a:buSzTx/>
              <a:buFontTx/>
              <a:buNone/>
              <a:tabLst/>
              <a:defRPr/>
            </a:pPr>
            <a:r>
              <a:rPr lang="en-GB" sz="800" kern="1200" dirty="0">
                <a:solidFill>
                  <a:schemeClr val="tx1"/>
                </a:solidFill>
                <a:latin typeface="+mn-lt"/>
                <a:ea typeface="+mn-ea"/>
                <a:cs typeface="+mn-cs"/>
              </a:rPr>
              <a:t>© 2025, ITER Organization</a:t>
            </a:r>
            <a:r>
              <a:rPr lang="en-GB" sz="800" dirty="0">
                <a:solidFill>
                  <a:schemeClr val="tx1"/>
                </a:solidFill>
                <a:latin typeface="+mj-lt"/>
              </a:rPr>
              <a:t>	</a:t>
            </a:r>
          </a:p>
        </p:txBody>
      </p:sp>
      <p:sp>
        <p:nvSpPr>
          <p:cNvPr id="1040" name="Text Box 16"/>
          <p:cNvSpPr txBox="1">
            <a:spLocks noChangeArrowheads="1"/>
          </p:cNvSpPr>
          <p:nvPr/>
        </p:nvSpPr>
        <p:spPr bwMode="auto">
          <a:xfrm>
            <a:off x="8458200" y="6373950"/>
            <a:ext cx="5857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GB" sz="800" dirty="0">
                <a:latin typeface="+mj-lt"/>
              </a:rPr>
              <a:t>Page </a:t>
            </a:r>
            <a:fld id="{47BA91C2-74BF-4480-8BF1-C44F20807924}" type="slidenum">
              <a:rPr lang="en-GB" sz="800" smtClean="0">
                <a:latin typeface="+mj-lt"/>
              </a:rPr>
              <a:pPr>
                <a:spcBef>
                  <a:spcPct val="50000"/>
                </a:spcBef>
              </a:pPr>
              <a:t>‹#›</a:t>
            </a:fld>
            <a:endParaRPr lang="en-GB" sz="800" dirty="0">
              <a:latin typeface="+mj-lt"/>
            </a:endParaRPr>
          </a:p>
        </p:txBody>
      </p:sp>
      <p:sp>
        <p:nvSpPr>
          <p:cNvPr id="9" name="Text Box 6"/>
          <p:cNvSpPr txBox="1">
            <a:spLocks noChangeArrowheads="1"/>
          </p:cNvSpPr>
          <p:nvPr/>
        </p:nvSpPr>
        <p:spPr bwMode="auto">
          <a:xfrm>
            <a:off x="7341477" y="6372450"/>
            <a:ext cx="1116723"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en-US" sz="800" dirty="0">
                <a:latin typeface="+mj-lt"/>
              </a:rPr>
              <a:t>IDM</a:t>
            </a:r>
            <a:r>
              <a:rPr lang="en-US" sz="800" baseline="0" dirty="0">
                <a:latin typeface="+mj-lt"/>
              </a:rPr>
              <a:t> UID: ITER_D_E5JS56 </a:t>
            </a:r>
            <a:endParaRPr lang="en-GB" sz="800" dirty="0">
              <a:latin typeface="+mj-lt"/>
            </a:endParaRPr>
          </a:p>
        </p:txBody>
      </p:sp>
      <p:cxnSp>
        <p:nvCxnSpPr>
          <p:cNvPr id="10" name="Straight Connector 9"/>
          <p:cNvCxnSpPr/>
          <p:nvPr/>
        </p:nvCxnSpPr>
        <p:spPr bwMode="gray">
          <a:xfrm>
            <a:off x="7243117" y="6309320"/>
            <a:ext cx="0" cy="359242"/>
          </a:xfrm>
          <a:prstGeom prst="line">
            <a:avLst/>
          </a:prstGeom>
          <a:ln>
            <a:solidFill>
              <a:schemeClr val="bg1">
                <a:lumMod val="6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p:titleStyle>
    <p:body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em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0.png"/><Relationship Id="rId4" Type="http://schemas.openxmlformats.org/officeDocument/2006/relationships/image" Target="../media/image35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4.em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6.png"/><Relationship Id="rId7" Type="http://schemas.openxmlformats.org/officeDocument/2006/relationships/image" Target="../media/image14.e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emf"/><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4.emf"/></Relationships>
</file>

<file path=ppt/slides/_rels/slide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1.png"/><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spect="1" noChangeArrowheads="1"/>
          </p:cNvSpPr>
          <p:nvPr>
            <p:ph type="ctrTitle"/>
          </p:nvPr>
        </p:nvSpPr>
        <p:spPr>
          <a:xfrm>
            <a:off x="692533" y="692696"/>
            <a:ext cx="7772400" cy="1872208"/>
          </a:xfrm>
        </p:spPr>
        <p:txBody>
          <a:bodyPr/>
          <a:lstStyle/>
          <a:p>
            <a:r>
              <a:rPr lang="en-GB" dirty="0"/>
              <a:t>The ITER ICRF system under the new ITER baseline: latest updates and technological developments</a:t>
            </a:r>
            <a:endParaRPr lang="en-US" dirty="0"/>
          </a:p>
        </p:txBody>
      </p:sp>
      <p:sp>
        <p:nvSpPr>
          <p:cNvPr id="15363" name="Rectangle 3"/>
          <p:cNvSpPr>
            <a:spLocks noGrp="1" noChangeArrowheads="1"/>
          </p:cNvSpPr>
          <p:nvPr>
            <p:ph type="subTitle" idx="1"/>
          </p:nvPr>
        </p:nvSpPr>
        <p:spPr>
          <a:xfrm>
            <a:off x="351874" y="2910287"/>
            <a:ext cx="8453718" cy="2818159"/>
          </a:xfrm>
        </p:spPr>
        <p:txBody>
          <a:bodyPr/>
          <a:lstStyle/>
          <a:p>
            <a:pPr algn="just"/>
            <a:r>
              <a:rPr lang="en-US" sz="1800" u="sng" dirty="0">
                <a:effectLst/>
                <a:latin typeface="Times New Roman" panose="02020603050405020304" pitchFamily="18" charset="0"/>
                <a:ea typeface="Times New Roman" panose="02020603050405020304" pitchFamily="18" charset="0"/>
              </a:rPr>
              <a:t>W. Helou</a:t>
            </a:r>
            <a:r>
              <a:rPr lang="en-US" sz="1800" dirty="0">
                <a:effectLst/>
                <a:latin typeface="Times New Roman" panose="02020603050405020304" pitchFamily="18" charset="0"/>
                <a:ea typeface="Times New Roman" panose="02020603050405020304" pitchFamily="18" charset="0"/>
              </a:rPr>
              <a:t>, F. Calarco, N. Ferrigno, F. Kazarian, K. Saito, V. Bobkov, L. Colas, P. Dumortier, F. Durodié, E. Lerche, R. Maggiora, D. Milanesio, S. Porporato, S. Salvador, M. Schneider, R. Anand, J. Appanam Karakkad, H. Aubert, C. Barbier, P. Barges, B. Beaumont, M. </a:t>
            </a:r>
            <a:r>
              <a:rPr lang="en-US" sz="1800" dirty="0" err="1">
                <a:effectLst/>
                <a:latin typeface="Times New Roman" panose="02020603050405020304" pitchFamily="18" charset="0"/>
                <a:ea typeface="Times New Roman" panose="02020603050405020304" pitchFamily="18" charset="0"/>
              </a:rPr>
              <a:t>Bécoulet</a:t>
            </a:r>
            <a:r>
              <a:rPr lang="en-US" sz="1800" dirty="0">
                <a:effectLst/>
                <a:latin typeface="Times New Roman" panose="02020603050405020304" pitchFamily="18" charset="0"/>
                <a:ea typeface="Times New Roman" panose="02020603050405020304" pitchFamily="18" charset="0"/>
              </a:rPr>
              <a:t>, J.-M. Bernard, N. Bertelli, A. Bustos, A. Cadinot, H. Faugel, N. Faure, R. Goulding, M. Graham, D. Guillermain, J. Hillairet, P. Jacquet, J. Jacquinot, A. Jha, A. Kaye, F. Koechl, A. </a:t>
            </a:r>
            <a:r>
              <a:rPr lang="en-US" sz="1800" dirty="0" err="1">
                <a:effectLst/>
                <a:latin typeface="Times New Roman" panose="02020603050405020304" pitchFamily="18" charset="0"/>
                <a:ea typeface="Times New Roman" panose="02020603050405020304" pitchFamily="18" charset="0"/>
              </a:rPr>
              <a:t>Krivska</a:t>
            </a:r>
            <a:r>
              <a:rPr lang="en-US" sz="1800" dirty="0">
                <a:effectLst/>
                <a:latin typeface="Times New Roman" panose="02020603050405020304" pitchFamily="18" charset="0"/>
                <a:ea typeface="Times New Roman" panose="02020603050405020304" pitchFamily="18" charset="0"/>
              </a:rPr>
              <a:t>, A. Kumar, R. Kumar, P. Lamalle, A. Loarte, G. Lombard, F. Louche, V. Maquet, I. Minondo, P. Mollard, I. Monakhov, A. Mukherjee, J. Myra, R. Ochoukov, A. Patel, M. Patel, R. Pitts, C. Qin, S. Shiraiwa, R. Singh, G. Suthar, W. Tierens, R. Trivedi, G. Urbanczyk, M. Usoltseva, D. Van Eester, Y. Wang, T. Wauters, Z. Wolfe, H. Yang, W. Zhang, and X. Zhang.</a:t>
            </a:r>
            <a:endParaRPr lang="en-GB" sz="18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396116" y="5960313"/>
            <a:ext cx="8352928" cy="261610"/>
          </a:xfrm>
          <a:prstGeom prst="rect">
            <a:avLst/>
          </a:prstGeom>
          <a:noFill/>
        </p:spPr>
        <p:txBody>
          <a:bodyPr wrap="square" rtlCol="0">
            <a:spAutoFit/>
          </a:bodyPr>
          <a:lstStyle/>
          <a:p>
            <a:pPr algn="ctr"/>
            <a:r>
              <a:rPr lang="en-US" sz="1100" i="1">
                <a:latin typeface="+mn-lt"/>
              </a:rPr>
              <a:t>Disclaimer: The views and opinions expressed herein do not necessarily reflect those of the ITER Organization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A4E08-22EC-74AD-4D06-0229A84FC3A1}"/>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21FD71B7-BC49-39F1-7352-0BE5CCD1C6A5}"/>
              </a:ext>
            </a:extLst>
          </p:cNvPr>
          <p:cNvSpPr>
            <a:spLocks noGrp="1" noChangeAspect="1" noChangeArrowheads="1"/>
          </p:cNvSpPr>
          <p:nvPr>
            <p:ph type="title"/>
          </p:nvPr>
        </p:nvSpPr>
        <p:spPr>
          <a:xfrm>
            <a:off x="179294" y="59091"/>
            <a:ext cx="8803341" cy="344319"/>
          </a:xfrm>
        </p:spPr>
        <p:txBody>
          <a:bodyPr/>
          <a:lstStyle/>
          <a:p>
            <a:r>
              <a:rPr lang="en-GB" sz="2800" dirty="0"/>
              <a:t>ITER ICRF system under the new IRP</a:t>
            </a:r>
            <a:endParaRPr lang="en-US" sz="2800" dirty="0"/>
          </a:p>
        </p:txBody>
      </p:sp>
      <p:pic>
        <p:nvPicPr>
          <p:cNvPr id="5" name="Picture 4">
            <a:extLst>
              <a:ext uri="{FF2B5EF4-FFF2-40B4-BE49-F238E27FC236}">
                <a16:creationId xmlns:a16="http://schemas.microsoft.com/office/drawing/2014/main" id="{EA97017E-2C89-993F-881B-C67D63847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69" b="22140"/>
          <a:stretch/>
        </p:blipFill>
        <p:spPr>
          <a:xfrm>
            <a:off x="8447" y="625106"/>
            <a:ext cx="4924425" cy="1533601"/>
          </a:xfrm>
          <a:prstGeom prst="rect">
            <a:avLst/>
          </a:prstGeom>
        </p:spPr>
      </p:pic>
      <p:pic>
        <p:nvPicPr>
          <p:cNvPr id="7" name="Picture 6">
            <a:extLst>
              <a:ext uri="{FF2B5EF4-FFF2-40B4-BE49-F238E27FC236}">
                <a16:creationId xmlns:a16="http://schemas.microsoft.com/office/drawing/2014/main" id="{6C519454-61C7-8300-FF84-3B94D2CB1967}"/>
              </a:ext>
            </a:extLst>
          </p:cNvPr>
          <p:cNvPicPr>
            <a:picLocks noChangeAspect="1"/>
          </p:cNvPicPr>
          <p:nvPr/>
        </p:nvPicPr>
        <p:blipFill>
          <a:blip r:embed="rId4"/>
          <a:stretch>
            <a:fillRect/>
          </a:stretch>
        </p:blipFill>
        <p:spPr>
          <a:xfrm>
            <a:off x="316711" y="2449694"/>
            <a:ext cx="4713778" cy="3782829"/>
          </a:xfrm>
          <a:prstGeom prst="rect">
            <a:avLst/>
          </a:prstGeom>
        </p:spPr>
      </p:pic>
      <p:sp>
        <p:nvSpPr>
          <p:cNvPr id="8" name="TextBox 7">
            <a:extLst>
              <a:ext uri="{FF2B5EF4-FFF2-40B4-BE49-F238E27FC236}">
                <a16:creationId xmlns:a16="http://schemas.microsoft.com/office/drawing/2014/main" id="{EA01FEBC-DA26-1CFE-F3DC-0C102EE7974F}"/>
              </a:ext>
            </a:extLst>
          </p:cNvPr>
          <p:cNvSpPr txBox="1"/>
          <p:nvPr/>
        </p:nvSpPr>
        <p:spPr>
          <a:xfrm>
            <a:off x="1942600" y="472114"/>
            <a:ext cx="2215515" cy="430887"/>
          </a:xfrm>
          <a:prstGeom prst="rect">
            <a:avLst/>
          </a:prstGeom>
          <a:noFill/>
        </p:spPr>
        <p:txBody>
          <a:bodyPr wrap="square">
            <a:spAutoFit/>
          </a:bodyPr>
          <a:lstStyle/>
          <a:p>
            <a:r>
              <a:rPr lang="en-GB" sz="2200" dirty="0">
                <a:solidFill>
                  <a:schemeClr val="tx2"/>
                </a:solidFill>
                <a:latin typeface="+mj-lt"/>
                <a:cs typeface="Times New Roman" panose="02020603050405020304" pitchFamily="18" charset="0"/>
              </a:rPr>
              <a:t>2016 baseline </a:t>
            </a:r>
            <a:endParaRPr lang="en-GB" sz="2200" dirty="0">
              <a:solidFill>
                <a:schemeClr val="tx2"/>
              </a:solidFill>
              <a:latin typeface="+mj-lt"/>
            </a:endParaRPr>
          </a:p>
        </p:txBody>
      </p:sp>
      <p:sp>
        <p:nvSpPr>
          <p:cNvPr id="10" name="TextBox 9">
            <a:extLst>
              <a:ext uri="{FF2B5EF4-FFF2-40B4-BE49-F238E27FC236}">
                <a16:creationId xmlns:a16="http://schemas.microsoft.com/office/drawing/2014/main" id="{2DDA2B55-C1D8-EA70-8278-7AFE2BB0C19A}"/>
              </a:ext>
            </a:extLst>
          </p:cNvPr>
          <p:cNvSpPr txBox="1"/>
          <p:nvPr/>
        </p:nvSpPr>
        <p:spPr>
          <a:xfrm>
            <a:off x="4940356" y="998048"/>
            <a:ext cx="4131923" cy="4247317"/>
          </a:xfrm>
          <a:prstGeom prst="rect">
            <a:avLst/>
          </a:prstGeom>
          <a:noFill/>
          <a:ln>
            <a:solidFill>
              <a:schemeClr val="tx1"/>
            </a:solidFill>
          </a:ln>
        </p:spPr>
        <p:txBody>
          <a:bodyPr wrap="square" rtlCol="0">
            <a:spAutoFit/>
          </a:bodyPr>
          <a:lstStyle/>
          <a:p>
            <a:pPr algn="just"/>
            <a:r>
              <a:rPr lang="en-GB" sz="1800" u="sng" dirty="0">
                <a:latin typeface="+mj-lt"/>
              </a:rPr>
              <a:t>ICWC/ICRH with 10MW for SRO:</a:t>
            </a:r>
          </a:p>
          <a:p>
            <a:pPr marL="171450" indent="-171450" algn="just">
              <a:buFont typeface="Courier New" panose="02070309020205020404" pitchFamily="49" charset="0"/>
              <a:buChar char="o"/>
            </a:pPr>
            <a:r>
              <a:rPr lang="en-GB" sz="1800" dirty="0">
                <a:latin typeface="+mj-lt"/>
              </a:rPr>
              <a:t>No technical requirements modified for the individual components of the ICRF system.</a:t>
            </a:r>
          </a:p>
          <a:p>
            <a:pPr marL="171450" indent="-171450" algn="just">
              <a:buFont typeface="Courier New" panose="02070309020205020404" pitchFamily="49" charset="0"/>
              <a:buChar char="o"/>
            </a:pPr>
            <a:r>
              <a:rPr lang="en-GB" sz="1800" dirty="0">
                <a:latin typeface="+mj-lt"/>
              </a:rPr>
              <a:t>New location for the RF sources &amp; HVPS (B15N allocated to ECRF).</a:t>
            </a:r>
          </a:p>
          <a:p>
            <a:pPr marL="171450" indent="-171450" algn="just">
              <a:buFont typeface="Courier New" panose="02070309020205020404" pitchFamily="49" charset="0"/>
              <a:buChar char="o"/>
            </a:pPr>
            <a:r>
              <a:rPr lang="en-GB" sz="1800" dirty="0">
                <a:latin typeface="+mj-lt"/>
              </a:rPr>
              <a:t>1 antenna (instead of 2, second port allocated to ECRF).</a:t>
            </a:r>
          </a:p>
          <a:p>
            <a:pPr marL="171450" indent="-171450" algn="just">
              <a:buFont typeface="Courier New" panose="02070309020205020404" pitchFamily="49" charset="0"/>
              <a:buChar char="o"/>
            </a:pPr>
            <a:r>
              <a:rPr lang="en-US" sz="1800" dirty="0">
                <a:solidFill>
                  <a:schemeClr val="tx1"/>
                </a:solidFill>
                <a:latin typeface="+mj-lt"/>
                <a:cs typeface="Times New Roman" panose="02020603050405020304" pitchFamily="18" charset="0"/>
              </a:rPr>
              <a:t>The system is </a:t>
            </a:r>
            <a:r>
              <a:rPr lang="en-US" sz="1800" dirty="0">
                <a:latin typeface="+mj-lt"/>
                <a:cs typeface="Times New Roman" panose="02020603050405020304" pitchFamily="18" charset="0"/>
              </a:rPr>
              <a:t>compatible</a:t>
            </a:r>
            <a:r>
              <a:rPr lang="en-US" sz="1800" dirty="0">
                <a:solidFill>
                  <a:schemeClr val="tx1"/>
                </a:solidFill>
                <a:latin typeface="+mj-lt"/>
                <a:cs typeface="Times New Roman" panose="02020603050405020304" pitchFamily="18" charset="0"/>
              </a:rPr>
              <a:t> with ICWC (needing 2-2.5 MW coupled to plasma </a:t>
            </a:r>
            <a:r>
              <a:rPr lang="en-US" sz="1800" dirty="0">
                <a:solidFill>
                  <a:schemeClr val="tx1"/>
                </a:solidFill>
                <a:latin typeface="+mj-lt"/>
                <a:cs typeface="Times New Roman" panose="02020603050405020304" pitchFamily="18" charset="0"/>
                <a:sym typeface="Wingdings" panose="05000000000000000000" pitchFamily="2" charset="2"/>
              </a:rPr>
              <a:t> 5 MW installed). </a:t>
            </a:r>
            <a:r>
              <a:rPr lang="en-US" sz="1800" dirty="0">
                <a:latin typeface="+mj-lt"/>
                <a:cs typeface="Times New Roman" panose="02020603050405020304" pitchFamily="18" charset="0"/>
                <a:sym typeface="Wingdings" panose="05000000000000000000" pitchFamily="2" charset="2"/>
              </a:rPr>
              <a:t>10 MW installed power relaxes constraints on ICWC and allows proper testing of ICRH.</a:t>
            </a:r>
            <a:endParaRPr lang="en-US" sz="1800" dirty="0">
              <a:solidFill>
                <a:schemeClr val="tx1"/>
              </a:solidFill>
              <a:latin typeface="+mj-lt"/>
              <a:cs typeface="Times New Roman" panose="02020603050405020304" pitchFamily="18" charset="0"/>
            </a:endParaRPr>
          </a:p>
          <a:p>
            <a:pPr marL="171450" indent="-171450" algn="just">
              <a:buFont typeface="Courier New" panose="02070309020205020404" pitchFamily="49" charset="0"/>
              <a:buChar char="o"/>
            </a:pPr>
            <a:r>
              <a:rPr lang="en-US" sz="1800" dirty="0">
                <a:latin typeface="+mj-lt"/>
                <a:cs typeface="Times New Roman" panose="02020603050405020304" pitchFamily="18" charset="0"/>
              </a:rPr>
              <a:t>The system is upgradable to 20 MW.</a:t>
            </a:r>
            <a:endParaRPr lang="en-GB" sz="1800" dirty="0">
              <a:solidFill>
                <a:schemeClr val="tx1"/>
              </a:solidFill>
              <a:latin typeface="+mj-lt"/>
              <a:cs typeface="Times New Roman" panose="02020603050405020304" pitchFamily="18" charset="0"/>
            </a:endParaRPr>
          </a:p>
        </p:txBody>
      </p:sp>
      <p:sp>
        <p:nvSpPr>
          <p:cNvPr id="12" name="Arrow: Right 11">
            <a:extLst>
              <a:ext uri="{FF2B5EF4-FFF2-40B4-BE49-F238E27FC236}">
                <a16:creationId xmlns:a16="http://schemas.microsoft.com/office/drawing/2014/main" id="{37299311-90FA-ED3B-3AAF-1E5D18D9C103}"/>
              </a:ext>
            </a:extLst>
          </p:cNvPr>
          <p:cNvSpPr/>
          <p:nvPr/>
        </p:nvSpPr>
        <p:spPr bwMode="auto">
          <a:xfrm rot="5400000">
            <a:off x="2027785" y="1884564"/>
            <a:ext cx="811104" cy="480526"/>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mj-lt"/>
            </a:endParaRPr>
          </a:p>
        </p:txBody>
      </p:sp>
      <p:pic>
        <p:nvPicPr>
          <p:cNvPr id="15" name="Picture 14">
            <a:extLst>
              <a:ext uri="{FF2B5EF4-FFF2-40B4-BE49-F238E27FC236}">
                <a16:creationId xmlns:a16="http://schemas.microsoft.com/office/drawing/2014/main" id="{7EB2710D-6D86-E0E2-20E3-A17E16763744}"/>
              </a:ext>
            </a:extLst>
          </p:cNvPr>
          <p:cNvPicPr>
            <a:picLocks noChangeAspect="1"/>
          </p:cNvPicPr>
          <p:nvPr/>
        </p:nvPicPr>
        <p:blipFill>
          <a:blip r:embed="rId5"/>
          <a:stretch>
            <a:fillRect/>
          </a:stretch>
        </p:blipFill>
        <p:spPr>
          <a:xfrm>
            <a:off x="2822978" y="783447"/>
            <a:ext cx="542925" cy="483542"/>
          </a:xfrm>
          <a:prstGeom prst="rect">
            <a:avLst/>
          </a:prstGeom>
        </p:spPr>
      </p:pic>
      <p:pic>
        <p:nvPicPr>
          <p:cNvPr id="16" name="Picture 15">
            <a:extLst>
              <a:ext uri="{FF2B5EF4-FFF2-40B4-BE49-F238E27FC236}">
                <a16:creationId xmlns:a16="http://schemas.microsoft.com/office/drawing/2014/main" id="{586872AE-2678-AA0D-C7B9-DBCB51A2A09D}"/>
              </a:ext>
            </a:extLst>
          </p:cNvPr>
          <p:cNvPicPr>
            <a:picLocks noChangeAspect="1"/>
          </p:cNvPicPr>
          <p:nvPr/>
        </p:nvPicPr>
        <p:blipFill>
          <a:blip r:embed="rId5"/>
          <a:stretch>
            <a:fillRect/>
          </a:stretch>
        </p:blipFill>
        <p:spPr>
          <a:xfrm>
            <a:off x="1399675" y="4024760"/>
            <a:ext cx="542925" cy="483542"/>
          </a:xfrm>
          <a:prstGeom prst="rect">
            <a:avLst/>
          </a:prstGeom>
        </p:spPr>
      </p:pic>
      <p:pic>
        <p:nvPicPr>
          <p:cNvPr id="17" name="Picture 16">
            <a:extLst>
              <a:ext uri="{FF2B5EF4-FFF2-40B4-BE49-F238E27FC236}">
                <a16:creationId xmlns:a16="http://schemas.microsoft.com/office/drawing/2014/main" id="{7F9D68BC-D523-BB94-52BB-3DE9A4970753}"/>
              </a:ext>
            </a:extLst>
          </p:cNvPr>
          <p:cNvPicPr>
            <a:picLocks noChangeAspect="1"/>
          </p:cNvPicPr>
          <p:nvPr/>
        </p:nvPicPr>
        <p:blipFill>
          <a:blip r:embed="rId6"/>
          <a:stretch>
            <a:fillRect/>
          </a:stretch>
        </p:blipFill>
        <p:spPr>
          <a:xfrm>
            <a:off x="116569" y="1140436"/>
            <a:ext cx="610118" cy="299248"/>
          </a:xfrm>
          <a:prstGeom prst="rect">
            <a:avLst/>
          </a:prstGeom>
        </p:spPr>
      </p:pic>
      <p:pic>
        <p:nvPicPr>
          <p:cNvPr id="18" name="Picture 17">
            <a:extLst>
              <a:ext uri="{FF2B5EF4-FFF2-40B4-BE49-F238E27FC236}">
                <a16:creationId xmlns:a16="http://schemas.microsoft.com/office/drawing/2014/main" id="{C6E69005-A913-2D0E-B8AB-133905F4F07C}"/>
              </a:ext>
            </a:extLst>
          </p:cNvPr>
          <p:cNvPicPr>
            <a:picLocks noChangeAspect="1"/>
          </p:cNvPicPr>
          <p:nvPr/>
        </p:nvPicPr>
        <p:blipFill>
          <a:blip r:embed="rId7"/>
          <a:stretch>
            <a:fillRect/>
          </a:stretch>
        </p:blipFill>
        <p:spPr>
          <a:xfrm>
            <a:off x="4443217" y="2100808"/>
            <a:ext cx="430887" cy="227883"/>
          </a:xfrm>
          <a:prstGeom prst="rect">
            <a:avLst/>
          </a:prstGeom>
        </p:spPr>
      </p:pic>
      <p:pic>
        <p:nvPicPr>
          <p:cNvPr id="19" name="Picture 18">
            <a:extLst>
              <a:ext uri="{FF2B5EF4-FFF2-40B4-BE49-F238E27FC236}">
                <a16:creationId xmlns:a16="http://schemas.microsoft.com/office/drawing/2014/main" id="{C755344D-7466-9F95-5521-234B83864776}"/>
              </a:ext>
            </a:extLst>
          </p:cNvPr>
          <p:cNvPicPr>
            <a:picLocks noChangeAspect="1"/>
          </p:cNvPicPr>
          <p:nvPr/>
        </p:nvPicPr>
        <p:blipFill>
          <a:blip r:embed="rId7"/>
          <a:stretch>
            <a:fillRect/>
          </a:stretch>
        </p:blipFill>
        <p:spPr>
          <a:xfrm>
            <a:off x="5019946" y="5812985"/>
            <a:ext cx="654229" cy="346001"/>
          </a:xfrm>
          <a:prstGeom prst="rect">
            <a:avLst/>
          </a:prstGeom>
        </p:spPr>
      </p:pic>
      <p:pic>
        <p:nvPicPr>
          <p:cNvPr id="20" name="Picture 19">
            <a:extLst>
              <a:ext uri="{FF2B5EF4-FFF2-40B4-BE49-F238E27FC236}">
                <a16:creationId xmlns:a16="http://schemas.microsoft.com/office/drawing/2014/main" id="{B5750DAD-E5E3-D9FB-C700-F2346CA726E3}"/>
              </a:ext>
            </a:extLst>
          </p:cNvPr>
          <p:cNvPicPr>
            <a:picLocks noChangeAspect="1"/>
          </p:cNvPicPr>
          <p:nvPr/>
        </p:nvPicPr>
        <p:blipFill>
          <a:blip r:embed="rId6"/>
          <a:stretch>
            <a:fillRect/>
          </a:stretch>
        </p:blipFill>
        <p:spPr>
          <a:xfrm>
            <a:off x="2102080" y="2660834"/>
            <a:ext cx="815271" cy="399871"/>
          </a:xfrm>
          <a:prstGeom prst="rect">
            <a:avLst/>
          </a:prstGeom>
        </p:spPr>
      </p:pic>
      <p:sp>
        <p:nvSpPr>
          <p:cNvPr id="21" name="TextBox 20">
            <a:extLst>
              <a:ext uri="{FF2B5EF4-FFF2-40B4-BE49-F238E27FC236}">
                <a16:creationId xmlns:a16="http://schemas.microsoft.com/office/drawing/2014/main" id="{22576060-B327-8463-012C-8BEA97E85672}"/>
              </a:ext>
            </a:extLst>
          </p:cNvPr>
          <p:cNvSpPr txBox="1"/>
          <p:nvPr/>
        </p:nvSpPr>
        <p:spPr>
          <a:xfrm>
            <a:off x="167947" y="544795"/>
            <a:ext cx="1630988" cy="523220"/>
          </a:xfrm>
          <a:prstGeom prst="rect">
            <a:avLst/>
          </a:prstGeom>
          <a:noFill/>
        </p:spPr>
        <p:txBody>
          <a:bodyPr wrap="square">
            <a:spAutoFit/>
          </a:bodyPr>
          <a:lstStyle/>
          <a:p>
            <a:pPr algn="just"/>
            <a:r>
              <a:rPr lang="en-GB" sz="1400" b="1" dirty="0">
                <a:solidFill>
                  <a:srgbClr val="FF0000"/>
                </a:solidFill>
                <a:latin typeface="+mj-lt"/>
                <a:cs typeface="Times New Roman" panose="02020603050405020304" pitchFamily="18" charset="0"/>
              </a:rPr>
              <a:t>8+1 RF sources</a:t>
            </a:r>
          </a:p>
          <a:p>
            <a:pPr algn="just"/>
            <a:r>
              <a:rPr lang="en-GB" sz="1400" b="1" dirty="0">
                <a:solidFill>
                  <a:srgbClr val="FF0000"/>
                </a:solidFill>
                <a:latin typeface="+mj-lt"/>
                <a:cs typeface="Times New Roman" panose="02020603050405020304" pitchFamily="18" charset="0"/>
              </a:rPr>
              <a:t>and their HVPS</a:t>
            </a:r>
          </a:p>
        </p:txBody>
      </p:sp>
      <p:sp>
        <p:nvSpPr>
          <p:cNvPr id="22" name="TextBox 21">
            <a:extLst>
              <a:ext uri="{FF2B5EF4-FFF2-40B4-BE49-F238E27FC236}">
                <a16:creationId xmlns:a16="http://schemas.microsoft.com/office/drawing/2014/main" id="{15907957-7745-1658-F737-D2700001DE07}"/>
              </a:ext>
            </a:extLst>
          </p:cNvPr>
          <p:cNvSpPr txBox="1"/>
          <p:nvPr/>
        </p:nvSpPr>
        <p:spPr>
          <a:xfrm>
            <a:off x="2444259" y="909371"/>
            <a:ext cx="2127741" cy="307777"/>
          </a:xfrm>
          <a:prstGeom prst="rect">
            <a:avLst/>
          </a:prstGeom>
          <a:noFill/>
        </p:spPr>
        <p:txBody>
          <a:bodyPr wrap="square">
            <a:spAutoFit/>
          </a:bodyPr>
          <a:lstStyle/>
          <a:p>
            <a:r>
              <a:rPr lang="en-GB" sz="1400" b="1" dirty="0">
                <a:solidFill>
                  <a:srgbClr val="FF0000"/>
                </a:solidFill>
                <a:latin typeface="+mj-lt"/>
                <a:cs typeface="Times New Roman" panose="02020603050405020304" pitchFamily="18" charset="0"/>
              </a:rPr>
              <a:t>8 Transmission Lines</a:t>
            </a:r>
            <a:endParaRPr lang="en-GB" sz="1400" b="1" dirty="0">
              <a:solidFill>
                <a:srgbClr val="FF0000"/>
              </a:solidFill>
              <a:latin typeface="+mj-lt"/>
            </a:endParaRPr>
          </a:p>
        </p:txBody>
      </p:sp>
      <p:sp>
        <p:nvSpPr>
          <p:cNvPr id="23" name="TextBox 22">
            <a:extLst>
              <a:ext uri="{FF2B5EF4-FFF2-40B4-BE49-F238E27FC236}">
                <a16:creationId xmlns:a16="http://schemas.microsoft.com/office/drawing/2014/main" id="{433F83B6-B9CA-D4FB-9483-31E62314E7EA}"/>
              </a:ext>
            </a:extLst>
          </p:cNvPr>
          <p:cNvSpPr txBox="1"/>
          <p:nvPr/>
        </p:nvSpPr>
        <p:spPr>
          <a:xfrm>
            <a:off x="3472948" y="2050212"/>
            <a:ext cx="1167781" cy="307777"/>
          </a:xfrm>
          <a:prstGeom prst="rect">
            <a:avLst/>
          </a:prstGeom>
          <a:noFill/>
        </p:spPr>
        <p:txBody>
          <a:bodyPr wrap="square">
            <a:spAutoFit/>
          </a:bodyPr>
          <a:lstStyle/>
          <a:p>
            <a:r>
              <a:rPr lang="en-GB" sz="1400" b="1" dirty="0">
                <a:solidFill>
                  <a:srgbClr val="FF0000"/>
                </a:solidFill>
                <a:latin typeface="+mj-lt"/>
                <a:cs typeface="Times New Roman" panose="02020603050405020304" pitchFamily="18" charset="0"/>
              </a:rPr>
              <a:t>2 antennas</a:t>
            </a:r>
            <a:endParaRPr lang="en-GB" sz="1400" b="1" dirty="0">
              <a:solidFill>
                <a:srgbClr val="FF0000"/>
              </a:solidFill>
              <a:latin typeface="+mj-lt"/>
            </a:endParaRPr>
          </a:p>
        </p:txBody>
      </p:sp>
      <p:sp>
        <p:nvSpPr>
          <p:cNvPr id="24" name="TextBox 23">
            <a:extLst>
              <a:ext uri="{FF2B5EF4-FFF2-40B4-BE49-F238E27FC236}">
                <a16:creationId xmlns:a16="http://schemas.microsoft.com/office/drawing/2014/main" id="{667C4DF9-B747-BE1E-FFC8-8F0A60E810C5}"/>
              </a:ext>
            </a:extLst>
          </p:cNvPr>
          <p:cNvSpPr txBox="1"/>
          <p:nvPr/>
        </p:nvSpPr>
        <p:spPr>
          <a:xfrm>
            <a:off x="2080114" y="3040720"/>
            <a:ext cx="2695086" cy="307777"/>
          </a:xfrm>
          <a:prstGeom prst="rect">
            <a:avLst/>
          </a:prstGeom>
          <a:noFill/>
        </p:spPr>
        <p:txBody>
          <a:bodyPr wrap="square">
            <a:spAutoFit/>
          </a:bodyPr>
          <a:lstStyle/>
          <a:p>
            <a:pPr algn="just"/>
            <a:r>
              <a:rPr lang="en-GB" sz="1400" b="1" dirty="0">
                <a:solidFill>
                  <a:srgbClr val="FF0000"/>
                </a:solidFill>
                <a:latin typeface="+mj-lt"/>
                <a:cs typeface="Times New Roman" panose="02020603050405020304" pitchFamily="18" charset="0"/>
              </a:rPr>
              <a:t>4 RF sources and their HVPS</a:t>
            </a:r>
          </a:p>
        </p:txBody>
      </p:sp>
      <p:sp>
        <p:nvSpPr>
          <p:cNvPr id="25" name="TextBox 24">
            <a:extLst>
              <a:ext uri="{FF2B5EF4-FFF2-40B4-BE49-F238E27FC236}">
                <a16:creationId xmlns:a16="http://schemas.microsoft.com/office/drawing/2014/main" id="{4A6CEBA3-B91C-7664-3254-C3D3664CAD84}"/>
              </a:ext>
            </a:extLst>
          </p:cNvPr>
          <p:cNvSpPr txBox="1"/>
          <p:nvPr/>
        </p:nvSpPr>
        <p:spPr>
          <a:xfrm>
            <a:off x="917228" y="4379977"/>
            <a:ext cx="2175595" cy="307777"/>
          </a:xfrm>
          <a:prstGeom prst="rect">
            <a:avLst/>
          </a:prstGeom>
          <a:noFill/>
        </p:spPr>
        <p:txBody>
          <a:bodyPr wrap="square">
            <a:spAutoFit/>
          </a:bodyPr>
          <a:lstStyle/>
          <a:p>
            <a:r>
              <a:rPr lang="en-GB" sz="1400" b="1" dirty="0">
                <a:solidFill>
                  <a:srgbClr val="FF0000"/>
                </a:solidFill>
                <a:latin typeface="+mj-lt"/>
                <a:cs typeface="Times New Roman" panose="02020603050405020304" pitchFamily="18" charset="0"/>
              </a:rPr>
              <a:t>4 Transmission Lines</a:t>
            </a:r>
            <a:endParaRPr lang="en-GB" sz="1400" b="1" dirty="0">
              <a:solidFill>
                <a:srgbClr val="FF0000"/>
              </a:solidFill>
              <a:latin typeface="+mj-lt"/>
            </a:endParaRPr>
          </a:p>
        </p:txBody>
      </p:sp>
      <p:sp>
        <p:nvSpPr>
          <p:cNvPr id="26" name="TextBox 25">
            <a:extLst>
              <a:ext uri="{FF2B5EF4-FFF2-40B4-BE49-F238E27FC236}">
                <a16:creationId xmlns:a16="http://schemas.microsoft.com/office/drawing/2014/main" id="{4E81EE65-F828-7558-60B0-547FDA4947A7}"/>
              </a:ext>
            </a:extLst>
          </p:cNvPr>
          <p:cNvSpPr txBox="1"/>
          <p:nvPr/>
        </p:nvSpPr>
        <p:spPr>
          <a:xfrm>
            <a:off x="4775200" y="5591011"/>
            <a:ext cx="1267011" cy="307777"/>
          </a:xfrm>
          <a:prstGeom prst="rect">
            <a:avLst/>
          </a:prstGeom>
          <a:noFill/>
        </p:spPr>
        <p:txBody>
          <a:bodyPr wrap="square">
            <a:spAutoFit/>
          </a:bodyPr>
          <a:lstStyle/>
          <a:p>
            <a:r>
              <a:rPr lang="en-GB" sz="1400" b="1" dirty="0">
                <a:solidFill>
                  <a:srgbClr val="FF0000"/>
                </a:solidFill>
                <a:latin typeface="+mj-lt"/>
                <a:cs typeface="Times New Roman" panose="02020603050405020304" pitchFamily="18" charset="0"/>
              </a:rPr>
              <a:t>1 antenna</a:t>
            </a:r>
            <a:endParaRPr lang="en-GB" sz="1400" b="1" dirty="0">
              <a:solidFill>
                <a:srgbClr val="FF0000"/>
              </a:solidFill>
              <a:latin typeface="+mj-lt"/>
            </a:endParaRPr>
          </a:p>
        </p:txBody>
      </p:sp>
      <p:sp>
        <p:nvSpPr>
          <p:cNvPr id="27" name="TextBox 26">
            <a:extLst>
              <a:ext uri="{FF2B5EF4-FFF2-40B4-BE49-F238E27FC236}">
                <a16:creationId xmlns:a16="http://schemas.microsoft.com/office/drawing/2014/main" id="{90F56F37-F3BF-BBB9-C28A-0F9846A2033E}"/>
              </a:ext>
            </a:extLst>
          </p:cNvPr>
          <p:cNvSpPr txBox="1"/>
          <p:nvPr/>
        </p:nvSpPr>
        <p:spPr>
          <a:xfrm>
            <a:off x="158446" y="5597542"/>
            <a:ext cx="3413758" cy="430887"/>
          </a:xfrm>
          <a:prstGeom prst="rect">
            <a:avLst/>
          </a:prstGeom>
          <a:noFill/>
        </p:spPr>
        <p:txBody>
          <a:bodyPr wrap="square">
            <a:spAutoFit/>
          </a:bodyPr>
          <a:lstStyle/>
          <a:p>
            <a:r>
              <a:rPr lang="en-GB" sz="2200" dirty="0">
                <a:solidFill>
                  <a:schemeClr val="tx2"/>
                </a:solidFill>
                <a:latin typeface="+mj-lt"/>
                <a:cs typeface="Times New Roman" panose="02020603050405020304" pitchFamily="18" charset="0"/>
              </a:rPr>
              <a:t>2024 baseline for SRO </a:t>
            </a:r>
            <a:endParaRPr lang="en-GB" sz="2200" dirty="0">
              <a:solidFill>
                <a:schemeClr val="tx2"/>
              </a:solidFill>
              <a:latin typeface="+mj-lt"/>
            </a:endParaRPr>
          </a:p>
        </p:txBody>
      </p:sp>
      <p:sp>
        <p:nvSpPr>
          <p:cNvPr id="2" name="TextBox 1">
            <a:extLst>
              <a:ext uri="{FF2B5EF4-FFF2-40B4-BE49-F238E27FC236}">
                <a16:creationId xmlns:a16="http://schemas.microsoft.com/office/drawing/2014/main" id="{30A64AD9-EFC1-4574-0143-2DFF2FB50DA6}"/>
              </a:ext>
            </a:extLst>
          </p:cNvPr>
          <p:cNvSpPr txBox="1"/>
          <p:nvPr/>
        </p:nvSpPr>
        <p:spPr>
          <a:xfrm>
            <a:off x="2311804" y="3321265"/>
            <a:ext cx="2784937" cy="400110"/>
          </a:xfrm>
          <a:prstGeom prst="rect">
            <a:avLst/>
          </a:prstGeom>
          <a:noFill/>
          <a:ln w="12700">
            <a:noFill/>
          </a:ln>
        </p:spPr>
        <p:txBody>
          <a:bodyPr wrap="square" rtlCol="0">
            <a:spAutoFit/>
          </a:bodyPr>
          <a:lstStyle/>
          <a:p>
            <a:pPr marL="171450" indent="-171450">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2.5 MW @ VSWR 2:1, 35-65 MHz, CW</a:t>
            </a:r>
          </a:p>
          <a:p>
            <a:pPr marL="171450" indent="-171450">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3.0 MW @ VSWR 1.5:1, 40-55 MHz, CW</a:t>
            </a:r>
            <a:endParaRPr lang="en-GB"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21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789A9-12AA-1271-A018-E41C7C4A07C5}"/>
              </a:ext>
            </a:extLst>
          </p:cNvPr>
          <p:cNvPicPr>
            <a:picLocks noChangeAspect="1"/>
          </p:cNvPicPr>
          <p:nvPr/>
        </p:nvPicPr>
        <p:blipFill>
          <a:blip r:embed="rId2"/>
          <a:stretch>
            <a:fillRect/>
          </a:stretch>
        </p:blipFill>
        <p:spPr>
          <a:xfrm>
            <a:off x="1613587" y="551542"/>
            <a:ext cx="6079433" cy="3755360"/>
          </a:xfrm>
          <a:prstGeom prst="rect">
            <a:avLst/>
          </a:prstGeom>
        </p:spPr>
      </p:pic>
      <p:cxnSp>
        <p:nvCxnSpPr>
          <p:cNvPr id="4" name="Straight Arrow Connector 3"/>
          <p:cNvCxnSpPr>
            <a:cxnSpLocks/>
          </p:cNvCxnSpPr>
          <p:nvPr/>
        </p:nvCxnSpPr>
        <p:spPr>
          <a:xfrm>
            <a:off x="895071" y="1483242"/>
            <a:ext cx="840575" cy="338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p:cNvCxnSpPr>
          <p:nvPr/>
        </p:nvCxnSpPr>
        <p:spPr>
          <a:xfrm flipV="1">
            <a:off x="995006" y="2049213"/>
            <a:ext cx="686607" cy="3732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flipV="1">
            <a:off x="1097495" y="3027818"/>
            <a:ext cx="1128667" cy="6596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3903024" y="844032"/>
            <a:ext cx="1870713" cy="10069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flipV="1">
            <a:off x="5184481" y="2161288"/>
            <a:ext cx="1211989" cy="5765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6679" y="1177283"/>
            <a:ext cx="776655" cy="307777"/>
          </a:xfrm>
          <a:prstGeom prst="rect">
            <a:avLst/>
          </a:prstGeom>
          <a:noFill/>
        </p:spPr>
        <p:txBody>
          <a:bodyPr wrap="square" rtlCol="0">
            <a:spAutoFit/>
          </a:bodyPr>
          <a:lstStyle/>
          <a:p>
            <a:pPr algn="just"/>
            <a:r>
              <a:rPr lang="en-US" sz="1400" dirty="0">
                <a:latin typeface="+mj-lt"/>
                <a:cs typeface="Times" panose="02020603050405020304" pitchFamily="18" charset="0"/>
              </a:rPr>
              <a:t>Strap</a:t>
            </a:r>
            <a:endParaRPr lang="en-GB" sz="1400" dirty="0">
              <a:latin typeface="+mj-lt"/>
              <a:cs typeface="Times" panose="02020603050405020304" pitchFamily="18" charset="0"/>
            </a:endParaRPr>
          </a:p>
        </p:txBody>
      </p:sp>
      <p:sp>
        <p:nvSpPr>
          <p:cNvPr id="14" name="TextBox 13"/>
          <p:cNvSpPr txBox="1"/>
          <p:nvPr/>
        </p:nvSpPr>
        <p:spPr>
          <a:xfrm>
            <a:off x="647451" y="2499824"/>
            <a:ext cx="1181438" cy="523220"/>
          </a:xfrm>
          <a:prstGeom prst="rect">
            <a:avLst/>
          </a:prstGeom>
          <a:noFill/>
        </p:spPr>
        <p:txBody>
          <a:bodyPr wrap="square" rtlCol="0">
            <a:spAutoFit/>
          </a:bodyPr>
          <a:lstStyle/>
          <a:p>
            <a:pPr algn="just"/>
            <a:r>
              <a:rPr lang="en-US" sz="1400" dirty="0">
                <a:latin typeface="+mj-lt"/>
                <a:cs typeface="Times" panose="02020603050405020304" pitchFamily="18" charset="0"/>
              </a:rPr>
              <a:t>Faraday Screen</a:t>
            </a:r>
            <a:endParaRPr lang="en-GB" sz="1400" dirty="0">
              <a:latin typeface="+mj-lt"/>
              <a:cs typeface="Times" panose="02020603050405020304" pitchFamily="18" charset="0"/>
            </a:endParaRPr>
          </a:p>
        </p:txBody>
      </p:sp>
      <p:sp>
        <p:nvSpPr>
          <p:cNvPr id="15" name="TextBox 14"/>
          <p:cNvSpPr txBox="1"/>
          <p:nvPr/>
        </p:nvSpPr>
        <p:spPr>
          <a:xfrm>
            <a:off x="584289" y="3687467"/>
            <a:ext cx="2095737" cy="307777"/>
          </a:xfrm>
          <a:prstGeom prst="rect">
            <a:avLst/>
          </a:prstGeom>
          <a:noFill/>
        </p:spPr>
        <p:txBody>
          <a:bodyPr wrap="square" rtlCol="0">
            <a:spAutoFit/>
          </a:bodyPr>
          <a:lstStyle/>
          <a:p>
            <a:pPr algn="just"/>
            <a:r>
              <a:rPr lang="en-US" sz="1400" dirty="0">
                <a:latin typeface="+mj-lt"/>
                <a:cs typeface="Times" panose="02020603050405020304" pitchFamily="18" charset="0"/>
              </a:rPr>
              <a:t>Four Port Junction</a:t>
            </a:r>
            <a:endParaRPr lang="en-GB" sz="1400" dirty="0">
              <a:latin typeface="+mj-lt"/>
              <a:cs typeface="Times" panose="02020603050405020304" pitchFamily="18" charset="0"/>
            </a:endParaRPr>
          </a:p>
        </p:txBody>
      </p:sp>
      <p:sp>
        <p:nvSpPr>
          <p:cNvPr id="17" name="TextBox 16"/>
          <p:cNvSpPr txBox="1"/>
          <p:nvPr/>
        </p:nvSpPr>
        <p:spPr>
          <a:xfrm>
            <a:off x="5453804" y="536255"/>
            <a:ext cx="1905972" cy="307777"/>
          </a:xfrm>
          <a:prstGeom prst="rect">
            <a:avLst/>
          </a:prstGeom>
          <a:noFill/>
        </p:spPr>
        <p:txBody>
          <a:bodyPr wrap="square" rtlCol="0">
            <a:spAutoFit/>
          </a:bodyPr>
          <a:lstStyle/>
          <a:p>
            <a:pPr algn="just"/>
            <a:r>
              <a:rPr lang="en-US" sz="1400" dirty="0">
                <a:latin typeface="+mj-lt"/>
                <a:cs typeface="Times" panose="02020603050405020304" pitchFamily="18" charset="0"/>
              </a:rPr>
              <a:t>Service T-stub</a:t>
            </a:r>
            <a:endParaRPr lang="en-GB" sz="1400" dirty="0">
              <a:latin typeface="+mj-lt"/>
              <a:cs typeface="Times" panose="02020603050405020304" pitchFamily="18" charset="0"/>
            </a:endParaRPr>
          </a:p>
        </p:txBody>
      </p:sp>
      <p:sp>
        <p:nvSpPr>
          <p:cNvPr id="18" name="TextBox 17"/>
          <p:cNvSpPr txBox="1"/>
          <p:nvPr/>
        </p:nvSpPr>
        <p:spPr>
          <a:xfrm>
            <a:off x="6406790" y="2461366"/>
            <a:ext cx="1989811" cy="523220"/>
          </a:xfrm>
          <a:prstGeom prst="rect">
            <a:avLst/>
          </a:prstGeom>
          <a:noFill/>
        </p:spPr>
        <p:txBody>
          <a:bodyPr wrap="square" rtlCol="0">
            <a:spAutoFit/>
          </a:bodyPr>
          <a:lstStyle/>
          <a:p>
            <a:pPr algn="just"/>
            <a:r>
              <a:rPr lang="en-US" sz="1400" dirty="0">
                <a:latin typeface="+mj-lt"/>
                <a:cs typeface="Times" panose="02020603050405020304" pitchFamily="18" charset="0"/>
              </a:rPr>
              <a:t>Front Window</a:t>
            </a:r>
          </a:p>
          <a:p>
            <a:pPr algn="just"/>
            <a:r>
              <a:rPr lang="en-US" sz="1400" dirty="0">
                <a:latin typeface="+mj-lt"/>
                <a:cs typeface="Times" panose="02020603050405020304" pitchFamily="18" charset="0"/>
              </a:rPr>
              <a:t>(double barrier)</a:t>
            </a:r>
            <a:endParaRPr lang="en-GB" sz="1400" dirty="0">
              <a:latin typeface="+mj-lt"/>
              <a:cs typeface="Times" panose="02020603050405020304" pitchFamily="18" charset="0"/>
            </a:endParaRPr>
          </a:p>
        </p:txBody>
      </p:sp>
      <p:sp>
        <p:nvSpPr>
          <p:cNvPr id="21" name="Rectangle 20"/>
          <p:cNvSpPr/>
          <p:nvPr/>
        </p:nvSpPr>
        <p:spPr>
          <a:xfrm>
            <a:off x="1429829" y="1215965"/>
            <a:ext cx="5945756" cy="4697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0" name="Rectangle 39"/>
          <p:cNvSpPr/>
          <p:nvPr/>
        </p:nvSpPr>
        <p:spPr>
          <a:xfrm>
            <a:off x="177602" y="4420704"/>
            <a:ext cx="3273809" cy="1569660"/>
          </a:xfrm>
          <a:prstGeom prst="rect">
            <a:avLst/>
          </a:prstGeom>
        </p:spPr>
        <p:txBody>
          <a:bodyPr wrap="square">
            <a:spAutoFit/>
          </a:bodyPr>
          <a:lstStyle/>
          <a:p>
            <a:pPr marL="214313" indent="-214313" algn="just">
              <a:buFont typeface="Wingdings" panose="05000000000000000000" pitchFamily="2" charset="2"/>
              <a:buChar char="q"/>
            </a:pPr>
            <a:r>
              <a:rPr lang="en-GB" sz="1600" dirty="0">
                <a:latin typeface="+mj-lt"/>
                <a:cs typeface="Times New Roman" panose="02020603050405020304" pitchFamily="18" charset="0"/>
              </a:rPr>
              <a:t>3.5 m × 2.0 m × 1.5 m, 45 tons.</a:t>
            </a:r>
            <a:endParaRPr lang="en-US" sz="1600" dirty="0">
              <a:latin typeface="+mj-lt"/>
              <a:cs typeface="Times New Roman" panose="02020603050405020304" pitchFamily="18" charset="0"/>
            </a:endParaRPr>
          </a:p>
          <a:p>
            <a:pPr marL="214313" indent="-214313" algn="just">
              <a:buFont typeface="Wingdings" panose="05000000000000000000" pitchFamily="2" charset="2"/>
              <a:buChar char="q"/>
            </a:pPr>
            <a:r>
              <a:rPr lang="en-US" sz="1600" dirty="0">
                <a:latin typeface="+mj-lt"/>
                <a:cs typeface="Times New Roman" panose="02020603050405020304" pitchFamily="18" charset="0"/>
              </a:rPr>
              <a:t>24 straps array grouped in 8 triplets.</a:t>
            </a:r>
          </a:p>
          <a:p>
            <a:pPr marL="214313" indent="-214313" algn="just">
              <a:buFont typeface="Wingdings" panose="05000000000000000000" pitchFamily="2" charset="2"/>
              <a:buChar char="q"/>
            </a:pPr>
            <a:r>
              <a:rPr lang="en-US" sz="1600" dirty="0">
                <a:latin typeface="+mj-lt"/>
                <a:cs typeface="Times New Roman" panose="02020603050405020304" pitchFamily="18" charset="0"/>
              </a:rPr>
              <a:t>8 inputs. Flexibility for antenna array excitation.</a:t>
            </a:r>
          </a:p>
          <a:p>
            <a:pPr marL="214313" indent="-214313" algn="just">
              <a:buFont typeface="Wingdings" panose="05000000000000000000" pitchFamily="2" charset="2"/>
              <a:buChar char="q"/>
            </a:pPr>
            <a:r>
              <a:rPr lang="en-US" sz="1600" dirty="0">
                <a:latin typeface="+mj-lt"/>
                <a:cs typeface="Times New Roman" panose="02020603050405020304" pitchFamily="18" charset="0"/>
              </a:rPr>
              <a:t>4 RF modules.</a:t>
            </a:r>
          </a:p>
        </p:txBody>
      </p:sp>
      <p:sp>
        <p:nvSpPr>
          <p:cNvPr id="28" name="TextBox 27"/>
          <p:cNvSpPr txBox="1"/>
          <p:nvPr/>
        </p:nvSpPr>
        <p:spPr>
          <a:xfrm>
            <a:off x="1454402" y="543898"/>
            <a:ext cx="4319335" cy="307777"/>
          </a:xfrm>
          <a:prstGeom prst="rect">
            <a:avLst/>
          </a:prstGeom>
          <a:noFill/>
        </p:spPr>
        <p:txBody>
          <a:bodyPr wrap="square" rtlCol="0">
            <a:spAutoFit/>
          </a:bodyPr>
          <a:lstStyle/>
          <a:p>
            <a:pPr algn="just"/>
            <a:r>
              <a:rPr lang="en-US" sz="1400" dirty="0">
                <a:latin typeface="+mj-lt"/>
                <a:cs typeface="Times" panose="02020603050405020304" pitchFamily="18" charset="0"/>
              </a:rPr>
              <a:t>Vacuum Transmission Line (oblong shaped)</a:t>
            </a:r>
            <a:endParaRPr lang="en-GB" sz="1400" dirty="0">
              <a:latin typeface="+mj-lt"/>
              <a:cs typeface="Times" panose="02020603050405020304" pitchFamily="18" charset="0"/>
            </a:endParaRPr>
          </a:p>
        </p:txBody>
      </p:sp>
      <p:cxnSp>
        <p:nvCxnSpPr>
          <p:cNvPr id="33" name="Straight Arrow Connector 32"/>
          <p:cNvCxnSpPr>
            <a:cxnSpLocks/>
          </p:cNvCxnSpPr>
          <p:nvPr/>
        </p:nvCxnSpPr>
        <p:spPr>
          <a:xfrm flipH="1">
            <a:off x="2946961" y="892919"/>
            <a:ext cx="285808" cy="11323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F0836E2C-CF75-D627-A642-4864545DAE91}"/>
              </a:ext>
            </a:extLst>
          </p:cNvPr>
          <p:cNvSpPr txBox="1">
            <a:spLocks noChangeAspect="1" noChangeArrowheads="1"/>
          </p:cNvSpPr>
          <p:nvPr/>
        </p:nvSpPr>
        <p:spPr bwMode="auto">
          <a:xfrm>
            <a:off x="348971" y="59091"/>
            <a:ext cx="8454370"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sz="2800" kern="0" dirty="0"/>
              <a:t>The ITER ICRF antenna</a:t>
            </a:r>
          </a:p>
        </p:txBody>
      </p:sp>
      <p:cxnSp>
        <p:nvCxnSpPr>
          <p:cNvPr id="29" name="Straight Arrow Connector 28">
            <a:extLst>
              <a:ext uri="{FF2B5EF4-FFF2-40B4-BE49-F238E27FC236}">
                <a16:creationId xmlns:a16="http://schemas.microsoft.com/office/drawing/2014/main" id="{815B2986-E4F6-897A-3037-EEA28E308C6C}"/>
              </a:ext>
            </a:extLst>
          </p:cNvPr>
          <p:cNvCxnSpPr>
            <a:cxnSpLocks/>
            <a:stCxn id="31" idx="1"/>
          </p:cNvCxnSpPr>
          <p:nvPr/>
        </p:nvCxnSpPr>
        <p:spPr>
          <a:xfrm flipH="1" flipV="1">
            <a:off x="7003432" y="1259898"/>
            <a:ext cx="782195" cy="408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4F232C3-2102-5C32-8E41-A87404164F72}"/>
              </a:ext>
            </a:extLst>
          </p:cNvPr>
          <p:cNvSpPr txBox="1"/>
          <p:nvPr/>
        </p:nvSpPr>
        <p:spPr>
          <a:xfrm>
            <a:off x="7785627" y="1514297"/>
            <a:ext cx="1358373" cy="307777"/>
          </a:xfrm>
          <a:prstGeom prst="rect">
            <a:avLst/>
          </a:prstGeom>
          <a:noFill/>
        </p:spPr>
        <p:txBody>
          <a:bodyPr wrap="square" rtlCol="0">
            <a:spAutoFit/>
          </a:bodyPr>
          <a:lstStyle/>
          <a:p>
            <a:pPr algn="just"/>
            <a:r>
              <a:rPr lang="en-US" sz="1400" dirty="0">
                <a:latin typeface="+mj-lt"/>
                <a:cs typeface="Times" panose="02020603050405020304" pitchFamily="18" charset="0"/>
              </a:rPr>
              <a:t>Rear Window</a:t>
            </a:r>
          </a:p>
        </p:txBody>
      </p:sp>
      <p:sp>
        <p:nvSpPr>
          <p:cNvPr id="32" name="Rectangle 31">
            <a:extLst>
              <a:ext uri="{FF2B5EF4-FFF2-40B4-BE49-F238E27FC236}">
                <a16:creationId xmlns:a16="http://schemas.microsoft.com/office/drawing/2014/main" id="{31F9CC1B-9F67-24B2-141B-C96D52E7B846}"/>
              </a:ext>
            </a:extLst>
          </p:cNvPr>
          <p:cNvSpPr/>
          <p:nvPr/>
        </p:nvSpPr>
        <p:spPr>
          <a:xfrm>
            <a:off x="3671425" y="4255449"/>
            <a:ext cx="5417032" cy="1815882"/>
          </a:xfrm>
          <a:prstGeom prst="rect">
            <a:avLst/>
          </a:prstGeom>
        </p:spPr>
        <p:txBody>
          <a:bodyPr wrap="square">
            <a:spAutoFit/>
          </a:bodyPr>
          <a:lstStyle/>
          <a:p>
            <a:pPr marL="214313" indent="-214313" algn="just">
              <a:buFont typeface="Wingdings" panose="05000000000000000000" pitchFamily="2" charset="2"/>
              <a:buChar char="q"/>
            </a:pPr>
            <a:r>
              <a:rPr lang="en-US" sz="1600" dirty="0">
                <a:latin typeface="+mj-lt"/>
                <a:cs typeface="Times New Roman" panose="02020603050405020304" pitchFamily="18" charset="0"/>
              </a:rPr>
              <a:t>45 kV peak nominal voltage.</a:t>
            </a:r>
          </a:p>
          <a:p>
            <a:pPr marL="214313" indent="-214313" algn="just">
              <a:buFont typeface="Wingdings" panose="05000000000000000000" pitchFamily="2" charset="2"/>
              <a:buChar char="q"/>
            </a:pPr>
            <a:r>
              <a:rPr lang="en-US" sz="1600" dirty="0">
                <a:latin typeface="+mj-lt"/>
                <a:cs typeface="Times New Roman" panose="02020603050405020304" pitchFamily="18" charset="0"/>
              </a:rPr>
              <a:t>E</a:t>
            </a:r>
            <a:r>
              <a:rPr lang="en-US" sz="1600" baseline="-25000" dirty="0">
                <a:latin typeface="+mj-lt"/>
                <a:cs typeface="Times New Roman" panose="02020603050405020304" pitchFamily="18" charset="0"/>
              </a:rPr>
              <a:t>max</a:t>
            </a:r>
            <a:r>
              <a:rPr lang="en-US" sz="1600" dirty="0">
                <a:latin typeface="+mj-lt"/>
                <a:cs typeface="Times New Roman" panose="02020603050405020304" pitchFamily="18" charset="0"/>
              </a:rPr>
              <a:t>=2-3 kV/mm (depending on direction, and location).</a:t>
            </a:r>
          </a:p>
          <a:p>
            <a:pPr marL="214313" indent="-214313" algn="just">
              <a:buFont typeface="Wingdings" panose="05000000000000000000" pitchFamily="2" charset="2"/>
              <a:buChar char="q"/>
            </a:pPr>
            <a:r>
              <a:rPr lang="en-US" sz="1600" dirty="0">
                <a:latin typeface="+mj-lt"/>
                <a:cs typeface="Times New Roman" panose="02020603050405020304" pitchFamily="18" charset="0"/>
              </a:rPr>
              <a:t>Optimized for 40-55 </a:t>
            </a:r>
            <a:r>
              <a:rPr lang="en-US" sz="1600" dirty="0" err="1">
                <a:latin typeface="+mj-lt"/>
                <a:cs typeface="Times New Roman" panose="02020603050405020304" pitchFamily="18" charset="0"/>
              </a:rPr>
              <a:t>MHz.</a:t>
            </a:r>
            <a:endParaRPr lang="en-US" sz="1600" dirty="0">
              <a:latin typeface="+mj-lt"/>
              <a:cs typeface="Times New Roman" panose="02020603050405020304" pitchFamily="18" charset="0"/>
            </a:endParaRPr>
          </a:p>
          <a:p>
            <a:pPr marL="214313" indent="-214313" algn="just">
              <a:buFont typeface="Wingdings" panose="05000000000000000000" pitchFamily="2" charset="2"/>
              <a:buChar char="q"/>
            </a:pPr>
            <a:r>
              <a:rPr lang="en-US" sz="1600" dirty="0">
                <a:latin typeface="+mj-lt"/>
                <a:cs typeface="Times New Roman" panose="02020603050405020304" pitchFamily="18" charset="0"/>
              </a:rPr>
              <a:t>10 MW CW, compatible with 20 MW CW.</a:t>
            </a:r>
          </a:p>
          <a:p>
            <a:pPr marL="214313" indent="-214313" algn="just">
              <a:buFont typeface="Wingdings" panose="05000000000000000000" pitchFamily="2" charset="2"/>
              <a:buChar char="q"/>
            </a:pPr>
            <a:r>
              <a:rPr lang="en-US" sz="1600" dirty="0">
                <a:latin typeface="+mj-lt"/>
                <a:cs typeface="Times New Roman" panose="02020603050405020304" pitchFamily="18" charset="0"/>
              </a:rPr>
              <a:t>RF modules designed to maximize coupled power + provide neutron shielding and compliance to </a:t>
            </a:r>
            <a:r>
              <a:rPr lang="en-US" sz="1600" dirty="0" err="1">
                <a:latin typeface="+mj-lt"/>
                <a:cs typeface="Times New Roman" panose="02020603050405020304" pitchFamily="18" charset="0"/>
              </a:rPr>
              <a:t>multiphysics</a:t>
            </a:r>
            <a:r>
              <a:rPr lang="en-US" sz="1600" dirty="0">
                <a:latin typeface="+mj-lt"/>
                <a:cs typeface="Times New Roman" panose="02020603050405020304" pitchFamily="18" charset="0"/>
              </a:rPr>
              <a:t> requirements.</a:t>
            </a:r>
          </a:p>
        </p:txBody>
      </p:sp>
      <p:sp>
        <p:nvSpPr>
          <p:cNvPr id="41" name="TextBox 40">
            <a:extLst>
              <a:ext uri="{FF2B5EF4-FFF2-40B4-BE49-F238E27FC236}">
                <a16:creationId xmlns:a16="http://schemas.microsoft.com/office/drawing/2014/main" id="{0386BA1A-C80D-0F71-3499-62B4C2AA9A87}"/>
              </a:ext>
            </a:extLst>
          </p:cNvPr>
          <p:cNvSpPr txBox="1"/>
          <p:nvPr/>
        </p:nvSpPr>
        <p:spPr>
          <a:xfrm>
            <a:off x="6578890" y="2009593"/>
            <a:ext cx="1989811" cy="307777"/>
          </a:xfrm>
          <a:prstGeom prst="rect">
            <a:avLst/>
          </a:prstGeom>
          <a:noFill/>
        </p:spPr>
        <p:txBody>
          <a:bodyPr wrap="square" rtlCol="0">
            <a:spAutoFit/>
          </a:bodyPr>
          <a:lstStyle/>
          <a:p>
            <a:pPr algn="just"/>
            <a:r>
              <a:rPr lang="en-US" sz="1400" dirty="0">
                <a:latin typeface="+mj-lt"/>
                <a:cs typeface="Times" panose="02020603050405020304" pitchFamily="18" charset="0"/>
              </a:rPr>
              <a:t>ATLIS (6 bar dry air)</a:t>
            </a:r>
          </a:p>
        </p:txBody>
      </p:sp>
      <p:cxnSp>
        <p:nvCxnSpPr>
          <p:cNvPr id="52" name="Straight Arrow Connector 51">
            <a:extLst>
              <a:ext uri="{FF2B5EF4-FFF2-40B4-BE49-F238E27FC236}">
                <a16:creationId xmlns:a16="http://schemas.microsoft.com/office/drawing/2014/main" id="{9AF15F9F-AB06-E6CA-60F2-CCF9B3738352}"/>
              </a:ext>
            </a:extLst>
          </p:cNvPr>
          <p:cNvCxnSpPr>
            <a:cxnSpLocks/>
          </p:cNvCxnSpPr>
          <p:nvPr/>
        </p:nvCxnSpPr>
        <p:spPr>
          <a:xfrm flipH="1">
            <a:off x="5184481" y="2737802"/>
            <a:ext cx="1211989" cy="5165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743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D7E73-6645-0322-61E5-FCFDA5E45D7A}"/>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DE7E9789-91B5-666E-5FA7-A2297F16022F}"/>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097FCE6B-D314-EC36-2F11-E42E22D63B3B}"/>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
        <p:nvSpPr>
          <p:cNvPr id="2" name="Rectangle 3">
            <a:extLst>
              <a:ext uri="{FF2B5EF4-FFF2-40B4-BE49-F238E27FC236}">
                <a16:creationId xmlns:a16="http://schemas.microsoft.com/office/drawing/2014/main" id="{3CCF78CC-A903-FA66-0B09-5081D965BC81}"/>
              </a:ext>
            </a:extLst>
          </p:cNvPr>
          <p:cNvSpPr txBox="1">
            <a:spLocks noChangeArrowheads="1"/>
          </p:cNvSpPr>
          <p:nvPr/>
        </p:nvSpPr>
        <p:spPr bwMode="auto">
          <a:xfrm>
            <a:off x="3879852" y="1449294"/>
            <a:ext cx="5069168" cy="36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400" i="1" kern="0" dirty="0">
                <a:solidFill>
                  <a:srgbClr val="0070C0"/>
                </a:solidFill>
              </a:rPr>
              <a:t>Acknowledgments: M. Schneider, E. Lerche, F. Koechl, et al. </a:t>
            </a:r>
          </a:p>
        </p:txBody>
      </p:sp>
      <p:sp>
        <p:nvSpPr>
          <p:cNvPr id="3" name="Rectangle 3">
            <a:extLst>
              <a:ext uri="{FF2B5EF4-FFF2-40B4-BE49-F238E27FC236}">
                <a16:creationId xmlns:a16="http://schemas.microsoft.com/office/drawing/2014/main" id="{00EE66D3-93D1-7FEF-24E4-04B2C0FB165D}"/>
              </a:ext>
            </a:extLst>
          </p:cNvPr>
          <p:cNvSpPr txBox="1">
            <a:spLocks noChangeArrowheads="1"/>
          </p:cNvSpPr>
          <p:nvPr/>
        </p:nvSpPr>
        <p:spPr bwMode="auto">
          <a:xfrm>
            <a:off x="6723905" y="1812925"/>
            <a:ext cx="2054224" cy="367552"/>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200" i="1" kern="0" dirty="0"/>
              <a:t>[E. Lerche, et al., this conf.]</a:t>
            </a:r>
          </a:p>
        </p:txBody>
      </p:sp>
    </p:spTree>
    <p:extLst>
      <p:ext uri="{BB962C8B-B14F-4D97-AF65-F5344CB8AC3E}">
        <p14:creationId xmlns:p14="http://schemas.microsoft.com/office/powerpoint/2010/main" val="230747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2403-7581-1B72-8780-5F093603F54B}"/>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64618B42-8966-3966-FD2D-4B16CFF65C9F}"/>
              </a:ext>
            </a:extLst>
          </p:cNvPr>
          <p:cNvSpPr>
            <a:spLocks noGrp="1" noChangeAspect="1" noChangeArrowheads="1"/>
          </p:cNvSpPr>
          <p:nvPr>
            <p:ph type="title"/>
          </p:nvPr>
        </p:nvSpPr>
        <p:spPr>
          <a:xfrm>
            <a:off x="179294" y="59091"/>
            <a:ext cx="8803341" cy="344319"/>
          </a:xfrm>
        </p:spPr>
        <p:txBody>
          <a:bodyPr/>
          <a:lstStyle/>
          <a:p>
            <a:r>
              <a:rPr lang="en-GB" sz="2800" dirty="0"/>
              <a:t>Effect of ICH on fusion performance</a:t>
            </a:r>
            <a:endParaRPr lang="en-US" sz="2800" dirty="0"/>
          </a:p>
        </p:txBody>
      </p:sp>
      <p:sp>
        <p:nvSpPr>
          <p:cNvPr id="5" name="TextBox 11">
            <a:extLst>
              <a:ext uri="{FF2B5EF4-FFF2-40B4-BE49-F238E27FC236}">
                <a16:creationId xmlns:a16="http://schemas.microsoft.com/office/drawing/2014/main" id="{6A838441-C94A-19D2-9BD2-8F8EF815922C}"/>
              </a:ext>
            </a:extLst>
          </p:cNvPr>
          <p:cNvSpPr txBox="1"/>
          <p:nvPr/>
        </p:nvSpPr>
        <p:spPr>
          <a:xfrm>
            <a:off x="77658" y="510986"/>
            <a:ext cx="8967729" cy="5847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600" dirty="0">
                <a:latin typeface="Arial" panose="020B0604020202020204" pitchFamily="34" charset="0"/>
                <a:cs typeface="Arial" panose="020B0604020202020204" pitchFamily="34" charset="0"/>
              </a:rPr>
              <a:t>W</a:t>
            </a:r>
            <a:r>
              <a:rPr lang="en-GB" sz="1600" b="0" i="0" u="none" strike="noStrike" baseline="0" dirty="0">
                <a:latin typeface="Arial" panose="020B0604020202020204" pitchFamily="34" charset="0"/>
                <a:cs typeface="Arial" panose="020B0604020202020204" pitchFamily="34" charset="0"/>
              </a:rPr>
              <a:t>aveforms of H&amp;CD power and plasma density to access Q ~ 10 conditions for a range of H&amp;CD mixes (assuming P</a:t>
            </a:r>
            <a:r>
              <a:rPr lang="en-GB" sz="1600" b="0" i="0" u="none" strike="noStrike" baseline="-25000" dirty="0">
                <a:latin typeface="Arial" panose="020B0604020202020204" pitchFamily="34" charset="0"/>
                <a:cs typeface="Arial" panose="020B0604020202020204" pitchFamily="34" charset="0"/>
              </a:rPr>
              <a:t>rad</a:t>
            </a:r>
            <a:r>
              <a:rPr lang="en-GB" sz="1600" b="0" i="0" u="none" strike="noStrike" baseline="0" dirty="0">
                <a:latin typeface="Arial" panose="020B0604020202020204" pitchFamily="34" charset="0"/>
                <a:cs typeface="Arial" panose="020B0604020202020204" pitchFamily="34" charset="0"/>
              </a:rPr>
              <a:t> = 30%)</a:t>
            </a:r>
            <a:r>
              <a:rPr lang="en-GB" sz="1600" dirty="0">
                <a:latin typeface="Arial" panose="020B0604020202020204" pitchFamily="34" charset="0"/>
                <a:cs typeface="Arial" panose="020B0604020202020204" pitchFamily="34" charset="0"/>
              </a:rPr>
              <a:t>:</a:t>
            </a:r>
          </a:p>
        </p:txBody>
      </p:sp>
      <p:pic>
        <p:nvPicPr>
          <p:cNvPr id="7" name="Picture 6" descr="A graph of a number of numbers&#10;&#10;AI-generated content may be incorrect.">
            <a:extLst>
              <a:ext uri="{FF2B5EF4-FFF2-40B4-BE49-F238E27FC236}">
                <a16:creationId xmlns:a16="http://schemas.microsoft.com/office/drawing/2014/main" id="{846D3981-76DF-B233-23B7-11FB5DA61369}"/>
              </a:ext>
            </a:extLst>
          </p:cNvPr>
          <p:cNvPicPr>
            <a:picLocks noChangeAspect="1"/>
          </p:cNvPicPr>
          <p:nvPr/>
        </p:nvPicPr>
        <p:blipFill>
          <a:blip r:embed="rId3" cstate="print">
            <a:extLst>
              <a:ext uri="{28A0092B-C50C-407E-A947-70E740481C1C}">
                <a14:useLocalDpi xmlns:a14="http://schemas.microsoft.com/office/drawing/2010/main" val="0"/>
              </a:ext>
            </a:extLst>
          </a:blip>
          <a:srcRect b="46220"/>
          <a:stretch/>
        </p:blipFill>
        <p:spPr>
          <a:xfrm>
            <a:off x="134471" y="1193457"/>
            <a:ext cx="5542639" cy="2670331"/>
          </a:xfrm>
          <a:prstGeom prst="rect">
            <a:avLst/>
          </a:prstGeom>
        </p:spPr>
      </p:pic>
      <p:sp>
        <p:nvSpPr>
          <p:cNvPr id="10" name="TextBox 9">
            <a:extLst>
              <a:ext uri="{FF2B5EF4-FFF2-40B4-BE49-F238E27FC236}">
                <a16:creationId xmlns:a16="http://schemas.microsoft.com/office/drawing/2014/main" id="{7AC5031C-E3A2-1812-98E8-661DF3268DA6}"/>
              </a:ext>
            </a:extLst>
          </p:cNvPr>
          <p:cNvSpPr txBox="1"/>
          <p:nvPr/>
        </p:nvSpPr>
        <p:spPr>
          <a:xfrm>
            <a:off x="5490547" y="1494382"/>
            <a:ext cx="3492088" cy="427809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sym typeface="Wingdings" panose="05000000000000000000" pitchFamily="2" charset="2"/>
              </a:rPr>
              <a:t>For each case: the temporal evolution of density corresponds to the fastest density rise to achieve Q=10 (if too fast  H-L transition  T</a:t>
            </a:r>
            <a:r>
              <a:rPr lang="en-GB" sz="1600" baseline="-25000" dirty="0">
                <a:latin typeface="Arial" panose="020B0604020202020204" pitchFamily="34" charset="0"/>
                <a:cs typeface="Arial" panose="020B0604020202020204" pitchFamily="34" charset="0"/>
                <a:sym typeface="Wingdings" panose="05000000000000000000" pitchFamily="2" charset="2"/>
              </a:rPr>
              <a:t>i</a:t>
            </a:r>
            <a:r>
              <a:rPr lang="en-GB" sz="1600" dirty="0">
                <a:latin typeface="Arial" panose="020B0604020202020204" pitchFamily="34" charset="0"/>
                <a:cs typeface="Arial" panose="020B0604020202020204" pitchFamily="34" charset="0"/>
                <a:sym typeface="Wingdings" panose="05000000000000000000" pitchFamily="2" charset="2"/>
              </a:rPr>
              <a:t> drops  P</a:t>
            </a:r>
            <a:r>
              <a:rPr lang="el-GR" sz="1600" baseline="-25000" dirty="0">
                <a:latin typeface="Arial" panose="020B0604020202020204" pitchFamily="34" charset="0"/>
                <a:cs typeface="Arial" panose="020B0604020202020204" pitchFamily="34" charset="0"/>
                <a:sym typeface="Wingdings" panose="05000000000000000000" pitchFamily="2" charset="2"/>
              </a:rPr>
              <a:t>α</a:t>
            </a:r>
            <a:r>
              <a:rPr lang="en-US" sz="1600" dirty="0">
                <a:latin typeface="Arial" panose="020B0604020202020204" pitchFamily="34" charset="0"/>
                <a:cs typeface="Arial" panose="020B0604020202020204" pitchFamily="34" charset="0"/>
                <a:sym typeface="Wingdings" panose="05000000000000000000" pitchFamily="2" charset="2"/>
              </a:rPr>
              <a:t> drops</a:t>
            </a:r>
            <a:r>
              <a:rPr lang="en-GB" sz="1600" dirty="0">
                <a:latin typeface="Arial" panose="020B0604020202020204" pitchFamily="34" charset="0"/>
                <a:cs typeface="Arial" panose="020B0604020202020204" pitchFamily="34" charset="0"/>
                <a:sym typeface="Wingdings" panose="05000000000000000000" pitchFamily="2" charset="2"/>
              </a:rPr>
              <a:t>).</a:t>
            </a: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sym typeface="Wingdings" panose="05000000000000000000" pitchFamily="2" charset="2"/>
              </a:rPr>
              <a:t>Slower density rise with only ECH).</a:t>
            </a: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lgn="just">
              <a:buFont typeface="Arial" panose="020B0604020202020204" pitchFamily="34" charset="0"/>
              <a:buChar char="•"/>
            </a:pPr>
            <a:r>
              <a:rPr lang="en-GB" sz="1600" dirty="0">
                <a:solidFill>
                  <a:srgbClr val="C00000"/>
                </a:solidFill>
                <a:latin typeface="Arial" panose="020B0604020202020204" pitchFamily="34" charset="0"/>
                <a:cs typeface="Arial" panose="020B0604020202020204" pitchFamily="34" charset="0"/>
                <a:sym typeface="Wingdings" panose="05000000000000000000" pitchFamily="2" charset="2"/>
              </a:rPr>
              <a:t>Faster access to burning plasma conditions and increased fusion power with direct ion heating (NBI and ICH).</a:t>
            </a:r>
          </a:p>
          <a:p>
            <a:pPr marL="285750" indent="-285750" algn="just">
              <a:buFont typeface="Arial" panose="020B0604020202020204" pitchFamily="34" charset="0"/>
              <a:buChar char="•"/>
            </a:pPr>
            <a:endParaRPr lang="en-GB" sz="1600" dirty="0">
              <a:latin typeface="Arial" panose="020B0604020202020204" pitchFamily="34" charset="0"/>
              <a:cs typeface="Arial" panose="020B0604020202020204" pitchFamily="34" charset="0"/>
              <a:sym typeface="Wingdings" panose="05000000000000000000" pitchFamily="2" charset="2"/>
            </a:endParaRPr>
          </a:p>
          <a:p>
            <a:pPr marL="28575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sym typeface="Wingdings" panose="05000000000000000000" pitchFamily="2" charset="2"/>
              </a:rPr>
              <a:t>Such scenarios can be tested end of DT-1 or in DT-2.</a:t>
            </a:r>
          </a:p>
        </p:txBody>
      </p:sp>
      <p:sp>
        <p:nvSpPr>
          <p:cNvPr id="12" name="TextBox 11">
            <a:extLst>
              <a:ext uri="{FF2B5EF4-FFF2-40B4-BE49-F238E27FC236}">
                <a16:creationId xmlns:a16="http://schemas.microsoft.com/office/drawing/2014/main" id="{F257EEFC-2E1D-8BE9-E034-239B8CB6CC8A}"/>
              </a:ext>
            </a:extLst>
          </p:cNvPr>
          <p:cNvSpPr txBox="1"/>
          <p:nvPr/>
        </p:nvSpPr>
        <p:spPr>
          <a:xfrm>
            <a:off x="488921" y="4097123"/>
            <a:ext cx="1344706" cy="523220"/>
          </a:xfrm>
          <a:prstGeom prst="rect">
            <a:avLst/>
          </a:prstGeom>
          <a:noFill/>
          <a:ln>
            <a:solidFill>
              <a:schemeClr val="tx1"/>
            </a:solidFill>
          </a:ln>
        </p:spPr>
        <p:txBody>
          <a:bodyPr wrap="square">
            <a:spAutoFit/>
          </a:bodyPr>
          <a:lstStyle/>
          <a:p>
            <a:r>
              <a:rPr lang="en-GB" sz="1400" dirty="0">
                <a:solidFill>
                  <a:srgbClr val="000000"/>
                </a:solidFill>
                <a:latin typeface="+mj-lt"/>
                <a:ea typeface="Times New Roman" panose="02020603050405020304" pitchFamily="18" charset="0"/>
              </a:rPr>
              <a:t>S</a:t>
            </a:r>
            <a:r>
              <a:rPr lang="en-GB" sz="1400" dirty="0">
                <a:solidFill>
                  <a:srgbClr val="000000"/>
                </a:solidFill>
                <a:effectLst/>
                <a:latin typeface="+mj-lt"/>
                <a:ea typeface="Times New Roman" panose="02020603050405020304" pitchFamily="18" charset="0"/>
              </a:rPr>
              <a:t>hot=53301, Runs 80 to 84.</a:t>
            </a:r>
            <a:endParaRPr lang="en-GB" sz="1400" dirty="0">
              <a:latin typeface="+mj-lt"/>
            </a:endParaRPr>
          </a:p>
        </p:txBody>
      </p:sp>
      <p:pic>
        <p:nvPicPr>
          <p:cNvPr id="2" name="Picture 1" descr="A graph of a number of numbers&#10;&#10;AI-generated content may be incorrect.">
            <a:extLst>
              <a:ext uri="{FF2B5EF4-FFF2-40B4-BE49-F238E27FC236}">
                <a16:creationId xmlns:a16="http://schemas.microsoft.com/office/drawing/2014/main" id="{E75B9605-45AF-D4C4-4C4A-1A91D8DB4F65}"/>
              </a:ext>
            </a:extLst>
          </p:cNvPr>
          <p:cNvPicPr>
            <a:picLocks noChangeAspect="1"/>
          </p:cNvPicPr>
          <p:nvPr/>
        </p:nvPicPr>
        <p:blipFill>
          <a:blip r:embed="rId3" cstate="print">
            <a:extLst>
              <a:ext uri="{28A0092B-C50C-407E-A947-70E740481C1C}">
                <a14:useLocalDpi xmlns:a14="http://schemas.microsoft.com/office/drawing/2010/main" val="0"/>
              </a:ext>
            </a:extLst>
          </a:blip>
          <a:srcRect l="21026" t="53960" r="23335"/>
          <a:stretch/>
        </p:blipFill>
        <p:spPr>
          <a:xfrm>
            <a:off x="2250145" y="3872753"/>
            <a:ext cx="3083860" cy="2286000"/>
          </a:xfrm>
          <a:prstGeom prst="rect">
            <a:avLst/>
          </a:prstGeom>
        </p:spPr>
      </p:pic>
      <p:sp>
        <p:nvSpPr>
          <p:cNvPr id="3" name="TextBox 2">
            <a:extLst>
              <a:ext uri="{FF2B5EF4-FFF2-40B4-BE49-F238E27FC236}">
                <a16:creationId xmlns:a16="http://schemas.microsoft.com/office/drawing/2014/main" id="{6418BCF0-F875-3F8B-DDDB-B7E7E33B80E3}"/>
              </a:ext>
            </a:extLst>
          </p:cNvPr>
          <p:cNvSpPr txBox="1"/>
          <p:nvPr/>
        </p:nvSpPr>
        <p:spPr>
          <a:xfrm>
            <a:off x="488921" y="4853678"/>
            <a:ext cx="1864658" cy="1015663"/>
          </a:xfrm>
          <a:prstGeom prst="rect">
            <a:avLst/>
          </a:prstGeom>
          <a:solidFill>
            <a:schemeClr val="bg1">
              <a:lumMod val="95000"/>
            </a:schemeClr>
          </a:solidFill>
          <a:ln>
            <a:noFill/>
          </a:ln>
        </p:spPr>
        <p:txBody>
          <a:bodyPr wrap="square">
            <a:spAutoFit/>
          </a:bodyPr>
          <a:lstStyle/>
          <a:p>
            <a:pPr algn="just"/>
            <a:r>
              <a:rPr lang="en-GB" sz="1200" i="1" dirty="0">
                <a:latin typeface="Arial" panose="020B0604020202020204" pitchFamily="34" charset="0"/>
                <a:ea typeface="平成明朝"/>
                <a:cs typeface="Arial" panose="020B0604020202020204" pitchFamily="34" charset="0"/>
              </a:rPr>
              <a:t>[A. Loarte et al., “The new ITER Baseline, Research Plan and open R&amp;D issues”, accepted to PPCF (2025)]</a:t>
            </a:r>
            <a:endParaRPr lang="en-GB"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764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B415B-7775-3B1C-7D86-E44F7F196A6E}"/>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9374884C-FCE6-DA4D-FF0B-37E58B407A67}"/>
              </a:ext>
            </a:extLst>
          </p:cNvPr>
          <p:cNvSpPr>
            <a:spLocks noGrp="1" noChangeAspect="1" noChangeArrowheads="1"/>
          </p:cNvSpPr>
          <p:nvPr>
            <p:ph type="title"/>
          </p:nvPr>
        </p:nvSpPr>
        <p:spPr>
          <a:xfrm>
            <a:off x="179294" y="59091"/>
            <a:ext cx="8803341" cy="344319"/>
          </a:xfrm>
        </p:spPr>
        <p:txBody>
          <a:bodyPr/>
          <a:lstStyle/>
          <a:p>
            <a:pPr algn="ctr"/>
            <a:r>
              <a:rPr lang="en-GB" sz="2800" b="1" dirty="0">
                <a:latin typeface="Arial" panose="020B0604020202020204" pitchFamily="34" charset="0"/>
                <a:cs typeface="Arial" panose="020B0604020202020204" pitchFamily="34" charset="0"/>
              </a:rPr>
              <a:t>SRO: Ion heating in D plasmas with ICH [1/2]</a:t>
            </a:r>
          </a:p>
        </p:txBody>
      </p:sp>
      <p:pic>
        <p:nvPicPr>
          <p:cNvPr id="14" name="Picture 13">
            <a:extLst>
              <a:ext uri="{FF2B5EF4-FFF2-40B4-BE49-F238E27FC236}">
                <a16:creationId xmlns:a16="http://schemas.microsoft.com/office/drawing/2014/main" id="{701C7E91-DCA4-F32E-465D-44A0DF2E4B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15" t="10455" b="1"/>
          <a:stretch/>
        </p:blipFill>
        <p:spPr bwMode="auto">
          <a:xfrm>
            <a:off x="4767290" y="976343"/>
            <a:ext cx="4015594" cy="346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5">
            <a:extLst>
              <a:ext uri="{FF2B5EF4-FFF2-40B4-BE49-F238E27FC236}">
                <a16:creationId xmlns:a16="http://schemas.microsoft.com/office/drawing/2014/main" id="{E6078BA9-638A-DDAF-1E75-57903A642512}"/>
              </a:ext>
            </a:extLst>
          </p:cNvPr>
          <p:cNvSpPr txBox="1">
            <a:spLocks noChangeArrowheads="1"/>
          </p:cNvSpPr>
          <p:nvPr/>
        </p:nvSpPr>
        <p:spPr bwMode="auto">
          <a:xfrm>
            <a:off x="7461921" y="1875573"/>
            <a:ext cx="9461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2000" b="1" dirty="0"/>
              <a:t>0.3%H</a:t>
            </a:r>
            <a:endParaRPr lang="en-GB" altLang="fr-FR" sz="2000" dirty="0"/>
          </a:p>
          <a:p>
            <a:r>
              <a:rPr lang="en-GB" altLang="fr-FR" sz="1400" dirty="0"/>
              <a:t>(residual)</a:t>
            </a:r>
          </a:p>
        </p:txBody>
      </p:sp>
      <p:pic>
        <p:nvPicPr>
          <p:cNvPr id="16" name="Picture 2">
            <a:extLst>
              <a:ext uri="{FF2B5EF4-FFF2-40B4-BE49-F238E27FC236}">
                <a16:creationId xmlns:a16="http://schemas.microsoft.com/office/drawing/2014/main" id="{9A4E1341-484C-DDA9-0C96-DDCF0091A6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63" t="9973"/>
          <a:stretch/>
        </p:blipFill>
        <p:spPr bwMode="auto">
          <a:xfrm>
            <a:off x="270468" y="976343"/>
            <a:ext cx="4156386" cy="351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6">
            <a:extLst>
              <a:ext uri="{FF2B5EF4-FFF2-40B4-BE49-F238E27FC236}">
                <a16:creationId xmlns:a16="http://schemas.microsoft.com/office/drawing/2014/main" id="{D250E30C-DC9F-B93A-89E1-670CD9C2BDAE}"/>
              </a:ext>
            </a:extLst>
          </p:cNvPr>
          <p:cNvSpPr txBox="1">
            <a:spLocks noChangeArrowheads="1"/>
          </p:cNvSpPr>
          <p:nvPr/>
        </p:nvSpPr>
        <p:spPr bwMode="auto">
          <a:xfrm>
            <a:off x="3146318" y="1875573"/>
            <a:ext cx="73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2000" b="1" dirty="0"/>
              <a:t>2%H</a:t>
            </a:r>
          </a:p>
        </p:txBody>
      </p:sp>
      <p:sp>
        <p:nvSpPr>
          <p:cNvPr id="18" name="TextBox 17">
            <a:extLst>
              <a:ext uri="{FF2B5EF4-FFF2-40B4-BE49-F238E27FC236}">
                <a16:creationId xmlns:a16="http://schemas.microsoft.com/office/drawing/2014/main" id="{4D40D3B4-6A1B-90BE-3E5C-2C843A4D2734}"/>
              </a:ext>
            </a:extLst>
          </p:cNvPr>
          <p:cNvSpPr txBox="1"/>
          <p:nvPr/>
        </p:nvSpPr>
        <p:spPr>
          <a:xfrm>
            <a:off x="835037" y="576233"/>
            <a:ext cx="3591817" cy="400110"/>
          </a:xfrm>
          <a:prstGeom prst="rect">
            <a:avLst/>
          </a:prstGeom>
          <a:noFill/>
        </p:spPr>
        <p:txBody>
          <a:bodyPr wrap="none" rtlCol="0">
            <a:spAutoFit/>
          </a:bodyPr>
          <a:lstStyle/>
          <a:p>
            <a:r>
              <a:rPr lang="en-GB" sz="2000" b="1" dirty="0"/>
              <a:t>On-axis H min. (2.65T/42MHz)</a:t>
            </a:r>
          </a:p>
        </p:txBody>
      </p:sp>
      <p:sp>
        <p:nvSpPr>
          <p:cNvPr id="19" name="TextBox 18">
            <a:extLst>
              <a:ext uri="{FF2B5EF4-FFF2-40B4-BE49-F238E27FC236}">
                <a16:creationId xmlns:a16="http://schemas.microsoft.com/office/drawing/2014/main" id="{A5CE4C8B-0870-D0DE-1F40-CC10C45D0EF5}"/>
              </a:ext>
            </a:extLst>
          </p:cNvPr>
          <p:cNvSpPr txBox="1"/>
          <p:nvPr/>
        </p:nvSpPr>
        <p:spPr>
          <a:xfrm>
            <a:off x="5191067" y="576233"/>
            <a:ext cx="3591817" cy="400110"/>
          </a:xfrm>
          <a:prstGeom prst="rect">
            <a:avLst/>
          </a:prstGeom>
          <a:noFill/>
        </p:spPr>
        <p:txBody>
          <a:bodyPr wrap="none" rtlCol="0">
            <a:spAutoFit/>
          </a:bodyPr>
          <a:lstStyle/>
          <a:p>
            <a:r>
              <a:rPr lang="en-GB" sz="2000" b="1" dirty="0"/>
              <a:t>Off-axis H min. (2.65T/40MHz)</a:t>
            </a:r>
          </a:p>
        </p:txBody>
      </p:sp>
      <p:sp>
        <p:nvSpPr>
          <p:cNvPr id="20" name="TextBox 19">
            <a:extLst>
              <a:ext uri="{FF2B5EF4-FFF2-40B4-BE49-F238E27FC236}">
                <a16:creationId xmlns:a16="http://schemas.microsoft.com/office/drawing/2014/main" id="{F2EC7E05-E965-2591-BBD2-25331062765A}"/>
              </a:ext>
            </a:extLst>
          </p:cNvPr>
          <p:cNvSpPr txBox="1"/>
          <p:nvPr/>
        </p:nvSpPr>
        <p:spPr>
          <a:xfrm>
            <a:off x="832990" y="4679615"/>
            <a:ext cx="7025135" cy="1323439"/>
          </a:xfrm>
          <a:prstGeom prst="rect">
            <a:avLst/>
          </a:prstGeom>
          <a:noFill/>
        </p:spPr>
        <p:txBody>
          <a:bodyPr wrap="square" rtlCol="0">
            <a:spAutoFit/>
          </a:bodyPr>
          <a:lstStyle/>
          <a:p>
            <a:pPr>
              <a:spcBef>
                <a:spcPts val="600"/>
              </a:spcBef>
              <a:spcAft>
                <a:spcPts val="600"/>
              </a:spcAft>
            </a:pPr>
            <a:r>
              <a:rPr lang="en-GB" sz="2000" dirty="0">
                <a:latin typeface="+mj-lt"/>
                <a:cs typeface="Arial" panose="020B0604020202020204" pitchFamily="34" charset="0"/>
              </a:rPr>
              <a:t>Bulk ion heating with H min. ICRH can be obtained by:</a:t>
            </a:r>
          </a:p>
          <a:p>
            <a:pPr>
              <a:spcBef>
                <a:spcPts val="600"/>
              </a:spcBef>
              <a:spcAft>
                <a:spcPts val="600"/>
              </a:spcAft>
            </a:pPr>
            <a:r>
              <a:rPr lang="en-GB" sz="2000" dirty="0">
                <a:latin typeface="+mj-lt"/>
                <a:cs typeface="Arial" panose="020B0604020202020204" pitchFamily="34" charset="0"/>
              </a:rPr>
              <a:t>- Shifting the resonance off-axis (reducing the frequency).</a:t>
            </a:r>
          </a:p>
          <a:p>
            <a:pPr>
              <a:spcBef>
                <a:spcPts val="600"/>
              </a:spcBef>
              <a:spcAft>
                <a:spcPts val="600"/>
              </a:spcAft>
            </a:pPr>
            <a:r>
              <a:rPr lang="en-GB" sz="2000" dirty="0">
                <a:latin typeface="+mj-lt"/>
                <a:cs typeface="Arial" panose="020B0604020202020204" pitchFamily="34" charset="0"/>
              </a:rPr>
              <a:t>- No H</a:t>
            </a:r>
            <a:r>
              <a:rPr lang="en-GB" sz="2000" baseline="-25000" dirty="0">
                <a:latin typeface="+mj-lt"/>
                <a:cs typeface="Arial" panose="020B0604020202020204" pitchFamily="34" charset="0"/>
              </a:rPr>
              <a:t>2</a:t>
            </a:r>
            <a:r>
              <a:rPr lang="en-GB" sz="2000" dirty="0">
                <a:latin typeface="+mj-lt"/>
                <a:cs typeface="Arial" panose="020B0604020202020204" pitchFamily="34" charset="0"/>
              </a:rPr>
              <a:t> injection to enhance </a:t>
            </a:r>
            <a:r>
              <a:rPr lang="el-GR" sz="2000" dirty="0">
                <a:latin typeface="+mj-lt"/>
                <a:cs typeface="Arial" panose="020B0604020202020204" pitchFamily="34" charset="0"/>
              </a:rPr>
              <a:t>ω</a:t>
            </a:r>
            <a:r>
              <a:rPr lang="en-US" sz="2000" dirty="0">
                <a:latin typeface="+mj-lt"/>
                <a:cs typeface="Arial" panose="020B0604020202020204" pitchFamily="34" charset="0"/>
              </a:rPr>
              <a:t>=2</a:t>
            </a:r>
            <a:r>
              <a:rPr lang="el-GR" sz="2000" dirty="0">
                <a:latin typeface="+mj-lt"/>
                <a:cs typeface="Arial" panose="020B0604020202020204" pitchFamily="34" charset="0"/>
              </a:rPr>
              <a:t>ω</a:t>
            </a:r>
            <a:r>
              <a:rPr lang="en-US" sz="2000" baseline="-25000" dirty="0">
                <a:latin typeface="+mj-lt"/>
                <a:cs typeface="Arial" panose="020B0604020202020204" pitchFamily="34" charset="0"/>
              </a:rPr>
              <a:t>c</a:t>
            </a:r>
            <a:r>
              <a:rPr lang="en-GB" sz="2000" dirty="0">
                <a:latin typeface="+mj-lt"/>
                <a:cs typeface="Arial" panose="020B0604020202020204" pitchFamily="34" charset="0"/>
              </a:rPr>
              <a:t> D absorption.</a:t>
            </a:r>
          </a:p>
        </p:txBody>
      </p:sp>
    </p:spTree>
    <p:extLst>
      <p:ext uri="{BB962C8B-B14F-4D97-AF65-F5344CB8AC3E}">
        <p14:creationId xmlns:p14="http://schemas.microsoft.com/office/powerpoint/2010/main" val="853138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55515-E094-4A01-F133-8C4980833284}"/>
            </a:ext>
          </a:extLst>
        </p:cNvPr>
        <p:cNvGrpSpPr/>
        <p:nvPr/>
      </p:nvGrpSpPr>
      <p:grpSpPr>
        <a:xfrm>
          <a:off x="0" y="0"/>
          <a:ext cx="0" cy="0"/>
          <a:chOff x="0" y="0"/>
          <a:chExt cx="0" cy="0"/>
        </a:xfrm>
      </p:grpSpPr>
      <p:pic>
        <p:nvPicPr>
          <p:cNvPr id="5" name="Picture 16">
            <a:extLst>
              <a:ext uri="{FF2B5EF4-FFF2-40B4-BE49-F238E27FC236}">
                <a16:creationId xmlns:a16="http://schemas.microsoft.com/office/drawing/2014/main" id="{2949A3C1-1A98-9D59-D60C-166810AAE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55" y="919438"/>
            <a:ext cx="2568575" cy="43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8">
            <a:extLst>
              <a:ext uri="{FF2B5EF4-FFF2-40B4-BE49-F238E27FC236}">
                <a16:creationId xmlns:a16="http://schemas.microsoft.com/office/drawing/2014/main" id="{5CE0DAA9-153C-F0C7-0894-C24F24E8F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568" y="901921"/>
            <a:ext cx="25146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9">
            <a:extLst>
              <a:ext uri="{FF2B5EF4-FFF2-40B4-BE49-F238E27FC236}">
                <a16:creationId xmlns:a16="http://schemas.microsoft.com/office/drawing/2014/main" id="{0DBF6FD4-8FF4-3369-0E44-2245D7FB1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820" y="881338"/>
            <a:ext cx="2522538"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8">
            <a:extLst>
              <a:ext uri="{FF2B5EF4-FFF2-40B4-BE49-F238E27FC236}">
                <a16:creationId xmlns:a16="http://schemas.microsoft.com/office/drawing/2014/main" id="{76DD1551-A5EC-38E1-7EC0-0D6D60FCE870}"/>
              </a:ext>
            </a:extLst>
          </p:cNvPr>
          <p:cNvSpPr>
            <a:spLocks noChangeArrowheads="1"/>
          </p:cNvSpPr>
          <p:nvPr/>
        </p:nvSpPr>
        <p:spPr bwMode="auto">
          <a:xfrm>
            <a:off x="4126525" y="1690680"/>
            <a:ext cx="1550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1800" b="1" dirty="0">
                <a:solidFill>
                  <a:srgbClr val="FF0000"/>
                </a:solidFill>
                <a:latin typeface="+mj-lt"/>
                <a:sym typeface="Wingdings" panose="05000000000000000000" pitchFamily="2" charset="2"/>
              </a:rPr>
              <a:t>ICRH=10MW</a:t>
            </a:r>
          </a:p>
        </p:txBody>
      </p:sp>
      <p:sp>
        <p:nvSpPr>
          <p:cNvPr id="3" name="Rectangle 9">
            <a:extLst>
              <a:ext uri="{FF2B5EF4-FFF2-40B4-BE49-F238E27FC236}">
                <a16:creationId xmlns:a16="http://schemas.microsoft.com/office/drawing/2014/main" id="{29117371-D445-A58F-2881-689AB55E40B7}"/>
              </a:ext>
            </a:extLst>
          </p:cNvPr>
          <p:cNvSpPr>
            <a:spLocks noChangeArrowheads="1"/>
          </p:cNvSpPr>
          <p:nvPr/>
        </p:nvSpPr>
        <p:spPr bwMode="auto">
          <a:xfrm>
            <a:off x="7323721" y="1722540"/>
            <a:ext cx="1550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1800" b="1" dirty="0">
                <a:solidFill>
                  <a:srgbClr val="FF0000"/>
                </a:solidFill>
                <a:latin typeface="+mj-lt"/>
                <a:sym typeface="Wingdings" panose="05000000000000000000" pitchFamily="2" charset="2"/>
              </a:rPr>
              <a:t>ICRH=20MW</a:t>
            </a:r>
          </a:p>
        </p:txBody>
      </p:sp>
      <p:sp>
        <p:nvSpPr>
          <p:cNvPr id="4" name="Rectangle 10">
            <a:extLst>
              <a:ext uri="{FF2B5EF4-FFF2-40B4-BE49-F238E27FC236}">
                <a16:creationId xmlns:a16="http://schemas.microsoft.com/office/drawing/2014/main" id="{0C979822-9A6F-E202-B0E7-2B96EE698650}"/>
              </a:ext>
            </a:extLst>
          </p:cNvPr>
          <p:cNvSpPr>
            <a:spLocks noChangeArrowheads="1"/>
          </p:cNvSpPr>
          <p:nvPr/>
        </p:nvSpPr>
        <p:spPr bwMode="auto">
          <a:xfrm>
            <a:off x="1191035" y="1669155"/>
            <a:ext cx="15632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1800" b="1" dirty="0">
                <a:solidFill>
                  <a:srgbClr val="FF0000"/>
                </a:solidFill>
                <a:latin typeface="+mj-lt"/>
                <a:sym typeface="Wingdings" panose="05000000000000000000" pitchFamily="2" charset="2"/>
              </a:rPr>
              <a:t>ICRH=0 </a:t>
            </a:r>
            <a:r>
              <a:rPr lang="en-GB" altLang="fr-FR" sz="1800" dirty="0">
                <a:solidFill>
                  <a:srgbClr val="FF0000"/>
                </a:solidFill>
                <a:latin typeface="+mj-lt"/>
                <a:sym typeface="Wingdings" panose="05000000000000000000" pitchFamily="2" charset="2"/>
              </a:rPr>
              <a:t>(ref.)</a:t>
            </a:r>
          </a:p>
        </p:txBody>
      </p:sp>
      <p:sp>
        <p:nvSpPr>
          <p:cNvPr id="8" name="Text Box 20">
            <a:extLst>
              <a:ext uri="{FF2B5EF4-FFF2-40B4-BE49-F238E27FC236}">
                <a16:creationId xmlns:a16="http://schemas.microsoft.com/office/drawing/2014/main" id="{BF60057B-19C9-D5A2-A826-125C3FAFCE13}"/>
              </a:ext>
            </a:extLst>
          </p:cNvPr>
          <p:cNvSpPr txBox="1">
            <a:spLocks noChangeArrowheads="1"/>
          </p:cNvSpPr>
          <p:nvPr/>
        </p:nvSpPr>
        <p:spPr bwMode="auto">
          <a:xfrm>
            <a:off x="755833" y="5168539"/>
            <a:ext cx="8010525"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buFontTx/>
              <a:buChar char="•"/>
            </a:pPr>
            <a:r>
              <a:rPr lang="en-GB" altLang="fr-FR" sz="1800" dirty="0">
                <a:latin typeface="+mj-lt"/>
              </a:rPr>
              <a:t> ICRH increases T</a:t>
            </a:r>
            <a:r>
              <a:rPr lang="en-GB" altLang="fr-FR" sz="1800" baseline="-25000" dirty="0">
                <a:latin typeface="+mj-lt"/>
              </a:rPr>
              <a:t>i</a:t>
            </a:r>
            <a:r>
              <a:rPr lang="en-GB" altLang="fr-FR" sz="1800" dirty="0">
                <a:latin typeface="+mj-lt"/>
              </a:rPr>
              <a:t> efficiently.</a:t>
            </a:r>
          </a:p>
          <a:p>
            <a:pPr>
              <a:spcBef>
                <a:spcPct val="30000"/>
              </a:spcBef>
              <a:buFontTx/>
              <a:buChar char="•"/>
            </a:pPr>
            <a:r>
              <a:rPr lang="en-GB" altLang="fr-FR" sz="1800" dirty="0">
                <a:latin typeface="+mj-lt"/>
              </a:rPr>
              <a:t> T</a:t>
            </a:r>
            <a:r>
              <a:rPr lang="en-GB" altLang="fr-FR" sz="1800" baseline="-25000" dirty="0">
                <a:latin typeface="+mj-lt"/>
              </a:rPr>
              <a:t>i</a:t>
            </a:r>
            <a:r>
              <a:rPr lang="en-GB" altLang="fr-FR" sz="1800" dirty="0">
                <a:latin typeface="+mj-lt"/>
              </a:rPr>
              <a:t>&gt;</a:t>
            </a:r>
            <a:r>
              <a:rPr lang="en-GB" altLang="fr-FR" sz="1800" dirty="0" err="1">
                <a:latin typeface="+mj-lt"/>
              </a:rPr>
              <a:t>T</a:t>
            </a:r>
            <a:r>
              <a:rPr lang="en-GB" altLang="fr-FR" sz="1800" baseline="-25000" dirty="0" err="1">
                <a:latin typeface="+mj-lt"/>
              </a:rPr>
              <a:t>e</a:t>
            </a:r>
            <a:r>
              <a:rPr lang="en-GB" altLang="fr-FR" sz="1800" dirty="0">
                <a:latin typeface="+mj-lt"/>
              </a:rPr>
              <a:t> regime not reached with ECRH = 25MW; could require more than 20 MW ICRH or reducing ECRH power.</a:t>
            </a:r>
          </a:p>
        </p:txBody>
      </p:sp>
      <p:sp>
        <p:nvSpPr>
          <p:cNvPr id="9" name="Line 22">
            <a:extLst>
              <a:ext uri="{FF2B5EF4-FFF2-40B4-BE49-F238E27FC236}">
                <a16:creationId xmlns:a16="http://schemas.microsoft.com/office/drawing/2014/main" id="{CCDE3EA6-EDFD-1771-8836-BD6561C23344}"/>
              </a:ext>
            </a:extLst>
          </p:cNvPr>
          <p:cNvSpPr>
            <a:spLocks noChangeShapeType="1"/>
          </p:cNvSpPr>
          <p:nvPr/>
        </p:nvSpPr>
        <p:spPr bwMode="auto">
          <a:xfrm flipV="1">
            <a:off x="3845019" y="2395020"/>
            <a:ext cx="0" cy="661987"/>
          </a:xfrm>
          <a:prstGeom prst="line">
            <a:avLst/>
          </a:prstGeom>
          <a:noFill/>
          <a:ln w="19050">
            <a:solidFill>
              <a:srgbClr val="FF99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23">
            <a:extLst>
              <a:ext uri="{FF2B5EF4-FFF2-40B4-BE49-F238E27FC236}">
                <a16:creationId xmlns:a16="http://schemas.microsoft.com/office/drawing/2014/main" id="{E4C84B10-DF67-784F-CF9F-41C29576FBDA}"/>
              </a:ext>
            </a:extLst>
          </p:cNvPr>
          <p:cNvSpPr>
            <a:spLocks noChangeShapeType="1"/>
          </p:cNvSpPr>
          <p:nvPr/>
        </p:nvSpPr>
        <p:spPr bwMode="auto">
          <a:xfrm flipV="1">
            <a:off x="3931491" y="1650715"/>
            <a:ext cx="0" cy="449262"/>
          </a:xfrm>
          <a:prstGeom prst="line">
            <a:avLst/>
          </a:prstGeom>
          <a:noFill/>
          <a:ln w="19050">
            <a:solidFill>
              <a:srgbClr val="4462C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latin typeface="+mj-lt"/>
            </a:endParaRPr>
          </a:p>
        </p:txBody>
      </p:sp>
      <p:sp>
        <p:nvSpPr>
          <p:cNvPr id="11" name="Line 24">
            <a:extLst>
              <a:ext uri="{FF2B5EF4-FFF2-40B4-BE49-F238E27FC236}">
                <a16:creationId xmlns:a16="http://schemas.microsoft.com/office/drawing/2014/main" id="{3F66530F-807F-49C8-955B-32CD9EB7323A}"/>
              </a:ext>
            </a:extLst>
          </p:cNvPr>
          <p:cNvSpPr>
            <a:spLocks noChangeShapeType="1"/>
          </p:cNvSpPr>
          <p:nvPr/>
        </p:nvSpPr>
        <p:spPr bwMode="auto">
          <a:xfrm flipV="1">
            <a:off x="6788150" y="1680126"/>
            <a:ext cx="0" cy="1382712"/>
          </a:xfrm>
          <a:prstGeom prst="line">
            <a:avLst/>
          </a:prstGeom>
          <a:noFill/>
          <a:ln w="19050">
            <a:solidFill>
              <a:srgbClr val="FF99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 Box 27">
            <a:extLst>
              <a:ext uri="{FF2B5EF4-FFF2-40B4-BE49-F238E27FC236}">
                <a16:creationId xmlns:a16="http://schemas.microsoft.com/office/drawing/2014/main" id="{1B41C289-58B2-C520-6BF1-C656451EADFC}"/>
              </a:ext>
            </a:extLst>
          </p:cNvPr>
          <p:cNvSpPr txBox="1">
            <a:spLocks noChangeArrowheads="1"/>
          </p:cNvSpPr>
          <p:nvPr/>
        </p:nvSpPr>
        <p:spPr bwMode="auto">
          <a:xfrm>
            <a:off x="7697304" y="2360324"/>
            <a:ext cx="893762" cy="3556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1600">
                <a:solidFill>
                  <a:srgbClr val="FF0000"/>
                </a:solidFill>
              </a:rPr>
              <a:t>T</a:t>
            </a:r>
            <a:r>
              <a:rPr lang="en-GB" altLang="fr-FR" sz="1600" baseline="-25000">
                <a:solidFill>
                  <a:srgbClr val="FF0000"/>
                </a:solidFill>
              </a:rPr>
              <a:t>i </a:t>
            </a:r>
            <a:r>
              <a:rPr lang="en-GB" altLang="fr-FR" sz="1600">
                <a:solidFill>
                  <a:srgbClr val="FF0000"/>
                </a:solidFill>
              </a:rPr>
              <a:t>&lt;~ T</a:t>
            </a:r>
            <a:r>
              <a:rPr lang="en-GB" altLang="fr-FR" sz="1600" baseline="-25000">
                <a:solidFill>
                  <a:srgbClr val="FF0000"/>
                </a:solidFill>
              </a:rPr>
              <a:t>e</a:t>
            </a:r>
          </a:p>
        </p:txBody>
      </p:sp>
      <p:sp>
        <p:nvSpPr>
          <p:cNvPr id="13" name="TextBox 12">
            <a:extLst>
              <a:ext uri="{FF2B5EF4-FFF2-40B4-BE49-F238E27FC236}">
                <a16:creationId xmlns:a16="http://schemas.microsoft.com/office/drawing/2014/main" id="{B12B9426-6484-DEAB-E8BE-52E4250797E3}"/>
              </a:ext>
            </a:extLst>
          </p:cNvPr>
          <p:cNvSpPr txBox="1"/>
          <p:nvPr/>
        </p:nvSpPr>
        <p:spPr>
          <a:xfrm>
            <a:off x="76377" y="509392"/>
            <a:ext cx="6337123" cy="33855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Best ICRF settings for ion heating at 2.65T (L-mode):   </a:t>
            </a:r>
            <a:endParaRPr lang="en-GB" sz="1600" b="1" dirty="0"/>
          </a:p>
        </p:txBody>
      </p:sp>
      <p:sp>
        <p:nvSpPr>
          <p:cNvPr id="21" name="TextBox 20">
            <a:extLst>
              <a:ext uri="{FF2B5EF4-FFF2-40B4-BE49-F238E27FC236}">
                <a16:creationId xmlns:a16="http://schemas.microsoft.com/office/drawing/2014/main" id="{A4ADCEE7-16C3-FCC8-3B7C-ACB131BDBF3A}"/>
              </a:ext>
            </a:extLst>
          </p:cNvPr>
          <p:cNvSpPr txBox="1"/>
          <p:nvPr/>
        </p:nvSpPr>
        <p:spPr>
          <a:xfrm>
            <a:off x="5471203" y="489010"/>
            <a:ext cx="3791181" cy="594522"/>
          </a:xfrm>
          <a:prstGeom prst="rect">
            <a:avLst/>
          </a:prstGeom>
          <a:noFill/>
        </p:spPr>
        <p:txBody>
          <a:bodyPr wrap="square">
            <a:spAutoFit/>
          </a:bodyPr>
          <a:lstStyle/>
          <a:p>
            <a:pPr>
              <a:lnSpc>
                <a:spcPct val="120000"/>
              </a:lnSpc>
              <a:buFontTx/>
              <a:buChar char="-"/>
            </a:pPr>
            <a:r>
              <a:rPr lang="en-GB" altLang="fr-FR" sz="1400" b="1" dirty="0">
                <a:solidFill>
                  <a:srgbClr val="0000FF"/>
                </a:solidFill>
              </a:rPr>
              <a:t> n</a:t>
            </a:r>
            <a:r>
              <a:rPr lang="en-GB" altLang="fr-FR" sz="1400" b="1" baseline="-25000" dirty="0">
                <a:solidFill>
                  <a:srgbClr val="0000FF"/>
                </a:solidFill>
              </a:rPr>
              <a:t>e0</a:t>
            </a:r>
            <a:r>
              <a:rPr lang="en-GB" altLang="fr-FR" sz="1400" b="1" dirty="0">
                <a:solidFill>
                  <a:srgbClr val="0000FF"/>
                </a:solidFill>
              </a:rPr>
              <a:t>=4.7x10</a:t>
            </a:r>
            <a:r>
              <a:rPr lang="en-GB" altLang="fr-FR" sz="1400" b="1" baseline="30000" dirty="0">
                <a:solidFill>
                  <a:srgbClr val="0000FF"/>
                </a:solidFill>
              </a:rPr>
              <a:t>19</a:t>
            </a:r>
            <a:r>
              <a:rPr lang="en-GB" altLang="fr-FR" sz="1400" b="1" dirty="0">
                <a:solidFill>
                  <a:srgbClr val="0000FF"/>
                </a:solidFill>
              </a:rPr>
              <a:t>/m</a:t>
            </a:r>
            <a:r>
              <a:rPr lang="en-GB" altLang="fr-FR" sz="1400" b="1" baseline="30000" dirty="0">
                <a:solidFill>
                  <a:srgbClr val="0000FF"/>
                </a:solidFill>
              </a:rPr>
              <a:t>3</a:t>
            </a:r>
            <a:r>
              <a:rPr lang="en-GB" altLang="fr-FR" sz="1400" b="1" dirty="0">
                <a:solidFill>
                  <a:srgbClr val="0000FF"/>
                </a:solidFill>
              </a:rPr>
              <a:t>, T</a:t>
            </a:r>
            <a:r>
              <a:rPr lang="en-GB" altLang="fr-FR" sz="1400" b="1" baseline="-25000" dirty="0">
                <a:solidFill>
                  <a:srgbClr val="0000FF"/>
                </a:solidFill>
              </a:rPr>
              <a:t>e0</a:t>
            </a:r>
            <a:r>
              <a:rPr lang="en-GB" altLang="fr-FR" sz="1400" b="1" dirty="0">
                <a:solidFill>
                  <a:srgbClr val="0000FF"/>
                </a:solidFill>
              </a:rPr>
              <a:t>=12keV, T</a:t>
            </a:r>
            <a:r>
              <a:rPr lang="en-GB" altLang="fr-FR" sz="1400" b="1" baseline="-25000" dirty="0">
                <a:solidFill>
                  <a:srgbClr val="0000FF"/>
                </a:solidFill>
              </a:rPr>
              <a:t>i0</a:t>
            </a:r>
            <a:r>
              <a:rPr lang="en-GB" altLang="fr-FR" sz="1400" b="1" dirty="0">
                <a:solidFill>
                  <a:srgbClr val="0000FF"/>
                </a:solidFill>
              </a:rPr>
              <a:t>=8keV </a:t>
            </a:r>
          </a:p>
          <a:p>
            <a:pPr>
              <a:lnSpc>
                <a:spcPct val="120000"/>
              </a:lnSpc>
              <a:buFontTx/>
              <a:buChar char="-"/>
            </a:pPr>
            <a:r>
              <a:rPr lang="en-GB" altLang="fr-FR" sz="1400" b="1" dirty="0">
                <a:solidFill>
                  <a:srgbClr val="0000FF"/>
                </a:solidFill>
              </a:rPr>
              <a:t> ECRH=25MW</a:t>
            </a:r>
          </a:p>
        </p:txBody>
      </p:sp>
      <p:sp>
        <p:nvSpPr>
          <p:cNvPr id="35" name="Rectangle 2">
            <a:extLst>
              <a:ext uri="{FF2B5EF4-FFF2-40B4-BE49-F238E27FC236}">
                <a16:creationId xmlns:a16="http://schemas.microsoft.com/office/drawing/2014/main" id="{6981B6A8-36B6-F20F-C214-73D7D8A475EE}"/>
              </a:ext>
            </a:extLst>
          </p:cNvPr>
          <p:cNvSpPr txBox="1">
            <a:spLocks noChangeAspect="1" noChangeArrowheads="1"/>
          </p:cNvSpPr>
          <p:nvPr/>
        </p:nvSpPr>
        <p:spPr bwMode="auto">
          <a:xfrm>
            <a:off x="179294" y="59091"/>
            <a:ext cx="8803341"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GB" sz="2800" kern="0" dirty="0">
                <a:latin typeface="Arial" panose="020B0604020202020204" pitchFamily="34" charset="0"/>
                <a:cs typeface="Arial" panose="020B0604020202020204" pitchFamily="34" charset="0"/>
              </a:rPr>
              <a:t>SRO: Ion heating in D plasmas with ICH [2/2]</a:t>
            </a:r>
          </a:p>
        </p:txBody>
      </p:sp>
    </p:spTree>
    <p:extLst>
      <p:ext uri="{BB962C8B-B14F-4D97-AF65-F5344CB8AC3E}">
        <p14:creationId xmlns:p14="http://schemas.microsoft.com/office/powerpoint/2010/main" val="3963140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E69C1-3D7A-328C-D737-BF80E2D07BDF}"/>
            </a:ext>
          </a:extLst>
        </p:cNvPr>
        <p:cNvGrpSpPr/>
        <p:nvPr/>
      </p:nvGrpSpPr>
      <p:grpSpPr>
        <a:xfrm>
          <a:off x="0" y="0"/>
          <a:ext cx="0" cy="0"/>
          <a:chOff x="0" y="0"/>
          <a:chExt cx="0" cy="0"/>
        </a:xfrm>
      </p:grpSpPr>
      <p:pic>
        <p:nvPicPr>
          <p:cNvPr id="7" name="Picture 15">
            <a:extLst>
              <a:ext uri="{FF2B5EF4-FFF2-40B4-BE49-F238E27FC236}">
                <a16:creationId xmlns:a16="http://schemas.microsoft.com/office/drawing/2014/main" id="{EF6629A5-BF9D-129D-5769-7729CBBF1F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216"/>
          <a:stretch/>
        </p:blipFill>
        <p:spPr bwMode="auto">
          <a:xfrm>
            <a:off x="299836" y="843753"/>
            <a:ext cx="7474378" cy="220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8">
            <a:extLst>
              <a:ext uri="{FF2B5EF4-FFF2-40B4-BE49-F238E27FC236}">
                <a16:creationId xmlns:a16="http://schemas.microsoft.com/office/drawing/2014/main" id="{57AA05C8-BD00-0167-D2B0-091B5604F286}"/>
              </a:ext>
            </a:extLst>
          </p:cNvPr>
          <p:cNvSpPr txBox="1">
            <a:spLocks noChangeArrowheads="1"/>
          </p:cNvSpPr>
          <p:nvPr/>
        </p:nvSpPr>
        <p:spPr bwMode="auto">
          <a:xfrm>
            <a:off x="7704268" y="2632531"/>
            <a:ext cx="598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1400" b="0" dirty="0">
                <a:solidFill>
                  <a:srgbClr val="0000FF"/>
                </a:solidFill>
              </a:rPr>
              <a:t>0MW</a:t>
            </a:r>
          </a:p>
        </p:txBody>
      </p:sp>
      <p:sp>
        <p:nvSpPr>
          <p:cNvPr id="11" name="Text Box 9">
            <a:extLst>
              <a:ext uri="{FF2B5EF4-FFF2-40B4-BE49-F238E27FC236}">
                <a16:creationId xmlns:a16="http://schemas.microsoft.com/office/drawing/2014/main" id="{0F657B9F-753D-D901-0451-E70CD92685CA}"/>
              </a:ext>
            </a:extLst>
          </p:cNvPr>
          <p:cNvSpPr txBox="1">
            <a:spLocks noChangeArrowheads="1"/>
          </p:cNvSpPr>
          <p:nvPr/>
        </p:nvSpPr>
        <p:spPr bwMode="auto">
          <a:xfrm>
            <a:off x="7687172" y="2154691"/>
            <a:ext cx="598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1400" b="0" dirty="0">
                <a:solidFill>
                  <a:srgbClr val="FF0000"/>
                </a:solidFill>
              </a:rPr>
              <a:t>8MW</a:t>
            </a:r>
          </a:p>
        </p:txBody>
      </p:sp>
      <p:sp>
        <p:nvSpPr>
          <p:cNvPr id="12" name="Text Box 10">
            <a:extLst>
              <a:ext uri="{FF2B5EF4-FFF2-40B4-BE49-F238E27FC236}">
                <a16:creationId xmlns:a16="http://schemas.microsoft.com/office/drawing/2014/main" id="{F0A9A1F6-776D-3022-88FC-50A2C940C503}"/>
              </a:ext>
            </a:extLst>
          </p:cNvPr>
          <p:cNvSpPr txBox="1">
            <a:spLocks noChangeArrowheads="1"/>
          </p:cNvSpPr>
          <p:nvPr/>
        </p:nvSpPr>
        <p:spPr bwMode="auto">
          <a:xfrm>
            <a:off x="7681481" y="1512514"/>
            <a:ext cx="696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1400" b="0" dirty="0">
                <a:solidFill>
                  <a:srgbClr val="008000"/>
                </a:solidFill>
              </a:rPr>
              <a:t>20MW</a:t>
            </a:r>
          </a:p>
        </p:txBody>
      </p:sp>
      <p:sp>
        <p:nvSpPr>
          <p:cNvPr id="13" name="Text Box 11">
            <a:extLst>
              <a:ext uri="{FF2B5EF4-FFF2-40B4-BE49-F238E27FC236}">
                <a16:creationId xmlns:a16="http://schemas.microsoft.com/office/drawing/2014/main" id="{87EC90B3-1F91-7A0B-FE8D-4B8FFB72F277}"/>
              </a:ext>
            </a:extLst>
          </p:cNvPr>
          <p:cNvSpPr txBox="1">
            <a:spLocks noChangeArrowheads="1"/>
          </p:cNvSpPr>
          <p:nvPr/>
        </p:nvSpPr>
        <p:spPr bwMode="auto">
          <a:xfrm>
            <a:off x="7704268" y="960740"/>
            <a:ext cx="696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fr-FR" sz="1400" b="0" dirty="0">
                <a:solidFill>
                  <a:srgbClr val="9900CC"/>
                </a:solidFill>
              </a:rPr>
              <a:t>30MW</a:t>
            </a:r>
          </a:p>
        </p:txBody>
      </p:sp>
      <p:pic>
        <p:nvPicPr>
          <p:cNvPr id="15" name="Picture 7">
            <a:extLst>
              <a:ext uri="{FF2B5EF4-FFF2-40B4-BE49-F238E27FC236}">
                <a16:creationId xmlns:a16="http://schemas.microsoft.com/office/drawing/2014/main" id="{5412891A-91EE-42CA-6F26-F5B8548779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026"/>
          <a:stretch/>
        </p:blipFill>
        <p:spPr bwMode="auto">
          <a:xfrm>
            <a:off x="298839" y="3100841"/>
            <a:ext cx="7554913" cy="2359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7AD70880-028A-D98F-884E-B5B68398B45B}"/>
              </a:ext>
            </a:extLst>
          </p:cNvPr>
          <p:cNvSpPr txBox="1"/>
          <p:nvPr/>
        </p:nvSpPr>
        <p:spPr>
          <a:xfrm>
            <a:off x="169409" y="542084"/>
            <a:ext cx="8290470" cy="369332"/>
          </a:xfrm>
          <a:prstGeom prst="rect">
            <a:avLst/>
          </a:prstGeom>
          <a:noFill/>
        </p:spPr>
        <p:txBody>
          <a:bodyPr wrap="square">
            <a:spAutoFit/>
          </a:bodyPr>
          <a:lstStyle/>
          <a:p>
            <a:r>
              <a:rPr lang="en-GB" sz="1800" dirty="0">
                <a:latin typeface="Arial" panose="020B0604020202020204" pitchFamily="34" charset="0"/>
                <a:cs typeface="Arial" panose="020B0604020202020204" pitchFamily="34" charset="0"/>
              </a:rPr>
              <a:t>ICRH: </a:t>
            </a:r>
            <a:r>
              <a:rPr lang="en-GB" sz="1800" baseline="30000" dirty="0">
                <a:latin typeface="Arial" panose="020B0604020202020204" pitchFamily="34" charset="0"/>
                <a:cs typeface="Arial" panose="020B0604020202020204" pitchFamily="34" charset="0"/>
              </a:rPr>
              <a:t>3</a:t>
            </a:r>
            <a:r>
              <a:rPr lang="en-GB" sz="1800" dirty="0">
                <a:latin typeface="Arial" panose="020B0604020202020204" pitchFamily="34" charset="0"/>
                <a:cs typeface="Arial" panose="020B0604020202020204" pitchFamily="34" charset="0"/>
              </a:rPr>
              <a:t>He / T heating in D-T H-mode plasmas (5.3 T / 15MA) - </a:t>
            </a:r>
            <a:r>
              <a:rPr lang="en-GB" sz="1800" i="1" dirty="0" err="1">
                <a:latin typeface="Arial" panose="020B0604020202020204" pitchFamily="34" charset="0"/>
                <a:cs typeface="Arial" panose="020B0604020202020204" pitchFamily="34" charset="0"/>
              </a:rPr>
              <a:t>simpletransp</a:t>
            </a:r>
            <a:r>
              <a:rPr lang="en-GB" sz="1800" dirty="0">
                <a:latin typeface="Arial" panose="020B0604020202020204" pitchFamily="34" charset="0"/>
                <a:cs typeface="Arial" panose="020B0604020202020204" pitchFamily="34" charset="0"/>
              </a:rPr>
              <a:t>    </a:t>
            </a:r>
            <a:endParaRPr lang="en-GB" dirty="0"/>
          </a:p>
        </p:txBody>
      </p:sp>
      <p:sp>
        <p:nvSpPr>
          <p:cNvPr id="19" name="Line 8">
            <a:extLst>
              <a:ext uri="{FF2B5EF4-FFF2-40B4-BE49-F238E27FC236}">
                <a16:creationId xmlns:a16="http://schemas.microsoft.com/office/drawing/2014/main" id="{FE1D6C09-F7A4-DCE7-CBA9-729E77E9E824}"/>
              </a:ext>
            </a:extLst>
          </p:cNvPr>
          <p:cNvSpPr>
            <a:spLocks noChangeShapeType="1"/>
          </p:cNvSpPr>
          <p:nvPr/>
        </p:nvSpPr>
        <p:spPr bwMode="auto">
          <a:xfrm flipV="1">
            <a:off x="7439039" y="3429000"/>
            <a:ext cx="0" cy="696912"/>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Text Box 10">
            <a:extLst>
              <a:ext uri="{FF2B5EF4-FFF2-40B4-BE49-F238E27FC236}">
                <a16:creationId xmlns:a16="http://schemas.microsoft.com/office/drawing/2014/main" id="{36E83F39-054E-1120-E03D-9CCCA610BE9B}"/>
              </a:ext>
            </a:extLst>
          </p:cNvPr>
          <p:cNvSpPr txBox="1">
            <a:spLocks noChangeArrowheads="1"/>
          </p:cNvSpPr>
          <p:nvPr/>
        </p:nvSpPr>
        <p:spPr bwMode="auto">
          <a:xfrm>
            <a:off x="3712428" y="4367942"/>
            <a:ext cx="13330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fr-FR" sz="1800" b="1" dirty="0">
                <a:latin typeface="+mj-lt"/>
              </a:rPr>
              <a:t>Δ</a:t>
            </a:r>
            <a:r>
              <a:rPr lang="en-GB" altLang="fr-FR" sz="1800" b="1" dirty="0">
                <a:latin typeface="+mj-lt"/>
              </a:rPr>
              <a:t>T</a:t>
            </a:r>
            <a:r>
              <a:rPr lang="en-GB" altLang="fr-FR" sz="1800" b="1" baseline="-25000" dirty="0">
                <a:latin typeface="+mj-lt"/>
              </a:rPr>
              <a:t>i</a:t>
            </a:r>
            <a:r>
              <a:rPr lang="en-GB" altLang="fr-FR" sz="1800" b="1" dirty="0">
                <a:latin typeface="+mj-lt"/>
              </a:rPr>
              <a:t> = 5keV</a:t>
            </a:r>
          </a:p>
        </p:txBody>
      </p:sp>
      <p:sp>
        <p:nvSpPr>
          <p:cNvPr id="22" name="Text Box 11">
            <a:extLst>
              <a:ext uri="{FF2B5EF4-FFF2-40B4-BE49-F238E27FC236}">
                <a16:creationId xmlns:a16="http://schemas.microsoft.com/office/drawing/2014/main" id="{1D5E0B22-D7DD-426B-3A48-12B2F21B47BA}"/>
              </a:ext>
            </a:extLst>
          </p:cNvPr>
          <p:cNvSpPr txBox="1">
            <a:spLocks noChangeArrowheads="1"/>
          </p:cNvSpPr>
          <p:nvPr/>
        </p:nvSpPr>
        <p:spPr bwMode="auto">
          <a:xfrm>
            <a:off x="6299379" y="4359931"/>
            <a:ext cx="17940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fr-FR" sz="1800" b="1" dirty="0">
                <a:latin typeface="+mj-lt"/>
              </a:rPr>
              <a:t>Δ</a:t>
            </a:r>
            <a:r>
              <a:rPr lang="en-GB" altLang="fr-FR" sz="1800" b="1" dirty="0" err="1">
                <a:latin typeface="+mj-lt"/>
              </a:rPr>
              <a:t>P</a:t>
            </a:r>
            <a:r>
              <a:rPr lang="en-GB" altLang="fr-FR" sz="1800" b="1" baseline="-25000" dirty="0" err="1">
                <a:latin typeface="+mj-lt"/>
              </a:rPr>
              <a:t>fus</a:t>
            </a:r>
            <a:r>
              <a:rPr lang="en-GB" altLang="fr-FR" sz="1800" b="1" dirty="0">
                <a:latin typeface="+mj-lt"/>
              </a:rPr>
              <a:t> = 200MW</a:t>
            </a:r>
          </a:p>
        </p:txBody>
      </p:sp>
      <p:sp>
        <p:nvSpPr>
          <p:cNvPr id="24" name="TextBox 23">
            <a:extLst>
              <a:ext uri="{FF2B5EF4-FFF2-40B4-BE49-F238E27FC236}">
                <a16:creationId xmlns:a16="http://schemas.microsoft.com/office/drawing/2014/main" id="{78F9AF4A-964C-5188-9690-C62F16B32137}"/>
              </a:ext>
            </a:extLst>
          </p:cNvPr>
          <p:cNvSpPr txBox="1"/>
          <p:nvPr/>
        </p:nvSpPr>
        <p:spPr>
          <a:xfrm>
            <a:off x="169409" y="5446198"/>
            <a:ext cx="8342220"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GB" sz="1600" dirty="0">
                <a:latin typeface="+mj-lt"/>
              </a:rPr>
              <a:t>ICRH can have a strong impact on T</a:t>
            </a:r>
            <a:r>
              <a:rPr lang="en-GB" sz="1600" baseline="-25000" dirty="0">
                <a:latin typeface="+mj-lt"/>
              </a:rPr>
              <a:t>i</a:t>
            </a:r>
            <a:r>
              <a:rPr lang="en-GB" sz="1600" dirty="0">
                <a:latin typeface="+mj-lt"/>
              </a:rPr>
              <a:t> and on fusion power but 10 MW can be marginal.</a:t>
            </a:r>
          </a:p>
          <a:p>
            <a:pPr marL="285750" indent="-285750">
              <a:spcAft>
                <a:spcPts val="600"/>
              </a:spcAft>
              <a:buFont typeface="Arial" panose="020B0604020202020204" pitchFamily="34" charset="0"/>
              <a:buChar char="•"/>
            </a:pPr>
            <a:r>
              <a:rPr lang="en-GB" sz="1600" b="1" dirty="0">
                <a:latin typeface="+mj-lt"/>
              </a:rPr>
              <a:t>For 20MW: </a:t>
            </a:r>
            <a:r>
              <a:rPr lang="el-GR" sz="1600" b="1" dirty="0">
                <a:latin typeface="+mj-lt"/>
              </a:rPr>
              <a:t>Δ</a:t>
            </a:r>
            <a:r>
              <a:rPr lang="en-GB" sz="1600" b="1" dirty="0">
                <a:latin typeface="+mj-lt"/>
              </a:rPr>
              <a:t>T</a:t>
            </a:r>
            <a:r>
              <a:rPr lang="en-GB" sz="1600" b="1" baseline="-25000" dirty="0">
                <a:latin typeface="+mj-lt"/>
              </a:rPr>
              <a:t>i</a:t>
            </a:r>
            <a:r>
              <a:rPr lang="en-GB" sz="1600" b="1" dirty="0">
                <a:latin typeface="+mj-lt"/>
              </a:rPr>
              <a:t>=4keV, </a:t>
            </a:r>
            <a:r>
              <a:rPr lang="el-GR" sz="1600" b="1" dirty="0">
                <a:latin typeface="+mj-lt"/>
              </a:rPr>
              <a:t>Δ</a:t>
            </a:r>
            <a:r>
              <a:rPr lang="en-GB" sz="1600" b="1" dirty="0" err="1">
                <a:latin typeface="+mj-lt"/>
              </a:rPr>
              <a:t>P</a:t>
            </a:r>
            <a:r>
              <a:rPr lang="en-GB" sz="1600" b="1" baseline="-25000" dirty="0" err="1">
                <a:latin typeface="+mj-lt"/>
              </a:rPr>
              <a:t>fus</a:t>
            </a:r>
            <a:r>
              <a:rPr lang="en-GB" sz="1600" b="1" dirty="0">
                <a:latin typeface="+mj-lt"/>
              </a:rPr>
              <a:t>=120MW</a:t>
            </a:r>
          </a:p>
        </p:txBody>
      </p:sp>
      <p:sp>
        <p:nvSpPr>
          <p:cNvPr id="2" name="Line 8">
            <a:extLst>
              <a:ext uri="{FF2B5EF4-FFF2-40B4-BE49-F238E27FC236}">
                <a16:creationId xmlns:a16="http://schemas.microsoft.com/office/drawing/2014/main" id="{C099CD0D-CCFB-1E17-FB19-8D6A92A00DD8}"/>
              </a:ext>
            </a:extLst>
          </p:cNvPr>
          <p:cNvSpPr>
            <a:spLocks noChangeShapeType="1"/>
          </p:cNvSpPr>
          <p:nvPr/>
        </p:nvSpPr>
        <p:spPr bwMode="auto">
          <a:xfrm flipV="1">
            <a:off x="4704804" y="3646300"/>
            <a:ext cx="0" cy="696912"/>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Rectangle 2">
            <a:extLst>
              <a:ext uri="{FF2B5EF4-FFF2-40B4-BE49-F238E27FC236}">
                <a16:creationId xmlns:a16="http://schemas.microsoft.com/office/drawing/2014/main" id="{BC35E322-5460-6798-C2E4-B2C2CD71CEFC}"/>
              </a:ext>
            </a:extLst>
          </p:cNvPr>
          <p:cNvSpPr>
            <a:spLocks noGrp="1" noChangeAspect="1" noChangeArrowheads="1"/>
          </p:cNvSpPr>
          <p:nvPr>
            <p:ph type="title"/>
          </p:nvPr>
        </p:nvSpPr>
        <p:spPr>
          <a:xfrm>
            <a:off x="17925" y="59091"/>
            <a:ext cx="9120093" cy="344319"/>
          </a:xfrm>
        </p:spPr>
        <p:txBody>
          <a:bodyPr/>
          <a:lstStyle/>
          <a:p>
            <a:pPr algn="ctr"/>
            <a:r>
              <a:rPr lang="en-GB" sz="2800" b="1" dirty="0">
                <a:latin typeface="Arial" panose="020B0604020202020204" pitchFamily="34" charset="0"/>
                <a:cs typeface="Arial" panose="020B0604020202020204" pitchFamily="34" charset="0"/>
              </a:rPr>
              <a:t>D-T: Effect of ICH power on fusion performance [1/2]</a:t>
            </a:r>
          </a:p>
        </p:txBody>
      </p:sp>
    </p:spTree>
    <p:extLst>
      <p:ext uri="{BB962C8B-B14F-4D97-AF65-F5344CB8AC3E}">
        <p14:creationId xmlns:p14="http://schemas.microsoft.com/office/powerpoint/2010/main" val="2976125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30DE-9C8C-647F-E144-9FEF7B1E2ED6}"/>
            </a:ext>
          </a:extLst>
        </p:cNvPr>
        <p:cNvGrpSpPr/>
        <p:nvPr/>
      </p:nvGrpSpPr>
      <p:grpSpPr>
        <a:xfrm>
          <a:off x="0" y="0"/>
          <a:ext cx="0" cy="0"/>
          <a:chOff x="0" y="0"/>
          <a:chExt cx="0" cy="0"/>
        </a:xfrm>
      </p:grpSpPr>
      <p:pic>
        <p:nvPicPr>
          <p:cNvPr id="1026" name="Picture 1">
            <a:extLst>
              <a:ext uri="{FF2B5EF4-FFF2-40B4-BE49-F238E27FC236}">
                <a16:creationId xmlns:a16="http://schemas.microsoft.com/office/drawing/2014/main" id="{9E13FC62-CE6B-E0B5-A101-CB3CD4A158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63" t="6727" r="9256" b="2489"/>
          <a:stretch/>
        </p:blipFill>
        <p:spPr bwMode="auto">
          <a:xfrm>
            <a:off x="107576" y="1048872"/>
            <a:ext cx="5213972" cy="434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B25A11B-CDB8-1C16-9612-474362250921}"/>
              </a:ext>
            </a:extLst>
          </p:cNvPr>
          <p:cNvSpPr txBox="1"/>
          <p:nvPr/>
        </p:nvSpPr>
        <p:spPr>
          <a:xfrm>
            <a:off x="5321548" y="1378400"/>
            <a:ext cx="3536576" cy="3139321"/>
          </a:xfrm>
          <a:prstGeom prst="rect">
            <a:avLst/>
          </a:prstGeom>
          <a:noFill/>
        </p:spPr>
        <p:txBody>
          <a:bodyPr wrap="square">
            <a:spAutoFit/>
          </a:bodyPr>
          <a:lstStyle/>
          <a:p>
            <a:pPr marL="285750" indent="-285750" algn="just">
              <a:buFont typeface="Arial" panose="020B0604020202020204" pitchFamily="34" charset="0"/>
              <a:buChar char="•"/>
            </a:pPr>
            <a:r>
              <a:rPr lang="en-GB" sz="1800" dirty="0">
                <a:latin typeface="+mj-lt"/>
                <a:ea typeface="Aptos" panose="020B0004020202020204" pitchFamily="34" charset="0"/>
              </a:rPr>
              <a:t>V</a:t>
            </a:r>
            <a:r>
              <a:rPr lang="en-GB" sz="1800" dirty="0">
                <a:effectLst/>
                <a:latin typeface="+mj-lt"/>
                <a:ea typeface="Aptos" panose="020B0004020202020204" pitchFamily="34" charset="0"/>
              </a:rPr>
              <a:t>ery clear effect on Q but then this saturates because ion temperature gradient hits stiffness limits and fusion power doses not go up much more with more ion heating.</a:t>
            </a:r>
          </a:p>
          <a:p>
            <a:pPr marL="285750" indent="-285750" algn="just">
              <a:buFont typeface="Arial" panose="020B0604020202020204" pitchFamily="34" charset="0"/>
              <a:buChar char="•"/>
            </a:pPr>
            <a:endParaRPr lang="en-GB" sz="1800" dirty="0">
              <a:effectLst/>
              <a:latin typeface="+mj-lt"/>
              <a:ea typeface="Aptos" panose="020B0004020202020204" pitchFamily="34" charset="0"/>
            </a:endParaRPr>
          </a:p>
          <a:p>
            <a:pPr marL="285750" indent="-285750" algn="just">
              <a:buFont typeface="Arial" panose="020B0604020202020204" pitchFamily="34" charset="0"/>
              <a:buChar char="•"/>
            </a:pPr>
            <a:r>
              <a:rPr lang="en-GB" sz="1800" dirty="0">
                <a:latin typeface="+mj-lt"/>
                <a:ea typeface="Aptos" panose="020B0004020202020204" pitchFamily="34" charset="0"/>
              </a:rPr>
              <a:t>Will be complemented by:</a:t>
            </a:r>
            <a:endParaRPr lang="en-GB" sz="1800" dirty="0">
              <a:effectLst/>
              <a:latin typeface="+mj-lt"/>
              <a:ea typeface="Aptos" panose="020B0004020202020204" pitchFamily="34" charset="0"/>
            </a:endParaRPr>
          </a:p>
          <a:p>
            <a:pPr algn="just"/>
            <a:r>
              <a:rPr lang="en-GB" sz="1800" dirty="0">
                <a:latin typeface="+mj-lt"/>
                <a:ea typeface="Aptos" panose="020B0004020202020204" pitchFamily="34" charset="0"/>
              </a:rPr>
              <a:t>S</a:t>
            </a:r>
            <a:r>
              <a:rPr lang="en-GB" sz="1800" dirty="0">
                <a:effectLst/>
                <a:latin typeface="+mj-lt"/>
                <a:ea typeface="Aptos" panose="020B0004020202020204" pitchFamily="34" charset="0"/>
              </a:rPr>
              <a:t>can extension to 40 MW of ICH, also case with 50 MW ECH and 40 MW ICH for comparison.</a:t>
            </a:r>
          </a:p>
        </p:txBody>
      </p:sp>
      <p:sp>
        <p:nvSpPr>
          <p:cNvPr id="9" name="Rectangle 2">
            <a:extLst>
              <a:ext uri="{FF2B5EF4-FFF2-40B4-BE49-F238E27FC236}">
                <a16:creationId xmlns:a16="http://schemas.microsoft.com/office/drawing/2014/main" id="{3FB64E25-2F5F-C7D2-031F-4A9D2F3006FD}"/>
              </a:ext>
            </a:extLst>
          </p:cNvPr>
          <p:cNvSpPr>
            <a:spLocks noGrp="1" noChangeAspect="1" noChangeArrowheads="1"/>
          </p:cNvSpPr>
          <p:nvPr>
            <p:ph type="title"/>
          </p:nvPr>
        </p:nvSpPr>
        <p:spPr>
          <a:xfrm>
            <a:off x="17925" y="59091"/>
            <a:ext cx="9120093" cy="344319"/>
          </a:xfrm>
        </p:spPr>
        <p:txBody>
          <a:bodyPr/>
          <a:lstStyle/>
          <a:p>
            <a:pPr algn="ctr"/>
            <a:r>
              <a:rPr lang="en-GB" sz="2800" b="1" dirty="0">
                <a:latin typeface="Arial" panose="020B0604020202020204" pitchFamily="34" charset="0"/>
                <a:cs typeface="Arial" panose="020B0604020202020204" pitchFamily="34" charset="0"/>
              </a:rPr>
              <a:t>D-T: Effect of ICH power on fusion performance [2/2]</a:t>
            </a:r>
          </a:p>
        </p:txBody>
      </p:sp>
    </p:spTree>
    <p:extLst>
      <p:ext uri="{BB962C8B-B14F-4D97-AF65-F5344CB8AC3E}">
        <p14:creationId xmlns:p14="http://schemas.microsoft.com/office/powerpoint/2010/main" val="2165809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082F-87D6-3A35-5DCF-7D5053A2EE37}"/>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6DA469D7-49B7-A44C-0FB1-1A4F1DDBA505}"/>
              </a:ext>
            </a:extLst>
          </p:cNvPr>
          <p:cNvSpPr>
            <a:spLocks noGrp="1" noChangeAspect="1" noChangeArrowheads="1"/>
          </p:cNvSpPr>
          <p:nvPr>
            <p:ph type="title"/>
          </p:nvPr>
        </p:nvSpPr>
        <p:spPr>
          <a:xfrm>
            <a:off x="35858" y="59091"/>
            <a:ext cx="9081248" cy="344319"/>
          </a:xfrm>
        </p:spPr>
        <p:txBody>
          <a:bodyPr/>
          <a:lstStyle/>
          <a:p>
            <a:r>
              <a:rPr lang="en-GB" altLang="fr-FR" sz="2600" b="1" dirty="0"/>
              <a:t>High ICH power key for stationarity in seeded plasmas</a:t>
            </a:r>
          </a:p>
        </p:txBody>
      </p:sp>
      <p:sp>
        <p:nvSpPr>
          <p:cNvPr id="13" name="TextBox 12">
            <a:extLst>
              <a:ext uri="{FF2B5EF4-FFF2-40B4-BE49-F238E27FC236}">
                <a16:creationId xmlns:a16="http://schemas.microsoft.com/office/drawing/2014/main" id="{A7486BE2-B94C-2A78-96AA-268A05CBF604}"/>
              </a:ext>
            </a:extLst>
          </p:cNvPr>
          <p:cNvSpPr txBox="1"/>
          <p:nvPr/>
        </p:nvSpPr>
        <p:spPr>
          <a:xfrm>
            <a:off x="840581" y="5544517"/>
            <a:ext cx="7102148" cy="369332"/>
          </a:xfrm>
          <a:prstGeom prst="rect">
            <a:avLst/>
          </a:prstGeom>
          <a:noFill/>
        </p:spPr>
        <p:txBody>
          <a:bodyPr wrap="square">
            <a:spAutoFit/>
          </a:bodyPr>
          <a:lstStyle/>
          <a:p>
            <a:pPr marL="342900" indent="-342900">
              <a:buFont typeface="Wingdings" panose="05000000000000000000" pitchFamily="2" charset="2"/>
              <a:buChar char="v"/>
            </a:pPr>
            <a:r>
              <a:rPr lang="en-GB" sz="1800" dirty="0">
                <a:latin typeface="+mj-lt"/>
              </a:rPr>
              <a:t>Same behaviour is observed in JET </a:t>
            </a:r>
            <a:r>
              <a:rPr lang="en-GB" sz="1800" dirty="0" err="1">
                <a:latin typeface="+mj-lt"/>
              </a:rPr>
              <a:t>Ar</a:t>
            </a:r>
            <a:r>
              <a:rPr lang="en-GB" sz="1800" dirty="0">
                <a:latin typeface="+mj-lt"/>
              </a:rPr>
              <a:t> and Ne seeded plasmas.</a:t>
            </a:r>
          </a:p>
        </p:txBody>
      </p:sp>
      <p:pic>
        <p:nvPicPr>
          <p:cNvPr id="15" name="Picture 14">
            <a:extLst>
              <a:ext uri="{FF2B5EF4-FFF2-40B4-BE49-F238E27FC236}">
                <a16:creationId xmlns:a16="http://schemas.microsoft.com/office/drawing/2014/main" id="{D0A913FA-776A-3A15-7F60-E9D96CF83414}"/>
              </a:ext>
            </a:extLst>
          </p:cNvPr>
          <p:cNvPicPr>
            <a:picLocks noChangeAspect="1"/>
          </p:cNvPicPr>
          <p:nvPr/>
        </p:nvPicPr>
        <p:blipFill>
          <a:blip r:embed="rId3"/>
          <a:stretch>
            <a:fillRect/>
          </a:stretch>
        </p:blipFill>
        <p:spPr>
          <a:xfrm>
            <a:off x="192880" y="912893"/>
            <a:ext cx="8830968" cy="4306807"/>
          </a:xfrm>
          <a:prstGeom prst="rect">
            <a:avLst/>
          </a:prstGeom>
          <a:ln>
            <a:solidFill>
              <a:schemeClr val="tx1"/>
            </a:solidFill>
          </a:ln>
        </p:spPr>
      </p:pic>
    </p:spTree>
    <p:extLst>
      <p:ext uri="{BB962C8B-B14F-4D97-AF65-F5344CB8AC3E}">
        <p14:creationId xmlns:p14="http://schemas.microsoft.com/office/powerpoint/2010/main" val="2345325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9007E-312A-A1A3-F282-7EF91242FB08}"/>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1DF567B2-CC1E-C399-C1ED-476F08193BC4}"/>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6FC8E064-6E64-294E-4420-C76B8D3D2002}"/>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
        <p:nvSpPr>
          <p:cNvPr id="2" name="Rectangle 3">
            <a:extLst>
              <a:ext uri="{FF2B5EF4-FFF2-40B4-BE49-F238E27FC236}">
                <a16:creationId xmlns:a16="http://schemas.microsoft.com/office/drawing/2014/main" id="{BBB34485-AF91-7662-DA88-0C55B20400B0}"/>
              </a:ext>
            </a:extLst>
          </p:cNvPr>
          <p:cNvSpPr txBox="1">
            <a:spLocks noChangeArrowheads="1"/>
          </p:cNvSpPr>
          <p:nvPr/>
        </p:nvSpPr>
        <p:spPr bwMode="auto">
          <a:xfrm>
            <a:off x="6185648" y="1773517"/>
            <a:ext cx="1873623" cy="62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400" i="1" kern="0" dirty="0">
                <a:solidFill>
                  <a:srgbClr val="0070C0"/>
                </a:solidFill>
              </a:rPr>
              <a:t>Acknowledgments: </a:t>
            </a:r>
          </a:p>
          <a:p>
            <a:pPr marL="0" indent="0">
              <a:buNone/>
            </a:pPr>
            <a:r>
              <a:rPr lang="en-US" sz="1400" i="1" kern="0" dirty="0">
                <a:solidFill>
                  <a:srgbClr val="0070C0"/>
                </a:solidFill>
              </a:rPr>
              <a:t>T. Wauters, et al. </a:t>
            </a:r>
          </a:p>
        </p:txBody>
      </p:sp>
    </p:spTree>
    <p:extLst>
      <p:ext uri="{BB962C8B-B14F-4D97-AF65-F5344CB8AC3E}">
        <p14:creationId xmlns:p14="http://schemas.microsoft.com/office/powerpoint/2010/main" val="94830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CF6A7-1193-4DE1-4A82-5946EDECCE17}"/>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BC04FECC-22FF-DD58-A00E-066935445745}"/>
              </a:ext>
            </a:extLst>
          </p:cNvPr>
          <p:cNvSpPr>
            <a:spLocks noGrp="1" noChangeAspect="1" noChangeArrowheads="1"/>
          </p:cNvSpPr>
          <p:nvPr>
            <p:ph type="title"/>
          </p:nvPr>
        </p:nvSpPr>
        <p:spPr>
          <a:xfrm>
            <a:off x="348971" y="59091"/>
            <a:ext cx="8454370" cy="344319"/>
          </a:xfrm>
        </p:spPr>
        <p:txBody>
          <a:bodyPr/>
          <a:lstStyle/>
          <a:p>
            <a:r>
              <a:rPr lang="en-US" dirty="0"/>
              <a:t>Acknowledgments</a:t>
            </a:r>
          </a:p>
        </p:txBody>
      </p:sp>
      <p:pic>
        <p:nvPicPr>
          <p:cNvPr id="23" name="Picture 22">
            <a:extLst>
              <a:ext uri="{FF2B5EF4-FFF2-40B4-BE49-F238E27FC236}">
                <a16:creationId xmlns:a16="http://schemas.microsoft.com/office/drawing/2014/main" id="{94262AC3-0C76-1DD4-DB2C-65302CE694E5}"/>
              </a:ext>
            </a:extLst>
          </p:cNvPr>
          <p:cNvPicPr>
            <a:picLocks noChangeAspect="1"/>
          </p:cNvPicPr>
          <p:nvPr/>
        </p:nvPicPr>
        <p:blipFill>
          <a:blip r:embed="rId3"/>
          <a:stretch>
            <a:fillRect/>
          </a:stretch>
        </p:blipFill>
        <p:spPr>
          <a:xfrm>
            <a:off x="5424522" y="2226726"/>
            <a:ext cx="3068010" cy="738317"/>
          </a:xfrm>
          <a:prstGeom prst="rect">
            <a:avLst/>
          </a:prstGeom>
        </p:spPr>
      </p:pic>
      <p:pic>
        <p:nvPicPr>
          <p:cNvPr id="24" name="Picture 23">
            <a:extLst>
              <a:ext uri="{FF2B5EF4-FFF2-40B4-BE49-F238E27FC236}">
                <a16:creationId xmlns:a16="http://schemas.microsoft.com/office/drawing/2014/main" id="{666D84F8-79E3-E4F3-F341-4BA69EFFC3CB}"/>
              </a:ext>
            </a:extLst>
          </p:cNvPr>
          <p:cNvPicPr>
            <a:picLocks noChangeAspect="1"/>
          </p:cNvPicPr>
          <p:nvPr/>
        </p:nvPicPr>
        <p:blipFill>
          <a:blip r:embed="rId4"/>
          <a:stretch>
            <a:fillRect/>
          </a:stretch>
        </p:blipFill>
        <p:spPr>
          <a:xfrm>
            <a:off x="7369136" y="800626"/>
            <a:ext cx="1535426" cy="1104758"/>
          </a:xfrm>
          <a:prstGeom prst="rect">
            <a:avLst/>
          </a:prstGeom>
        </p:spPr>
      </p:pic>
      <p:pic>
        <p:nvPicPr>
          <p:cNvPr id="25" name="Picture 2" descr="Résultat de recherche d'images pour &quot;ERM LPP logo&quot;">
            <a:extLst>
              <a:ext uri="{FF2B5EF4-FFF2-40B4-BE49-F238E27FC236}">
                <a16:creationId xmlns:a16="http://schemas.microsoft.com/office/drawing/2014/main" id="{C7AE2808-EB12-A9A1-1F4B-AA059EDA86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07" r="10046"/>
          <a:stretch/>
        </p:blipFill>
        <p:spPr bwMode="auto">
          <a:xfrm>
            <a:off x="514718" y="2414649"/>
            <a:ext cx="1432492" cy="14020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8C5172A-447D-6EEB-8EC5-BC84A14F5E72}"/>
              </a:ext>
            </a:extLst>
          </p:cNvPr>
          <p:cNvPicPr>
            <a:picLocks noChangeAspect="1"/>
          </p:cNvPicPr>
          <p:nvPr/>
        </p:nvPicPr>
        <p:blipFill>
          <a:blip r:embed="rId6"/>
          <a:stretch>
            <a:fillRect/>
          </a:stretch>
        </p:blipFill>
        <p:spPr>
          <a:xfrm>
            <a:off x="2410721" y="3795046"/>
            <a:ext cx="1680041" cy="1272759"/>
          </a:xfrm>
          <a:prstGeom prst="rect">
            <a:avLst/>
          </a:prstGeom>
        </p:spPr>
      </p:pic>
      <p:pic>
        <p:nvPicPr>
          <p:cNvPr id="28" name="Picture 27">
            <a:extLst>
              <a:ext uri="{FF2B5EF4-FFF2-40B4-BE49-F238E27FC236}">
                <a16:creationId xmlns:a16="http://schemas.microsoft.com/office/drawing/2014/main" id="{59CD8234-A0CE-2C2B-26C7-EA28884069F2}"/>
              </a:ext>
            </a:extLst>
          </p:cNvPr>
          <p:cNvPicPr>
            <a:picLocks noChangeAspect="1"/>
          </p:cNvPicPr>
          <p:nvPr/>
        </p:nvPicPr>
        <p:blipFill>
          <a:blip r:embed="rId7"/>
          <a:stretch>
            <a:fillRect/>
          </a:stretch>
        </p:blipFill>
        <p:spPr>
          <a:xfrm>
            <a:off x="4261198" y="4844455"/>
            <a:ext cx="2526371" cy="1239125"/>
          </a:xfrm>
          <a:prstGeom prst="rect">
            <a:avLst/>
          </a:prstGeom>
        </p:spPr>
      </p:pic>
      <p:pic>
        <p:nvPicPr>
          <p:cNvPr id="29" name="Picture 28">
            <a:extLst>
              <a:ext uri="{FF2B5EF4-FFF2-40B4-BE49-F238E27FC236}">
                <a16:creationId xmlns:a16="http://schemas.microsoft.com/office/drawing/2014/main" id="{5CC0FC1A-22D3-5829-A563-D07B3BBD71A8}"/>
              </a:ext>
            </a:extLst>
          </p:cNvPr>
          <p:cNvPicPr>
            <a:picLocks noChangeAspect="1"/>
          </p:cNvPicPr>
          <p:nvPr/>
        </p:nvPicPr>
        <p:blipFill>
          <a:blip r:embed="rId8"/>
          <a:stretch>
            <a:fillRect/>
          </a:stretch>
        </p:blipFill>
        <p:spPr>
          <a:xfrm>
            <a:off x="308319" y="698912"/>
            <a:ext cx="2320584" cy="1127142"/>
          </a:xfrm>
          <a:prstGeom prst="rect">
            <a:avLst/>
          </a:prstGeom>
          <a:ln>
            <a:noFill/>
          </a:ln>
        </p:spPr>
      </p:pic>
      <p:pic>
        <p:nvPicPr>
          <p:cNvPr id="32" name="Picture 31">
            <a:extLst>
              <a:ext uri="{FF2B5EF4-FFF2-40B4-BE49-F238E27FC236}">
                <a16:creationId xmlns:a16="http://schemas.microsoft.com/office/drawing/2014/main" id="{46D66883-B475-067B-5C8A-5E9E00370B03}"/>
              </a:ext>
            </a:extLst>
          </p:cNvPr>
          <p:cNvPicPr>
            <a:picLocks noChangeAspect="1"/>
          </p:cNvPicPr>
          <p:nvPr/>
        </p:nvPicPr>
        <p:blipFill>
          <a:blip r:embed="rId9"/>
          <a:stretch>
            <a:fillRect/>
          </a:stretch>
        </p:blipFill>
        <p:spPr>
          <a:xfrm>
            <a:off x="348625" y="4045784"/>
            <a:ext cx="1432492" cy="1562717"/>
          </a:xfrm>
          <a:prstGeom prst="rect">
            <a:avLst/>
          </a:prstGeom>
        </p:spPr>
      </p:pic>
      <p:pic>
        <p:nvPicPr>
          <p:cNvPr id="33" name="Picture 32">
            <a:extLst>
              <a:ext uri="{FF2B5EF4-FFF2-40B4-BE49-F238E27FC236}">
                <a16:creationId xmlns:a16="http://schemas.microsoft.com/office/drawing/2014/main" id="{2391206E-3500-E441-7B6C-07214C0A70DC}"/>
              </a:ext>
            </a:extLst>
          </p:cNvPr>
          <p:cNvPicPr>
            <a:picLocks noChangeAspect="1"/>
          </p:cNvPicPr>
          <p:nvPr/>
        </p:nvPicPr>
        <p:blipFill rotWithShape="1">
          <a:blip r:embed="rId10"/>
          <a:srcRect b="62654"/>
          <a:stretch/>
        </p:blipFill>
        <p:spPr>
          <a:xfrm>
            <a:off x="5212566" y="3430513"/>
            <a:ext cx="3361357" cy="277041"/>
          </a:xfrm>
          <a:prstGeom prst="rect">
            <a:avLst/>
          </a:prstGeom>
        </p:spPr>
      </p:pic>
      <p:pic>
        <p:nvPicPr>
          <p:cNvPr id="34" name="Google Shape;57;p13" descr="PPPL Logo">
            <a:extLst>
              <a:ext uri="{FF2B5EF4-FFF2-40B4-BE49-F238E27FC236}">
                <a16:creationId xmlns:a16="http://schemas.microsoft.com/office/drawing/2014/main" id="{A45B38D3-5D0B-DB06-6808-29B3686D466E}"/>
              </a:ext>
            </a:extLst>
          </p:cNvPr>
          <p:cNvPicPr preferRelativeResize="0">
            <a:picLocks noChangeAspect="1"/>
          </p:cNvPicPr>
          <p:nvPr/>
        </p:nvPicPr>
        <p:blipFill rotWithShape="1">
          <a:blip r:embed="rId11">
            <a:alphaModFix/>
          </a:blip>
          <a:srcRect/>
          <a:stretch/>
        </p:blipFill>
        <p:spPr>
          <a:xfrm>
            <a:off x="5676685" y="4078990"/>
            <a:ext cx="1875564" cy="625735"/>
          </a:xfrm>
          <a:prstGeom prst="rect">
            <a:avLst/>
          </a:prstGeom>
          <a:noFill/>
          <a:ln>
            <a:noFill/>
          </a:ln>
        </p:spPr>
      </p:pic>
      <p:pic>
        <p:nvPicPr>
          <p:cNvPr id="36" name="Picture 35">
            <a:extLst>
              <a:ext uri="{FF2B5EF4-FFF2-40B4-BE49-F238E27FC236}">
                <a16:creationId xmlns:a16="http://schemas.microsoft.com/office/drawing/2014/main" id="{27CC1E61-2A07-1273-1767-A5930C753EFA}"/>
              </a:ext>
            </a:extLst>
          </p:cNvPr>
          <p:cNvPicPr>
            <a:picLocks noChangeAspect="1"/>
          </p:cNvPicPr>
          <p:nvPr/>
        </p:nvPicPr>
        <p:blipFill>
          <a:blip r:embed="rId12"/>
          <a:stretch>
            <a:fillRect/>
          </a:stretch>
        </p:blipFill>
        <p:spPr>
          <a:xfrm>
            <a:off x="7291154" y="5014412"/>
            <a:ext cx="1524213" cy="981212"/>
          </a:xfrm>
          <a:prstGeom prst="rect">
            <a:avLst/>
          </a:prstGeom>
        </p:spPr>
      </p:pic>
      <p:pic>
        <p:nvPicPr>
          <p:cNvPr id="38" name="Picture 37">
            <a:extLst>
              <a:ext uri="{FF2B5EF4-FFF2-40B4-BE49-F238E27FC236}">
                <a16:creationId xmlns:a16="http://schemas.microsoft.com/office/drawing/2014/main" id="{DD65DE70-DB1B-46B9-1AE7-A5A37AEB1B44}"/>
              </a:ext>
            </a:extLst>
          </p:cNvPr>
          <p:cNvPicPr>
            <a:picLocks noChangeAspect="1"/>
          </p:cNvPicPr>
          <p:nvPr/>
        </p:nvPicPr>
        <p:blipFill>
          <a:blip r:embed="rId13"/>
          <a:stretch>
            <a:fillRect/>
          </a:stretch>
        </p:blipFill>
        <p:spPr>
          <a:xfrm>
            <a:off x="1781117" y="5317033"/>
            <a:ext cx="2138543" cy="766547"/>
          </a:xfrm>
          <a:prstGeom prst="rect">
            <a:avLst/>
          </a:prstGeom>
        </p:spPr>
      </p:pic>
      <p:pic>
        <p:nvPicPr>
          <p:cNvPr id="4" name="Picture 3">
            <a:extLst>
              <a:ext uri="{FF2B5EF4-FFF2-40B4-BE49-F238E27FC236}">
                <a16:creationId xmlns:a16="http://schemas.microsoft.com/office/drawing/2014/main" id="{D91D81DA-FA54-39D8-341A-B9CB51103E3D}"/>
              </a:ext>
            </a:extLst>
          </p:cNvPr>
          <p:cNvPicPr>
            <a:picLocks noChangeAspect="1"/>
          </p:cNvPicPr>
          <p:nvPr/>
        </p:nvPicPr>
        <p:blipFill>
          <a:blip r:embed="rId14"/>
          <a:stretch>
            <a:fillRect/>
          </a:stretch>
        </p:blipFill>
        <p:spPr>
          <a:xfrm>
            <a:off x="2100641" y="2013545"/>
            <a:ext cx="2752094" cy="1223939"/>
          </a:xfrm>
          <a:prstGeom prst="rect">
            <a:avLst/>
          </a:prstGeom>
        </p:spPr>
      </p:pic>
      <p:pic>
        <p:nvPicPr>
          <p:cNvPr id="3" name="Grafik 21">
            <a:extLst>
              <a:ext uri="{FF2B5EF4-FFF2-40B4-BE49-F238E27FC236}">
                <a16:creationId xmlns:a16="http://schemas.microsoft.com/office/drawing/2014/main" id="{F69C1892-35EC-541B-E48F-C7B975A6A81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426212" y="799029"/>
            <a:ext cx="3397538" cy="786026"/>
          </a:xfrm>
          <a:prstGeom prst="rect">
            <a:avLst/>
          </a:prstGeom>
        </p:spPr>
      </p:pic>
    </p:spTree>
    <p:extLst>
      <p:ext uri="{BB962C8B-B14F-4D97-AF65-F5344CB8AC3E}">
        <p14:creationId xmlns:p14="http://schemas.microsoft.com/office/powerpoint/2010/main" val="378699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BC28-F258-8E69-91EE-330D00556477}"/>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5F482065-48CD-A459-F63B-2E3CB45377B7}"/>
              </a:ext>
            </a:extLst>
          </p:cNvPr>
          <p:cNvSpPr>
            <a:spLocks noGrp="1" noChangeAspect="1" noChangeArrowheads="1"/>
          </p:cNvSpPr>
          <p:nvPr>
            <p:ph type="title"/>
          </p:nvPr>
        </p:nvSpPr>
        <p:spPr>
          <a:xfrm>
            <a:off x="179294" y="59091"/>
            <a:ext cx="8803341" cy="344319"/>
          </a:xfrm>
        </p:spPr>
        <p:txBody>
          <a:bodyPr/>
          <a:lstStyle/>
          <a:p>
            <a:r>
              <a:rPr lang="en-GB" sz="2800" dirty="0"/>
              <a:t>ICWC [1/2]</a:t>
            </a:r>
            <a:endParaRPr lang="en-US" sz="2800" dirty="0"/>
          </a:p>
        </p:txBody>
      </p:sp>
      <p:sp>
        <p:nvSpPr>
          <p:cNvPr id="5" name="TextBox 4">
            <a:extLst>
              <a:ext uri="{FF2B5EF4-FFF2-40B4-BE49-F238E27FC236}">
                <a16:creationId xmlns:a16="http://schemas.microsoft.com/office/drawing/2014/main" id="{0677CDBD-6ABF-4CA5-FA5B-D52FE8288B2A}"/>
              </a:ext>
            </a:extLst>
          </p:cNvPr>
          <p:cNvSpPr txBox="1"/>
          <p:nvPr/>
        </p:nvSpPr>
        <p:spPr>
          <a:xfrm>
            <a:off x="19609" y="472794"/>
            <a:ext cx="8899526" cy="1477328"/>
          </a:xfrm>
          <a:prstGeom prst="rect">
            <a:avLst/>
          </a:prstGeom>
          <a:noFill/>
        </p:spPr>
        <p:txBody>
          <a:bodyPr wrap="square">
            <a:spAutoFit/>
          </a:bodyPr>
          <a:lstStyle/>
          <a:p>
            <a:pPr marL="457189" indent="-457189" algn="just" defTabSz="1219170" eaLnBrk="0" fontAlgn="base" hangingPunct="0">
              <a:spcBef>
                <a:spcPct val="0"/>
              </a:spcBef>
              <a:buClr>
                <a:srgbClr val="333399"/>
              </a:buClr>
              <a:buFont typeface="Wingdings" pitchFamily="2" charset="2"/>
              <a:buChar char="q"/>
              <a:defRPr/>
            </a:pPr>
            <a:r>
              <a:rPr lang="en-US" altLang="en-US" sz="1800" dirty="0">
                <a:solidFill>
                  <a:srgbClr val="333399"/>
                </a:solidFill>
                <a:latin typeface="Arial" charset="0"/>
              </a:rPr>
              <a:t>Uniform CXN flux of 6 – 8 x10</a:t>
            </a:r>
            <a:r>
              <a:rPr lang="en-US" altLang="en-US" sz="1800" baseline="30000" dirty="0">
                <a:solidFill>
                  <a:srgbClr val="333399"/>
                </a:solidFill>
                <a:latin typeface="Arial" charset="0"/>
              </a:rPr>
              <a:t>18</a:t>
            </a:r>
            <a:r>
              <a:rPr lang="en-US" altLang="en-US" sz="1800" dirty="0">
                <a:solidFill>
                  <a:srgbClr val="333399"/>
                </a:solidFill>
                <a:latin typeface="Arial" charset="0"/>
              </a:rPr>
              <a:t> D m</a:t>
            </a:r>
            <a:r>
              <a:rPr lang="en-US" altLang="en-US" sz="1800" baseline="30000" dirty="0">
                <a:solidFill>
                  <a:srgbClr val="333399"/>
                </a:solidFill>
                <a:latin typeface="Arial" charset="0"/>
              </a:rPr>
              <a:t>-2</a:t>
            </a:r>
            <a:r>
              <a:rPr lang="en-US" altLang="en-US" sz="1800" dirty="0">
                <a:solidFill>
                  <a:srgbClr val="333399"/>
                </a:solidFill>
                <a:latin typeface="Arial" charset="0"/>
              </a:rPr>
              <a:t>s</a:t>
            </a:r>
            <a:r>
              <a:rPr lang="en-US" altLang="en-US" sz="1800" baseline="30000" dirty="0">
                <a:solidFill>
                  <a:srgbClr val="333399"/>
                </a:solidFill>
                <a:latin typeface="Arial" charset="0"/>
              </a:rPr>
              <a:t>-1</a:t>
            </a:r>
            <a:r>
              <a:rPr lang="en-US" altLang="en-US" sz="1800" dirty="0">
                <a:solidFill>
                  <a:srgbClr val="333399"/>
                </a:solidFill>
                <a:latin typeface="Arial" charset="0"/>
              </a:rPr>
              <a:t> in 0.1 - 1 keV range, based on:</a:t>
            </a:r>
          </a:p>
          <a:p>
            <a:pPr marL="840296" lvl="1" indent="-357708" algn="just" defTabSz="1219170" eaLnBrk="0" fontAlgn="base" hangingPunct="0">
              <a:spcBef>
                <a:spcPct val="0"/>
              </a:spcBef>
              <a:buClr>
                <a:srgbClr val="FF0000"/>
              </a:buClr>
              <a:buFont typeface="Wingdings" pitchFamily="2" charset="2"/>
              <a:buChar char="Ø"/>
              <a:defRPr/>
            </a:pPr>
            <a:r>
              <a:rPr lang="en-US" altLang="en-US" sz="1800" kern="0" dirty="0">
                <a:solidFill>
                  <a:srgbClr val="FF0000"/>
                </a:solidFill>
                <a:latin typeface="Arial"/>
                <a:ea typeface="ＭＳ Ｐゴシック" pitchFamily="-110" charset="-128"/>
                <a:cs typeface="Arial"/>
              </a:rPr>
              <a:t>TOMAS and TORE SUPRA fluxes scaled to ITER power / surface area.</a:t>
            </a:r>
          </a:p>
          <a:p>
            <a:pPr marL="840296" lvl="1" indent="-357708" algn="just" defTabSz="1219170" eaLnBrk="0" fontAlgn="base" hangingPunct="0">
              <a:spcBef>
                <a:spcPct val="0"/>
              </a:spcBef>
              <a:buClr>
                <a:srgbClr val="FF0000"/>
              </a:buClr>
              <a:buFont typeface="Wingdings" pitchFamily="2" charset="2"/>
              <a:buChar char="Ø"/>
              <a:defRPr/>
            </a:pPr>
            <a:r>
              <a:rPr lang="en-US" altLang="en-US" sz="1800" kern="0" dirty="0">
                <a:solidFill>
                  <a:srgbClr val="FF0000"/>
                </a:solidFill>
                <a:latin typeface="Arial"/>
                <a:ea typeface="ＭＳ Ｐゴシック" pitchFamily="-110" charset="-128"/>
                <a:cs typeface="Arial"/>
              </a:rPr>
              <a:t>Recent EAST LENPA data at ITER relevant power / surface area.</a:t>
            </a:r>
          </a:p>
          <a:p>
            <a:pPr marL="457189" indent="-457189" algn="just" defTabSz="1219170" eaLnBrk="0" fontAlgn="base" hangingPunct="0">
              <a:spcBef>
                <a:spcPct val="0"/>
              </a:spcBef>
              <a:buClr>
                <a:srgbClr val="333399"/>
              </a:buClr>
              <a:buFont typeface="Wingdings" panose="05000000000000000000" pitchFamily="2" charset="2"/>
              <a:buChar char="q"/>
              <a:defRPr/>
            </a:pPr>
            <a:r>
              <a:rPr lang="en-US" altLang="en-US" sz="1800" dirty="0">
                <a:solidFill>
                  <a:srgbClr val="333399"/>
                </a:solidFill>
                <a:latin typeface="Arial" charset="0"/>
                <a:ea typeface="ＭＳ Ｐゴシック" pitchFamily="34" charset="-128"/>
              </a:rPr>
              <a:t>20 to 30 min ICWC in ITER (P</a:t>
            </a:r>
            <a:r>
              <a:rPr lang="en-US" altLang="en-US" sz="1800" baseline="-25000" dirty="0">
                <a:solidFill>
                  <a:srgbClr val="333399"/>
                </a:solidFill>
                <a:latin typeface="Arial" charset="0"/>
                <a:ea typeface="ＭＳ Ｐゴシック" pitchFamily="34" charset="-128"/>
              </a:rPr>
              <a:t>ICWC</a:t>
            </a:r>
            <a:r>
              <a:rPr lang="en-US" altLang="en-US" sz="1800" dirty="0">
                <a:solidFill>
                  <a:srgbClr val="333399"/>
                </a:solidFill>
                <a:latin typeface="Arial" charset="0"/>
                <a:ea typeface="ＭＳ Ｐゴシック" pitchFamily="34" charset="-128"/>
              </a:rPr>
              <a:t> ~2 MW) at 15% duty cycle sufficient to deplete near surface layers of W and B, for effective plasma isotope control.</a:t>
            </a:r>
          </a:p>
        </p:txBody>
      </p:sp>
      <p:pic>
        <p:nvPicPr>
          <p:cNvPr id="7" name="Picture 6" descr="A graph of energy and energy">
            <a:extLst>
              <a:ext uri="{FF2B5EF4-FFF2-40B4-BE49-F238E27FC236}">
                <a16:creationId xmlns:a16="http://schemas.microsoft.com/office/drawing/2014/main" id="{0CBBB751-D158-0341-A777-C74CBF580005}"/>
              </a:ext>
            </a:extLst>
          </p:cNvPr>
          <p:cNvPicPr>
            <a:picLocks noChangeAspect="1"/>
          </p:cNvPicPr>
          <p:nvPr/>
        </p:nvPicPr>
        <p:blipFill rotWithShape="1">
          <a:blip r:embed="rId3"/>
          <a:srcRect r="5948"/>
          <a:stretch/>
        </p:blipFill>
        <p:spPr>
          <a:xfrm>
            <a:off x="519036" y="2181261"/>
            <a:ext cx="8231263" cy="3096529"/>
          </a:xfrm>
          <a:prstGeom prst="rect">
            <a:avLst/>
          </a:prstGeom>
        </p:spPr>
      </p:pic>
      <p:sp>
        <p:nvSpPr>
          <p:cNvPr id="8" name="Rectangle 7">
            <a:extLst>
              <a:ext uri="{FF2B5EF4-FFF2-40B4-BE49-F238E27FC236}">
                <a16:creationId xmlns:a16="http://schemas.microsoft.com/office/drawing/2014/main" id="{7F310DFF-B61F-3B4B-4636-A93CE2DDF68C}"/>
              </a:ext>
            </a:extLst>
          </p:cNvPr>
          <p:cNvSpPr/>
          <p:nvPr/>
        </p:nvSpPr>
        <p:spPr bwMode="auto">
          <a:xfrm>
            <a:off x="5781193" y="3947651"/>
            <a:ext cx="3261207" cy="840250"/>
          </a:xfrm>
          <a:prstGeom prst="rect">
            <a:avLst/>
          </a:prstGeom>
          <a:noFill/>
          <a:ln w="1905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srgbClr val="000000"/>
              </a:solidFill>
              <a:latin typeface="Century Gothic" pitchFamily="-29" charset="0"/>
              <a:ea typeface="ＭＳ Ｐゴシック" pitchFamily="34" charset="-128"/>
            </a:endParaRPr>
          </a:p>
        </p:txBody>
      </p:sp>
      <p:sp>
        <p:nvSpPr>
          <p:cNvPr id="9" name="TextBox 8">
            <a:extLst>
              <a:ext uri="{FF2B5EF4-FFF2-40B4-BE49-F238E27FC236}">
                <a16:creationId xmlns:a16="http://schemas.microsoft.com/office/drawing/2014/main" id="{321E5678-3CF4-BAD7-897A-934FD5F06F1C}"/>
              </a:ext>
            </a:extLst>
          </p:cNvPr>
          <p:cNvSpPr txBox="1"/>
          <p:nvPr/>
        </p:nvSpPr>
        <p:spPr>
          <a:xfrm>
            <a:off x="5718694" y="4278728"/>
            <a:ext cx="3390928" cy="502766"/>
          </a:xfrm>
          <a:prstGeom prst="rect">
            <a:avLst/>
          </a:prstGeom>
          <a:noFill/>
        </p:spPr>
        <p:txBody>
          <a:bodyPr wrap="none" rtlCol="0">
            <a:spAutoFit/>
          </a:bodyPr>
          <a:lstStyle/>
          <a:p>
            <a:pPr defTabSz="1219170" eaLnBrk="0" fontAlgn="base" hangingPunct="0">
              <a:spcBef>
                <a:spcPct val="0"/>
              </a:spcBef>
              <a:spcAft>
                <a:spcPct val="0"/>
              </a:spcAft>
            </a:pPr>
            <a:r>
              <a:rPr lang="en-US" sz="2667" dirty="0">
                <a:solidFill>
                  <a:srgbClr val="000000"/>
                </a:solidFill>
                <a:latin typeface="Arial"/>
                <a:ea typeface="ＭＳ Ｐゴシック" pitchFamily="34" charset="-128"/>
              </a:rPr>
              <a:t>EAST joint exp. 2024</a:t>
            </a:r>
          </a:p>
        </p:txBody>
      </p:sp>
      <p:cxnSp>
        <p:nvCxnSpPr>
          <p:cNvPr id="10" name="Straight Connector 9">
            <a:extLst>
              <a:ext uri="{FF2B5EF4-FFF2-40B4-BE49-F238E27FC236}">
                <a16:creationId xmlns:a16="http://schemas.microsoft.com/office/drawing/2014/main" id="{D1547CAD-61E4-B1C9-BD8A-7415F867F7EC}"/>
              </a:ext>
            </a:extLst>
          </p:cNvPr>
          <p:cNvCxnSpPr>
            <a:cxnSpLocks/>
          </p:cNvCxnSpPr>
          <p:nvPr/>
        </p:nvCxnSpPr>
        <p:spPr bwMode="auto">
          <a:xfrm flipV="1">
            <a:off x="2627206" y="2443395"/>
            <a:ext cx="0" cy="2395305"/>
          </a:xfrm>
          <a:prstGeom prst="line">
            <a:avLst/>
          </a:prstGeom>
          <a:solidFill>
            <a:schemeClr val="accent1"/>
          </a:solidFill>
          <a:ln w="28575" cap="flat" cmpd="sng" algn="ctr">
            <a:solidFill>
              <a:srgbClr val="3333FF"/>
            </a:solidFill>
            <a:prstDash val="dash"/>
            <a:round/>
            <a:headEnd type="none" w="med" len="med"/>
            <a:tailEnd type="none" w="med" len="med"/>
          </a:ln>
          <a:effectLst/>
        </p:spPr>
      </p:cxnSp>
      <p:cxnSp>
        <p:nvCxnSpPr>
          <p:cNvPr id="24" name="Straight Arrow Connector 23">
            <a:extLst>
              <a:ext uri="{FF2B5EF4-FFF2-40B4-BE49-F238E27FC236}">
                <a16:creationId xmlns:a16="http://schemas.microsoft.com/office/drawing/2014/main" id="{48316A68-7D88-06FB-A4BA-B833B47D957B}"/>
              </a:ext>
            </a:extLst>
          </p:cNvPr>
          <p:cNvCxnSpPr>
            <a:cxnSpLocks/>
          </p:cNvCxnSpPr>
          <p:nvPr/>
        </p:nvCxnSpPr>
        <p:spPr bwMode="auto">
          <a:xfrm flipH="1">
            <a:off x="2647480" y="4742563"/>
            <a:ext cx="1213320" cy="0"/>
          </a:xfrm>
          <a:prstGeom prst="straightConnector1">
            <a:avLst/>
          </a:prstGeom>
          <a:solidFill>
            <a:schemeClr val="accent1"/>
          </a:solidFill>
          <a:ln w="28575" cap="flat" cmpd="sng" algn="ctr">
            <a:solidFill>
              <a:srgbClr val="3333FF"/>
            </a:solidFill>
            <a:prstDash val="solid"/>
            <a:round/>
            <a:headEnd type="triangle" w="lg" len="med"/>
            <a:tailEnd type="triangle" w="lg" len="med"/>
          </a:ln>
          <a:effectLst/>
        </p:spPr>
      </p:cxnSp>
      <p:cxnSp>
        <p:nvCxnSpPr>
          <p:cNvPr id="25" name="Straight Connector 24">
            <a:extLst>
              <a:ext uri="{FF2B5EF4-FFF2-40B4-BE49-F238E27FC236}">
                <a16:creationId xmlns:a16="http://schemas.microsoft.com/office/drawing/2014/main" id="{F4492951-174D-7BFD-578D-2185285ED386}"/>
              </a:ext>
            </a:extLst>
          </p:cNvPr>
          <p:cNvCxnSpPr>
            <a:cxnSpLocks/>
          </p:cNvCxnSpPr>
          <p:nvPr/>
        </p:nvCxnSpPr>
        <p:spPr bwMode="auto">
          <a:xfrm flipV="1">
            <a:off x="3876881" y="2367194"/>
            <a:ext cx="0" cy="2420706"/>
          </a:xfrm>
          <a:prstGeom prst="line">
            <a:avLst/>
          </a:prstGeom>
          <a:solidFill>
            <a:schemeClr val="accent1"/>
          </a:solidFill>
          <a:ln w="28575" cap="flat" cmpd="sng" algn="ctr">
            <a:solidFill>
              <a:srgbClr val="3333FF"/>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6721521-000E-7B67-5396-DC888F60BFBA}"/>
              </a:ext>
            </a:extLst>
          </p:cNvPr>
          <p:cNvSpPr txBox="1"/>
          <p:nvPr/>
        </p:nvSpPr>
        <p:spPr>
          <a:xfrm>
            <a:off x="1200211" y="5352815"/>
            <a:ext cx="5980518" cy="584775"/>
          </a:xfrm>
          <a:prstGeom prst="rect">
            <a:avLst/>
          </a:prstGeom>
          <a:solidFill>
            <a:schemeClr val="bg1">
              <a:lumMod val="85000"/>
            </a:schemeClr>
          </a:solidFill>
          <a:ln w="19050">
            <a:solidFill>
              <a:srgbClr val="3333FF"/>
            </a:solidFill>
          </a:ln>
        </p:spPr>
        <p:txBody>
          <a:bodyPr wrap="square" rtlCol="0">
            <a:spAutoFit/>
          </a:bodyPr>
          <a:lstStyle/>
          <a:p>
            <a:pPr algn="just" defTabSz="1219170" eaLnBrk="0" fontAlgn="base" hangingPunct="0">
              <a:spcBef>
                <a:spcPct val="0"/>
              </a:spcBef>
              <a:spcAft>
                <a:spcPct val="0"/>
              </a:spcAft>
            </a:pPr>
            <a:r>
              <a:rPr lang="en-GB" sz="1600" dirty="0">
                <a:solidFill>
                  <a:srgbClr val="3333FF"/>
                </a:solidFill>
                <a:latin typeface="Arial" panose="020B0604020202020204" pitchFamily="34" charset="0"/>
                <a:ea typeface="ＭＳ Ｐゴシック" pitchFamily="34" charset="-128"/>
                <a:cs typeface="Arial" panose="020B0604020202020204" pitchFamily="34" charset="0"/>
              </a:rPr>
              <a:t>High implantation energy while maintaining long mean free path for CXN collisions to obtain a toroidally uniform flux</a:t>
            </a:r>
            <a:endParaRPr lang="en-US" sz="1600" dirty="0">
              <a:solidFill>
                <a:srgbClr val="3333FF"/>
              </a:solidFill>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92975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22E25-8CBB-ECB9-93E9-8D706589856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48B3250-25EC-2F24-CE79-673348B07FE2}"/>
              </a:ext>
            </a:extLst>
          </p:cNvPr>
          <p:cNvPicPr>
            <a:picLocks noChangeAspect="1"/>
          </p:cNvPicPr>
          <p:nvPr/>
        </p:nvPicPr>
        <p:blipFill>
          <a:blip r:embed="rId3"/>
          <a:stretch>
            <a:fillRect/>
          </a:stretch>
        </p:blipFill>
        <p:spPr>
          <a:xfrm>
            <a:off x="26894" y="2178423"/>
            <a:ext cx="5082988" cy="3616402"/>
          </a:xfrm>
          <a:prstGeom prst="rect">
            <a:avLst/>
          </a:prstGeom>
        </p:spPr>
      </p:pic>
      <p:sp>
        <p:nvSpPr>
          <p:cNvPr id="16386" name="Rectangle 2">
            <a:extLst>
              <a:ext uri="{FF2B5EF4-FFF2-40B4-BE49-F238E27FC236}">
                <a16:creationId xmlns:a16="http://schemas.microsoft.com/office/drawing/2014/main" id="{2B7B5F72-0060-ACB0-277A-9629334EF4F4}"/>
              </a:ext>
            </a:extLst>
          </p:cNvPr>
          <p:cNvSpPr>
            <a:spLocks noGrp="1" noChangeAspect="1" noChangeArrowheads="1"/>
          </p:cNvSpPr>
          <p:nvPr>
            <p:ph type="title"/>
          </p:nvPr>
        </p:nvSpPr>
        <p:spPr>
          <a:xfrm>
            <a:off x="179294" y="59091"/>
            <a:ext cx="8803341" cy="344319"/>
          </a:xfrm>
        </p:spPr>
        <p:txBody>
          <a:bodyPr/>
          <a:lstStyle/>
          <a:p>
            <a:r>
              <a:rPr lang="en-GB" sz="2800" dirty="0"/>
              <a:t>ICWC [2/2]</a:t>
            </a:r>
            <a:endParaRPr lang="en-US" sz="2800" dirty="0"/>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54DE7074-C277-4263-00BD-B46E0B5D6D00}"/>
                  </a:ext>
                </a:extLst>
              </p:cNvPr>
              <p:cNvSpPr>
                <a:spLocks noGrp="1"/>
              </p:cNvSpPr>
              <p:nvPr>
                <p:ph idx="1"/>
              </p:nvPr>
            </p:nvSpPr>
            <p:spPr>
              <a:xfrm>
                <a:off x="27933" y="475434"/>
                <a:ext cx="8981595" cy="1194888"/>
              </a:xfrm>
            </p:spPr>
            <p:txBody>
              <a:bodyPr/>
              <a:lstStyle/>
              <a:p>
                <a:pPr>
                  <a:buFont typeface="Wingdings" panose="05000000000000000000" pitchFamily="2" charset="2"/>
                  <a:buChar char="q"/>
                </a:pPr>
                <a:r>
                  <a:rPr lang="en-US" sz="1800" dirty="0">
                    <a:latin typeface="+mj-lt"/>
                  </a:rPr>
                  <a:t>Ionization by</a:t>
                </a:r>
                <a:r>
                  <a:rPr lang="en-US" sz="1800" dirty="0">
                    <a:solidFill>
                      <a:srgbClr val="FF0000"/>
                    </a:solidFill>
                    <a:latin typeface="+mj-lt"/>
                  </a:rPr>
                  <a:t> electrons </a:t>
                </a:r>
                <a:r>
                  <a:rPr lang="en-US" sz="1800" dirty="0">
                    <a:latin typeface="+mj-lt"/>
                  </a:rPr>
                  <a:t>accelerated by the </a:t>
                </a:r>
                <a:r>
                  <a:rPr lang="en-US" sz="1800" dirty="0">
                    <a:solidFill>
                      <a:srgbClr val="FF0000"/>
                    </a:solidFill>
                    <a:latin typeface="+mj-lt"/>
                  </a:rPr>
                  <a:t>parallel RF electric field (</a:t>
                </a:r>
                <a14:m>
                  <m:oMath xmlns:m="http://schemas.openxmlformats.org/officeDocument/2006/math">
                    <m:sSub>
                      <m:sSubPr>
                        <m:ctrlPr>
                          <a:rPr lang="en-US" sz="1800" i="1" dirty="0">
                            <a:solidFill>
                              <a:srgbClr val="FF0000"/>
                            </a:solidFill>
                            <a:latin typeface="Cambria Math" panose="02040503050406030204" pitchFamily="18" charset="0"/>
                          </a:rPr>
                        </m:ctrlPr>
                      </m:sSubPr>
                      <m:e>
                        <m:r>
                          <a:rPr lang="en-US" sz="1800" i="1" dirty="0">
                            <a:solidFill>
                              <a:srgbClr val="FF0000"/>
                            </a:solidFill>
                            <a:latin typeface="Cambria Math" panose="02040503050406030204" pitchFamily="18" charset="0"/>
                          </a:rPr>
                          <m:t>𝐸</m:t>
                        </m:r>
                      </m:e>
                      <m:sub>
                        <m:r>
                          <a:rPr lang="en-US" sz="1800" i="1" dirty="0">
                            <a:solidFill>
                              <a:srgbClr val="FF0000"/>
                            </a:solidFill>
                            <a:latin typeface="Cambria Math" panose="02040503050406030204" pitchFamily="18" charset="0"/>
                          </a:rPr>
                          <m:t>𝑧</m:t>
                        </m:r>
                      </m:sub>
                    </m:sSub>
                    <m:r>
                      <a:rPr lang="en-US" sz="1800" i="1" dirty="0">
                        <a:solidFill>
                          <a:srgbClr val="FF0000"/>
                        </a:solidFill>
                        <a:latin typeface="Cambria Math" panose="02040503050406030204" pitchFamily="18" charset="0"/>
                        <a:ea typeface="Cambria Math" panose="02040503050406030204" pitchFamily="18" charset="0"/>
                      </a:rPr>
                      <m:t>∥</m:t>
                    </m:r>
                    <m:sSub>
                      <m:sSubPr>
                        <m:ctrlPr>
                          <a:rPr lang="en-US" sz="1800" i="1" dirty="0">
                            <a:solidFill>
                              <a:srgbClr val="FF0000"/>
                            </a:solidFill>
                            <a:latin typeface="Cambria Math" panose="02040503050406030204" pitchFamily="18" charset="0"/>
                          </a:rPr>
                        </m:ctrlPr>
                      </m:sSubPr>
                      <m:e>
                        <m:r>
                          <a:rPr lang="en-US" sz="1800" i="1" dirty="0">
                            <a:solidFill>
                              <a:srgbClr val="FF0000"/>
                            </a:solidFill>
                            <a:latin typeface="Cambria Math" panose="02040503050406030204" pitchFamily="18" charset="0"/>
                          </a:rPr>
                          <m:t>𝐵</m:t>
                        </m:r>
                      </m:e>
                      <m:sub>
                        <m:r>
                          <a:rPr lang="en-US" sz="1800" i="1" dirty="0">
                            <a:solidFill>
                              <a:srgbClr val="FF0000"/>
                            </a:solidFill>
                            <a:latin typeface="Cambria Math" panose="02040503050406030204" pitchFamily="18" charset="0"/>
                          </a:rPr>
                          <m:t>𝑇</m:t>
                        </m:r>
                      </m:sub>
                    </m:sSub>
                    <m:r>
                      <a:rPr lang="en-US" sz="1800" i="1" dirty="0">
                        <a:solidFill>
                          <a:srgbClr val="FF0000"/>
                        </a:solidFill>
                        <a:latin typeface="Cambria Math" panose="02040503050406030204" pitchFamily="18" charset="0"/>
                      </a:rPr>
                      <m:t>) </m:t>
                    </m:r>
                  </m:oMath>
                </a14:m>
                <a:r>
                  <a:rPr lang="en-US" sz="1800" dirty="0">
                    <a:latin typeface="+mj-lt"/>
                  </a:rPr>
                  <a:t>near ICRF antenna.</a:t>
                </a:r>
              </a:p>
              <a:p>
                <a:pPr>
                  <a:buFont typeface="Wingdings" panose="05000000000000000000" pitchFamily="2" charset="2"/>
                  <a:buChar char="q"/>
                </a:pPr>
                <a:r>
                  <a:rPr lang="en-GB" sz="1800" dirty="0">
                    <a:latin typeface="+mj-lt"/>
                  </a:rPr>
                  <a:t>PIC-MCC model identified different phases in the density build-up from vacuum to slow wave cut-off.</a:t>
                </a:r>
              </a:p>
            </p:txBody>
          </p:sp>
        </mc:Choice>
        <mc:Fallback xmlns="">
          <p:sp>
            <p:nvSpPr>
              <p:cNvPr id="2" name="Content Placeholder 2">
                <a:extLst>
                  <a:ext uri="{FF2B5EF4-FFF2-40B4-BE49-F238E27FC236}">
                    <a16:creationId xmlns:a16="http://schemas.microsoft.com/office/drawing/2014/main" id="{54DE7074-C277-4263-00BD-B46E0B5D6D00}"/>
                  </a:ext>
                </a:extLst>
              </p:cNvPr>
              <p:cNvSpPr>
                <a:spLocks noGrp="1" noRot="1" noChangeAspect="1" noMove="1" noResize="1" noEditPoints="1" noAdjustHandles="1" noChangeArrowheads="1" noChangeShapeType="1" noTextEdit="1"/>
              </p:cNvSpPr>
              <p:nvPr>
                <p:ph idx="1"/>
              </p:nvPr>
            </p:nvSpPr>
            <p:spPr>
              <a:xfrm>
                <a:off x="27933" y="475434"/>
                <a:ext cx="8981595" cy="1194888"/>
              </a:xfrm>
              <a:blipFill>
                <a:blip r:embed="rId4"/>
                <a:stretch>
                  <a:fillRect l="-475" t="-3061" r="-543" b="-122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3057DE5-6BF6-4705-6EB7-2805BDB52AB1}"/>
                  </a:ext>
                </a:extLst>
              </p:cNvPr>
              <p:cNvSpPr/>
              <p:nvPr/>
            </p:nvSpPr>
            <p:spPr>
              <a:xfrm>
                <a:off x="4080787" y="3944432"/>
                <a:ext cx="1570558" cy="370294"/>
              </a:xfrm>
              <a:prstGeom prst="rect">
                <a:avLst/>
              </a:prstGeom>
              <a:solidFill>
                <a:schemeClr val="bg1"/>
              </a:solidFill>
              <a:ln>
                <a:solidFill>
                  <a:schemeClr val="tx1"/>
                </a:solidFill>
              </a:ln>
            </p:spPr>
            <p:txBody>
              <a:bodyPr wrap="none">
                <a:spAutoFit/>
              </a:bodyPr>
              <a:lstStyle/>
              <a:p>
                <a:pPr defTabSz="1219170">
                  <a:defRPr/>
                </a:pPr>
                <a14:m>
                  <m:oMathPara xmlns:m="http://schemas.openxmlformats.org/officeDocument/2006/math">
                    <m:oMathParaPr>
                      <m:jc m:val="centerGroup"/>
                    </m:oMathParaPr>
                    <m:oMath xmlns:m="http://schemas.openxmlformats.org/officeDocument/2006/math">
                      <m:d>
                        <m:dPr>
                          <m:begChr m:val="|"/>
                          <m:endChr m:val="|"/>
                          <m:ctrlPr>
                            <a:rPr lang="mr-IN"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𝐸</m:t>
                              </m:r>
                            </m:e>
                            <m:sub>
                              <m:r>
                                <a:rPr lang="en-US" sz="1600" i="1">
                                  <a:solidFill>
                                    <a:prstClr val="black"/>
                                  </a:solidFill>
                                  <a:latin typeface="Cambria Math" panose="02040503050406030204" pitchFamily="18" charset="0"/>
                                </a:rPr>
                                <m:t>𝑧</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𝑃</m:t>
                              </m:r>
                            </m:sub>
                          </m:sSub>
                        </m:e>
                      </m:d>
                      <m:r>
                        <a:rPr lang="mr-IN" sz="1600" i="1">
                          <a:solidFill>
                            <a:prstClr val="black"/>
                          </a:solidFill>
                          <a:latin typeface="Cambria Math" panose="02040503050406030204" pitchFamily="18" charset="0"/>
                          <a:ea typeface="Cambria Math" panose="02040503050406030204" pitchFamily="18" charset="0"/>
                        </a:rPr>
                        <m:t>≪</m:t>
                      </m:r>
                      <m:d>
                        <m:dPr>
                          <m:begChr m:val="|"/>
                          <m:endChr m:val="|"/>
                          <m:ctrlPr>
                            <a:rPr lang="mr-IN"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𝐸</m:t>
                              </m:r>
                            </m:e>
                            <m:sub>
                              <m:r>
                                <a:rPr lang="en-US" sz="1600" i="1">
                                  <a:solidFill>
                                    <a:prstClr val="black"/>
                                  </a:solidFill>
                                  <a:latin typeface="Cambria Math" panose="02040503050406030204" pitchFamily="18" charset="0"/>
                                </a:rPr>
                                <m:t>𝑧</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𝑅𝐹</m:t>
                              </m:r>
                            </m:sub>
                          </m:sSub>
                        </m:e>
                      </m:d>
                    </m:oMath>
                  </m:oMathPara>
                </a14:m>
                <a:endParaRPr lang="en-US" sz="1600" dirty="0">
                  <a:solidFill>
                    <a:prstClr val="black"/>
                  </a:solidFill>
                  <a:latin typeface="Arial"/>
                </a:endParaRPr>
              </a:p>
            </p:txBody>
          </p:sp>
        </mc:Choice>
        <mc:Fallback xmlns="">
          <p:sp>
            <p:nvSpPr>
              <p:cNvPr id="11" name="Rectangle 10">
                <a:extLst>
                  <a:ext uri="{FF2B5EF4-FFF2-40B4-BE49-F238E27FC236}">
                    <a16:creationId xmlns:a16="http://schemas.microsoft.com/office/drawing/2014/main" id="{83057DE5-6BF6-4705-6EB7-2805BDB52AB1}"/>
                  </a:ext>
                </a:extLst>
              </p:cNvPr>
              <p:cNvSpPr>
                <a:spLocks noRot="1" noChangeAspect="1" noMove="1" noResize="1" noEditPoints="1" noAdjustHandles="1" noChangeArrowheads="1" noChangeShapeType="1" noTextEdit="1"/>
              </p:cNvSpPr>
              <p:nvPr/>
            </p:nvSpPr>
            <p:spPr>
              <a:xfrm>
                <a:off x="4080787" y="3944432"/>
                <a:ext cx="1570558" cy="370294"/>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BFB89FC-53B4-4177-FAE2-06B83A7A26E5}"/>
                  </a:ext>
                </a:extLst>
              </p:cNvPr>
              <p:cNvSpPr/>
              <p:nvPr/>
            </p:nvSpPr>
            <p:spPr>
              <a:xfrm>
                <a:off x="4097888" y="3328745"/>
                <a:ext cx="1541704" cy="370294"/>
              </a:xfrm>
              <a:prstGeom prst="rect">
                <a:avLst/>
              </a:prstGeom>
              <a:solidFill>
                <a:schemeClr val="bg1"/>
              </a:solidFill>
              <a:ln>
                <a:solidFill>
                  <a:schemeClr val="tx1"/>
                </a:solidFill>
              </a:ln>
            </p:spPr>
            <p:txBody>
              <a:bodyPr wrap="none">
                <a:spAutoFit/>
              </a:bodyPr>
              <a:lstStyle/>
              <a:p>
                <a:pPr defTabSz="1219170">
                  <a:defRPr/>
                </a:pPr>
                <a14:m>
                  <m:oMathPara xmlns:m="http://schemas.openxmlformats.org/officeDocument/2006/math">
                    <m:oMathParaPr>
                      <m:jc m:val="centerGroup"/>
                    </m:oMathParaPr>
                    <m:oMath xmlns:m="http://schemas.openxmlformats.org/officeDocument/2006/math">
                      <m:d>
                        <m:dPr>
                          <m:begChr m:val="|"/>
                          <m:endChr m:val="|"/>
                          <m:ctrlPr>
                            <a:rPr lang="mr-IN"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𝐸</m:t>
                              </m:r>
                            </m:e>
                            <m:sub>
                              <m:r>
                                <a:rPr lang="en-US" sz="1600" i="1">
                                  <a:solidFill>
                                    <a:prstClr val="black"/>
                                  </a:solidFill>
                                  <a:latin typeface="Cambria Math" panose="02040503050406030204" pitchFamily="18" charset="0"/>
                                </a:rPr>
                                <m:t>𝑧</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𝑃</m:t>
                              </m:r>
                            </m:sub>
                          </m:sSub>
                        </m:e>
                      </m:d>
                      <m:r>
                        <a:rPr lang="mr-IN" sz="1600" i="1">
                          <a:solidFill>
                            <a:prstClr val="black"/>
                          </a:solidFill>
                          <a:latin typeface="Cambria Math" panose="02040503050406030204" pitchFamily="18" charset="0"/>
                          <a:ea typeface="Cambria Math" panose="02040503050406030204" pitchFamily="18" charset="0"/>
                        </a:rPr>
                        <m:t>&lt;</m:t>
                      </m:r>
                      <m:d>
                        <m:dPr>
                          <m:begChr m:val="|"/>
                          <m:endChr m:val="|"/>
                          <m:ctrlPr>
                            <a:rPr lang="mr-IN"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𝐸</m:t>
                              </m:r>
                            </m:e>
                            <m:sub>
                              <m:r>
                                <a:rPr lang="en-US" sz="1600" i="1">
                                  <a:solidFill>
                                    <a:prstClr val="black"/>
                                  </a:solidFill>
                                  <a:latin typeface="Cambria Math" panose="02040503050406030204" pitchFamily="18" charset="0"/>
                                </a:rPr>
                                <m:t>𝑧</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𝑅𝐹</m:t>
                              </m:r>
                            </m:sub>
                          </m:sSub>
                        </m:e>
                      </m:d>
                    </m:oMath>
                  </m:oMathPara>
                </a14:m>
                <a:endParaRPr lang="en-US" sz="1600" dirty="0">
                  <a:solidFill>
                    <a:prstClr val="black"/>
                  </a:solidFill>
                  <a:latin typeface="Arial"/>
                </a:endParaRPr>
              </a:p>
            </p:txBody>
          </p:sp>
        </mc:Choice>
        <mc:Fallback xmlns="">
          <p:sp>
            <p:nvSpPr>
              <p:cNvPr id="13" name="Rectangle 12">
                <a:extLst>
                  <a:ext uri="{FF2B5EF4-FFF2-40B4-BE49-F238E27FC236}">
                    <a16:creationId xmlns:a16="http://schemas.microsoft.com/office/drawing/2014/main" id="{4BFB89FC-53B4-4177-FAE2-06B83A7A26E5}"/>
                  </a:ext>
                </a:extLst>
              </p:cNvPr>
              <p:cNvSpPr>
                <a:spLocks noRot="1" noChangeAspect="1" noMove="1" noResize="1" noEditPoints="1" noAdjustHandles="1" noChangeArrowheads="1" noChangeShapeType="1" noTextEdit="1"/>
              </p:cNvSpPr>
              <p:nvPr/>
            </p:nvSpPr>
            <p:spPr>
              <a:xfrm>
                <a:off x="4097888" y="3328745"/>
                <a:ext cx="1541704" cy="370294"/>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D36E899-0903-D321-65F2-236974C6C8F5}"/>
                  </a:ext>
                </a:extLst>
              </p:cNvPr>
              <p:cNvSpPr/>
              <p:nvPr/>
            </p:nvSpPr>
            <p:spPr>
              <a:xfrm>
                <a:off x="4100025" y="2713057"/>
                <a:ext cx="1538498" cy="370294"/>
              </a:xfrm>
              <a:prstGeom prst="rect">
                <a:avLst/>
              </a:prstGeom>
              <a:solidFill>
                <a:schemeClr val="bg1"/>
              </a:solidFill>
              <a:ln>
                <a:solidFill>
                  <a:schemeClr val="tx1"/>
                </a:solidFill>
              </a:ln>
            </p:spPr>
            <p:txBody>
              <a:bodyPr wrap="none">
                <a:spAutoFit/>
              </a:bodyPr>
              <a:lstStyle/>
              <a:p>
                <a:pPr defTabSz="1219170">
                  <a:defRPr/>
                </a:pPr>
                <a14:m>
                  <m:oMathPara xmlns:m="http://schemas.openxmlformats.org/officeDocument/2006/math">
                    <m:oMathParaPr>
                      <m:jc m:val="centerGroup"/>
                    </m:oMathParaPr>
                    <m:oMath xmlns:m="http://schemas.openxmlformats.org/officeDocument/2006/math">
                      <m:d>
                        <m:dPr>
                          <m:begChr m:val="|"/>
                          <m:endChr m:val="|"/>
                          <m:ctrlPr>
                            <a:rPr lang="mr-IN"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𝐸</m:t>
                              </m:r>
                            </m:e>
                            <m:sub>
                              <m:r>
                                <a:rPr lang="en-US" sz="1600" i="1">
                                  <a:solidFill>
                                    <a:prstClr val="black"/>
                                  </a:solidFill>
                                  <a:latin typeface="Cambria Math" panose="02040503050406030204" pitchFamily="18" charset="0"/>
                                </a:rPr>
                                <m:t>𝑧</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𝑃</m:t>
                              </m:r>
                            </m:sub>
                          </m:sSub>
                        </m:e>
                      </m:d>
                      <m:r>
                        <a:rPr lang="mr-IN" sz="1600" i="1">
                          <a:solidFill>
                            <a:prstClr val="black"/>
                          </a:solidFill>
                          <a:latin typeface="Cambria Math" panose="02040503050406030204" pitchFamily="18" charset="0"/>
                          <a:ea typeface="Cambria Math" panose="02040503050406030204" pitchFamily="18" charset="0"/>
                        </a:rPr>
                        <m:t>≈</m:t>
                      </m:r>
                      <m:d>
                        <m:dPr>
                          <m:begChr m:val="|"/>
                          <m:endChr m:val="|"/>
                          <m:ctrlPr>
                            <a:rPr lang="mr-IN" sz="1600" i="1">
                              <a:solidFill>
                                <a:prstClr val="black"/>
                              </a:solidFill>
                              <a:latin typeface="Cambria Math" panose="02040503050406030204" pitchFamily="18" charset="0"/>
                            </a:rPr>
                          </m:ctrlPr>
                        </m:dPr>
                        <m:e>
                          <m:sSub>
                            <m:sSubPr>
                              <m:ctrlPr>
                                <a:rPr lang="en-US"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rPr>
                                <m:t>𝐸</m:t>
                              </m:r>
                            </m:e>
                            <m:sub>
                              <m:r>
                                <a:rPr lang="en-US" sz="1600" i="1">
                                  <a:solidFill>
                                    <a:prstClr val="black"/>
                                  </a:solidFill>
                                  <a:latin typeface="Cambria Math" panose="02040503050406030204" pitchFamily="18" charset="0"/>
                                </a:rPr>
                                <m:t>𝑧</m:t>
                              </m:r>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𝑅𝐹</m:t>
                              </m:r>
                            </m:sub>
                          </m:sSub>
                        </m:e>
                      </m:d>
                    </m:oMath>
                  </m:oMathPara>
                </a14:m>
                <a:endParaRPr lang="en-US" sz="1600" dirty="0">
                  <a:solidFill>
                    <a:prstClr val="black"/>
                  </a:solidFill>
                  <a:latin typeface="Arial"/>
                </a:endParaRPr>
              </a:p>
            </p:txBody>
          </p:sp>
        </mc:Choice>
        <mc:Fallback xmlns="">
          <p:sp>
            <p:nvSpPr>
              <p:cNvPr id="14" name="Rectangle 13">
                <a:extLst>
                  <a:ext uri="{FF2B5EF4-FFF2-40B4-BE49-F238E27FC236}">
                    <a16:creationId xmlns:a16="http://schemas.microsoft.com/office/drawing/2014/main" id="{FD36E899-0903-D321-65F2-236974C6C8F5}"/>
                  </a:ext>
                </a:extLst>
              </p:cNvPr>
              <p:cNvSpPr>
                <a:spLocks noRot="1" noChangeAspect="1" noMove="1" noResize="1" noEditPoints="1" noAdjustHandles="1" noChangeArrowheads="1" noChangeShapeType="1" noTextEdit="1"/>
              </p:cNvSpPr>
              <p:nvPr/>
            </p:nvSpPr>
            <p:spPr>
              <a:xfrm>
                <a:off x="4100025" y="2713057"/>
                <a:ext cx="1538498" cy="370294"/>
              </a:xfrm>
              <a:prstGeom prst="rect">
                <a:avLst/>
              </a:prstGeom>
              <a:blipFill>
                <a:blip r:embed="rId7"/>
                <a:stretch>
                  <a:fillRect/>
                </a:stretch>
              </a:blipFill>
              <a:ln>
                <a:solidFill>
                  <a:schemeClr val="tx1"/>
                </a:solidFill>
              </a:ln>
            </p:spPr>
            <p:txBody>
              <a:bodyPr/>
              <a:lstStyle/>
              <a:p>
                <a:r>
                  <a:rPr lang="en-GB">
                    <a:noFill/>
                  </a:rPr>
                  <a:t> </a:t>
                </a:r>
              </a:p>
            </p:txBody>
          </p:sp>
        </mc:Fallback>
      </mc:AlternateContent>
      <p:sp>
        <p:nvSpPr>
          <p:cNvPr id="15" name="Rectangle 14">
            <a:extLst>
              <a:ext uri="{FF2B5EF4-FFF2-40B4-BE49-F238E27FC236}">
                <a16:creationId xmlns:a16="http://schemas.microsoft.com/office/drawing/2014/main" id="{65EE755F-617C-25BB-B5CE-773CD294F73F}"/>
              </a:ext>
            </a:extLst>
          </p:cNvPr>
          <p:cNvSpPr/>
          <p:nvPr/>
        </p:nvSpPr>
        <p:spPr>
          <a:xfrm>
            <a:off x="4706819" y="4604460"/>
            <a:ext cx="1008538" cy="769634"/>
          </a:xfrm>
          <a:prstGeom prst="rect">
            <a:avLst/>
          </a:prstGeom>
          <a:solidFill>
            <a:schemeClr val="tx2"/>
          </a:solidFill>
        </p:spPr>
        <p:txBody>
          <a:bodyPr wrap="square">
            <a:spAutoFit/>
          </a:bodyPr>
          <a:lstStyle/>
          <a:p>
            <a:pPr algn="ctr" defTabSz="1219170">
              <a:defRPr/>
            </a:pPr>
            <a:r>
              <a:rPr lang="en-GB" sz="1467" dirty="0">
                <a:solidFill>
                  <a:prstClr val="white"/>
                </a:solidFill>
                <a:latin typeface="Arial"/>
              </a:rPr>
              <a:t>Vacuum electric field</a:t>
            </a:r>
            <a:endParaRPr lang="en-US" sz="1467" dirty="0">
              <a:solidFill>
                <a:prstClr val="white"/>
              </a:solidFill>
              <a:latin typeface="Arial"/>
            </a:endParaRPr>
          </a:p>
        </p:txBody>
      </p:sp>
      <p:cxnSp>
        <p:nvCxnSpPr>
          <p:cNvPr id="16" name="Straight Arrow Connector 15">
            <a:extLst>
              <a:ext uri="{FF2B5EF4-FFF2-40B4-BE49-F238E27FC236}">
                <a16:creationId xmlns:a16="http://schemas.microsoft.com/office/drawing/2014/main" id="{0720A8E4-AF42-35A0-BB8C-030BFEAC9B37}"/>
              </a:ext>
            </a:extLst>
          </p:cNvPr>
          <p:cNvCxnSpPr>
            <a:cxnSpLocks/>
          </p:cNvCxnSpPr>
          <p:nvPr/>
        </p:nvCxnSpPr>
        <p:spPr>
          <a:xfrm flipV="1">
            <a:off x="5221024" y="4290366"/>
            <a:ext cx="0" cy="26975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F4A3F26-1738-BED9-C6B6-8A7B6E172D42}"/>
              </a:ext>
            </a:extLst>
          </p:cNvPr>
          <p:cNvSpPr/>
          <p:nvPr/>
        </p:nvSpPr>
        <p:spPr>
          <a:xfrm>
            <a:off x="4932723" y="1978082"/>
            <a:ext cx="1805024" cy="543867"/>
          </a:xfrm>
          <a:prstGeom prst="rect">
            <a:avLst/>
          </a:prstGeom>
          <a:solidFill>
            <a:schemeClr val="tx2"/>
          </a:solidFill>
        </p:spPr>
        <p:txBody>
          <a:bodyPr wrap="square">
            <a:spAutoFit/>
          </a:bodyPr>
          <a:lstStyle/>
          <a:p>
            <a:pPr algn="ctr" defTabSz="1219170">
              <a:defRPr/>
            </a:pPr>
            <a:r>
              <a:rPr lang="en-GB" sz="1467" dirty="0">
                <a:solidFill>
                  <a:prstClr val="white"/>
                </a:solidFill>
                <a:latin typeface="Arial"/>
              </a:rPr>
              <a:t>Plasma-generated electrostatic field </a:t>
            </a:r>
            <a:endParaRPr lang="en-US" sz="1467" dirty="0">
              <a:solidFill>
                <a:prstClr val="white"/>
              </a:solidFill>
              <a:latin typeface="Arial"/>
            </a:endParaRPr>
          </a:p>
        </p:txBody>
      </p:sp>
      <p:cxnSp>
        <p:nvCxnSpPr>
          <p:cNvPr id="18" name="Straight Arrow Connector 17">
            <a:extLst>
              <a:ext uri="{FF2B5EF4-FFF2-40B4-BE49-F238E27FC236}">
                <a16:creationId xmlns:a16="http://schemas.microsoft.com/office/drawing/2014/main" id="{26BA617B-59FE-3965-9EA4-6F47B1A4977A}"/>
              </a:ext>
            </a:extLst>
          </p:cNvPr>
          <p:cNvCxnSpPr>
            <a:cxnSpLocks/>
          </p:cNvCxnSpPr>
          <p:nvPr/>
        </p:nvCxnSpPr>
        <p:spPr>
          <a:xfrm flipH="1">
            <a:off x="4595751" y="2512354"/>
            <a:ext cx="296968" cy="23583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43">
            <a:extLst>
              <a:ext uri="{FF2B5EF4-FFF2-40B4-BE49-F238E27FC236}">
                <a16:creationId xmlns:a16="http://schemas.microsoft.com/office/drawing/2014/main" id="{0C6E4D15-2B0F-0FDC-E0D5-830EB76204CE}"/>
              </a:ext>
            </a:extLst>
          </p:cNvPr>
          <p:cNvSpPr/>
          <p:nvPr/>
        </p:nvSpPr>
        <p:spPr>
          <a:xfrm>
            <a:off x="734805" y="1922042"/>
            <a:ext cx="4163319" cy="359009"/>
          </a:xfrm>
          <a:prstGeom prst="rect">
            <a:avLst/>
          </a:prstGeom>
        </p:spPr>
        <p:txBody>
          <a:bodyPr wrap="none">
            <a:spAutoFit/>
          </a:bodyPr>
          <a:lstStyle/>
          <a:p>
            <a:pPr defTabSz="1219170">
              <a:defRPr/>
            </a:pPr>
            <a:r>
              <a:rPr lang="en-GB" sz="1733" dirty="0">
                <a:solidFill>
                  <a:prstClr val="black"/>
                </a:solidFill>
                <a:latin typeface="Arial"/>
              </a:rPr>
              <a:t>Plasma density evolution by Rfdinity-1D:</a:t>
            </a:r>
            <a:endParaRPr lang="en-GB" sz="1733" dirty="0">
              <a:solidFill>
                <a:prstClr val="black"/>
              </a:solidFill>
              <a:latin typeface="Arial"/>
              <a:sym typeface="Wingdings" pitchFamily="2" charset="2"/>
            </a:endParaRPr>
          </a:p>
        </p:txBody>
      </p:sp>
      <p:sp>
        <p:nvSpPr>
          <p:cNvPr id="20" name="Content Placeholder 1">
            <a:extLst>
              <a:ext uri="{FF2B5EF4-FFF2-40B4-BE49-F238E27FC236}">
                <a16:creationId xmlns:a16="http://schemas.microsoft.com/office/drawing/2014/main" id="{A4D9BF91-BFBE-D3D4-4E74-0B45FB7D738B}"/>
              </a:ext>
            </a:extLst>
          </p:cNvPr>
          <p:cNvSpPr txBox="1">
            <a:spLocks/>
          </p:cNvSpPr>
          <p:nvPr/>
        </p:nvSpPr>
        <p:spPr bwMode="auto">
          <a:xfrm>
            <a:off x="5909304" y="2650690"/>
            <a:ext cx="3111228" cy="3502344"/>
          </a:xfrm>
          <a:prstGeom prst="rect">
            <a:avLst/>
          </a:prstGeom>
          <a:solidFill>
            <a:schemeClr val="accent1"/>
          </a:solidFill>
          <a:ln>
            <a:solidFill>
              <a:schemeClr val="tx1"/>
            </a:solidFill>
          </a:ln>
        </p:spPr>
        <p:txBody>
          <a:bodyPr vert="horz" wrap="square" lIns="121920" tIns="60960" rIns="121920" bIns="6096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18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1600">
                <a:solidFill>
                  <a:schemeClr val="tx1"/>
                </a:solidFill>
                <a:latin typeface="+mn-lt"/>
              </a:defRPr>
            </a:lvl2pPr>
            <a:lvl3pPr marL="1136650" indent="-188913" algn="just" defTabSz="795338" rtl="0" eaLnBrk="1" fontAlgn="base" hangingPunct="1">
              <a:spcBef>
                <a:spcPct val="20000"/>
              </a:spcBef>
              <a:spcAft>
                <a:spcPct val="0"/>
              </a:spcAft>
              <a:buChar char="•"/>
              <a:defRPr sz="1400">
                <a:solidFill>
                  <a:schemeClr val="tx1"/>
                </a:solidFill>
                <a:latin typeface="+mn-lt"/>
              </a:defRPr>
            </a:lvl3pPr>
            <a:lvl4pPr marL="1511300" indent="-184150" algn="just" defTabSz="795338" rtl="0" eaLnBrk="1" fontAlgn="base" hangingPunct="1">
              <a:spcBef>
                <a:spcPct val="20000"/>
              </a:spcBef>
              <a:spcAft>
                <a:spcPct val="0"/>
              </a:spcAft>
              <a:buChar char="–"/>
              <a:defRPr sz="1400">
                <a:solidFill>
                  <a:schemeClr val="tx1"/>
                </a:solidFill>
                <a:latin typeface="+mn-lt"/>
              </a:defRPr>
            </a:lvl4pPr>
            <a:lvl5pPr marL="1885950" indent="-184150" algn="just" defTabSz="795338" rtl="0" eaLnBrk="1" fontAlgn="base" hangingPunct="1">
              <a:spcBef>
                <a:spcPct val="20000"/>
              </a:spcBef>
              <a:spcAft>
                <a:spcPct val="0"/>
              </a:spcAft>
              <a:buChar char="»"/>
              <a:defRPr sz="1400">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defTabSz="1060424">
              <a:buNone/>
            </a:pPr>
            <a:r>
              <a:rPr lang="en-US" sz="1867" u="sng" kern="0" dirty="0">
                <a:solidFill>
                  <a:srgbClr val="000000"/>
                </a:solidFill>
                <a:latin typeface="Arial"/>
              </a:rPr>
              <a:t>Challenges for ITER ICRF breakdown:</a:t>
            </a:r>
          </a:p>
          <a:p>
            <a:pPr defTabSz="1060424"/>
            <a:r>
              <a:rPr lang="en-US" sz="1867" kern="0" dirty="0">
                <a:solidFill>
                  <a:srgbClr val="000000"/>
                </a:solidFill>
                <a:latin typeface="Arial"/>
              </a:rPr>
              <a:t>Antenna launches mainly</a:t>
            </a:r>
            <a:r>
              <a:rPr lang="en-US" sz="1867" kern="0" dirty="0">
                <a:solidFill>
                  <a:srgbClr val="000000"/>
                </a:solidFill>
              </a:rPr>
              <a:t> E</a:t>
            </a:r>
            <a:r>
              <a:rPr lang="en-US" sz="1867" kern="0" baseline="-25000" dirty="0">
                <a:solidFill>
                  <a:srgbClr val="000000"/>
                </a:solidFill>
              </a:rPr>
              <a:t>⊥</a:t>
            </a:r>
            <a:r>
              <a:rPr lang="en-US" sz="1867" kern="0" dirty="0">
                <a:solidFill>
                  <a:srgbClr val="000000"/>
                </a:solidFill>
              </a:rPr>
              <a:t>.</a:t>
            </a:r>
            <a:r>
              <a:rPr lang="en-US" sz="1867" kern="0" dirty="0">
                <a:solidFill>
                  <a:srgbClr val="000000"/>
                </a:solidFill>
                <a:latin typeface="Arial"/>
              </a:rPr>
              <a:t> </a:t>
            </a:r>
          </a:p>
          <a:p>
            <a:pPr defTabSz="1060424"/>
            <a:r>
              <a:rPr lang="en-GB" sz="1867" kern="0" dirty="0">
                <a:solidFill>
                  <a:srgbClr val="000000"/>
                </a:solidFill>
                <a:latin typeface="Arial"/>
              </a:rPr>
              <a:t>ITER ICRF at 40-55 MHz, but breakdown suspected to be easier at low frequency (TBC).</a:t>
            </a:r>
            <a:endParaRPr lang="en-US" sz="1867" kern="0" dirty="0">
              <a:solidFill>
                <a:srgbClr val="000000"/>
              </a:solidFill>
              <a:latin typeface="Arial"/>
            </a:endParaRPr>
          </a:p>
          <a:p>
            <a:pPr defTabSz="1060424"/>
            <a:r>
              <a:rPr lang="en-US" sz="1867" kern="0" dirty="0">
                <a:solidFill>
                  <a:srgbClr val="000000"/>
                </a:solidFill>
                <a:latin typeface="Arial"/>
              </a:rPr>
              <a:t>Large torus circumference C:  ionization rate</a:t>
            </a:r>
            <a:r>
              <a:rPr lang="en-US" sz="1867" kern="0" dirty="0">
                <a:solidFill>
                  <a:srgbClr val="000000"/>
                </a:solidFill>
              </a:rPr>
              <a:t> (∝ 1/C).</a:t>
            </a:r>
            <a:endParaRPr lang="en-US" sz="1867" kern="0" dirty="0">
              <a:solidFill>
                <a:srgbClr val="000000"/>
              </a:solidFill>
              <a:latin typeface="Arial"/>
            </a:endParaRPr>
          </a:p>
        </p:txBody>
      </p:sp>
      <p:sp>
        <p:nvSpPr>
          <p:cNvPr id="21" name="Rectangle 20">
            <a:extLst>
              <a:ext uri="{FF2B5EF4-FFF2-40B4-BE49-F238E27FC236}">
                <a16:creationId xmlns:a16="http://schemas.microsoft.com/office/drawing/2014/main" id="{CDC05243-E2DD-0EB9-FF7A-69868CA4A165}"/>
              </a:ext>
            </a:extLst>
          </p:cNvPr>
          <p:cNvSpPr/>
          <p:nvPr/>
        </p:nvSpPr>
        <p:spPr>
          <a:xfrm>
            <a:off x="123468" y="5764031"/>
            <a:ext cx="5745227" cy="338554"/>
          </a:xfrm>
          <a:prstGeom prst="rect">
            <a:avLst/>
          </a:prstGeom>
        </p:spPr>
        <p:txBody>
          <a:bodyPr wrap="none">
            <a:spAutoFit/>
          </a:bodyPr>
          <a:lstStyle/>
          <a:p>
            <a:pPr defTabSz="1219170" eaLnBrk="0" fontAlgn="base" hangingPunct="0">
              <a:spcBef>
                <a:spcPct val="0"/>
              </a:spcBef>
              <a:spcAft>
                <a:spcPct val="0"/>
              </a:spcAft>
            </a:pPr>
            <a:r>
              <a:rPr lang="en-GB" sz="1600" dirty="0">
                <a:solidFill>
                  <a:srgbClr val="000000"/>
                </a:solidFill>
                <a:latin typeface="Arial"/>
              </a:rPr>
              <a:t>f = 29 MHz, p</a:t>
            </a:r>
            <a:r>
              <a:rPr lang="en-GB" sz="1600" baseline="-25000" dirty="0">
                <a:solidFill>
                  <a:srgbClr val="000000"/>
                </a:solidFill>
                <a:latin typeface="Arial"/>
              </a:rPr>
              <a:t>H2</a:t>
            </a:r>
            <a:r>
              <a:rPr lang="en-GB" sz="1600" dirty="0">
                <a:solidFill>
                  <a:srgbClr val="000000"/>
                </a:solidFill>
                <a:latin typeface="Arial"/>
              </a:rPr>
              <a:t> = 4×10</a:t>
            </a:r>
            <a:r>
              <a:rPr lang="en-GB" sz="1600" baseline="30000" dirty="0">
                <a:solidFill>
                  <a:srgbClr val="000000"/>
                </a:solidFill>
                <a:latin typeface="Arial"/>
              </a:rPr>
              <a:t>-4</a:t>
            </a:r>
            <a:r>
              <a:rPr lang="en-GB" sz="1600" dirty="0">
                <a:solidFill>
                  <a:srgbClr val="000000"/>
                </a:solidFill>
                <a:latin typeface="Arial"/>
              </a:rPr>
              <a:t> mbar, ASDEX Upgrade sized device</a:t>
            </a:r>
          </a:p>
        </p:txBody>
      </p:sp>
      <p:sp>
        <p:nvSpPr>
          <p:cNvPr id="22" name="TextBox 21">
            <a:extLst>
              <a:ext uri="{FF2B5EF4-FFF2-40B4-BE49-F238E27FC236}">
                <a16:creationId xmlns:a16="http://schemas.microsoft.com/office/drawing/2014/main" id="{F55D46D4-FD05-8D85-6C36-A41399313B16}"/>
              </a:ext>
            </a:extLst>
          </p:cNvPr>
          <p:cNvSpPr txBox="1"/>
          <p:nvPr/>
        </p:nvSpPr>
        <p:spPr>
          <a:xfrm>
            <a:off x="7021526" y="1585177"/>
            <a:ext cx="1835824" cy="276999"/>
          </a:xfrm>
          <a:prstGeom prst="rect">
            <a:avLst/>
          </a:prstGeom>
          <a:solidFill>
            <a:schemeClr val="bg1">
              <a:lumMod val="95000"/>
            </a:schemeClr>
          </a:solidFill>
        </p:spPr>
        <p:txBody>
          <a:bodyPr wrap="none" rtlCol="0">
            <a:spAutoFit/>
          </a:bodyPr>
          <a:lstStyle>
            <a:defPPr>
              <a:defRPr lang="en-GB"/>
            </a:defPPr>
            <a:lvl1pPr algn="r">
              <a:defRPr sz="900">
                <a:solidFill>
                  <a:schemeClr val="bg1"/>
                </a:solidFill>
                <a:latin typeface="+mn-lt"/>
              </a:defRPr>
            </a:lvl1pPr>
          </a:lstStyle>
          <a:p>
            <a:pPr defTabSz="1219170" eaLnBrk="0" fontAlgn="base" hangingPunct="0">
              <a:spcBef>
                <a:spcPct val="0"/>
              </a:spcBef>
              <a:spcAft>
                <a:spcPct val="0"/>
              </a:spcAft>
            </a:pPr>
            <a:r>
              <a:rPr lang="en-US" sz="1200" i="1" dirty="0">
                <a:solidFill>
                  <a:schemeClr val="tx1"/>
                </a:solidFill>
                <a:latin typeface="Arial"/>
              </a:rPr>
              <a:t>[</a:t>
            </a:r>
            <a:r>
              <a:rPr lang="en-US" sz="1200" i="1" dirty="0" err="1">
                <a:solidFill>
                  <a:schemeClr val="tx1"/>
                </a:solidFill>
                <a:latin typeface="Arial"/>
              </a:rPr>
              <a:t>Tripsky</a:t>
            </a:r>
            <a:r>
              <a:rPr lang="en-US" sz="1200" i="1" dirty="0">
                <a:solidFill>
                  <a:schemeClr val="tx1"/>
                </a:solidFill>
                <a:latin typeface="Arial"/>
              </a:rPr>
              <a:t>, et al., NF 2017]</a:t>
            </a:r>
            <a:endParaRPr lang="en-GB" sz="1200" i="1" dirty="0">
              <a:solidFill>
                <a:schemeClr val="tx1"/>
              </a:solidFill>
              <a:latin typeface="Arial"/>
            </a:endParaRPr>
          </a:p>
        </p:txBody>
      </p:sp>
    </p:spTree>
    <p:extLst>
      <p:ext uri="{BB962C8B-B14F-4D97-AF65-F5344CB8AC3E}">
        <p14:creationId xmlns:p14="http://schemas.microsoft.com/office/powerpoint/2010/main" val="2814606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89D42-8E84-316D-7D7A-7E5EF0A4AC0D}"/>
            </a:ext>
          </a:extLst>
        </p:cNvPr>
        <p:cNvGrpSpPr/>
        <p:nvPr/>
      </p:nvGrpSpPr>
      <p:grpSpPr>
        <a:xfrm>
          <a:off x="0" y="0"/>
          <a:ext cx="0" cy="0"/>
          <a:chOff x="0" y="0"/>
          <a:chExt cx="0" cy="0"/>
        </a:xfrm>
      </p:grpSpPr>
      <p:sp>
        <p:nvSpPr>
          <p:cNvPr id="2" name="Content Placeholder 4">
            <a:extLst>
              <a:ext uri="{FF2B5EF4-FFF2-40B4-BE49-F238E27FC236}">
                <a16:creationId xmlns:a16="http://schemas.microsoft.com/office/drawing/2014/main" id="{925B9E89-F802-6139-10BE-C91700253722}"/>
              </a:ext>
            </a:extLst>
          </p:cNvPr>
          <p:cNvSpPr txBox="1">
            <a:spLocks/>
          </p:cNvSpPr>
          <p:nvPr/>
        </p:nvSpPr>
        <p:spPr bwMode="auto">
          <a:xfrm>
            <a:off x="246237" y="1076963"/>
            <a:ext cx="3004964" cy="1200819"/>
          </a:xfrm>
          <a:prstGeom prst="rect">
            <a:avLst/>
          </a:prstGeom>
          <a:solidFill>
            <a:schemeClr val="accent1"/>
          </a:solidFill>
          <a:ln>
            <a:solidFill>
              <a:schemeClr val="tx1"/>
            </a:solidFill>
          </a:ln>
        </p:spPr>
        <p:txBody>
          <a:bodyPr vert="horz" wrap="square" lIns="121920" tIns="60960" rIns="121920" bIns="60960" numCol="1" anchor="t" anchorCtr="0" compatLnSpc="1">
            <a:prstTxWarp prst="textNoShape">
              <a:avLst/>
            </a:prstTxWarp>
          </a:bodyPr>
          <a:lstStyle>
            <a:lvl1pPr marL="287338" indent="-287338" algn="l" defTabSz="795338" rtl="0" eaLnBrk="1" fontAlgn="base" hangingPunct="1">
              <a:spcBef>
                <a:spcPct val="20000"/>
              </a:spcBef>
              <a:spcAft>
                <a:spcPct val="0"/>
              </a:spcAft>
              <a:buFont typeface="Wingdings" panose="05000000000000000000" pitchFamily="2" charset="2"/>
              <a:buChar char="q"/>
              <a:defRPr sz="1800">
                <a:solidFill>
                  <a:schemeClr val="tx1"/>
                </a:solidFill>
                <a:latin typeface="+mn-lt"/>
                <a:ea typeface="+mn-ea"/>
                <a:cs typeface="+mn-cs"/>
              </a:defRPr>
            </a:lvl1pPr>
            <a:lvl2pPr marL="757238" indent="-279400" algn="l" defTabSz="795338" rtl="0" eaLnBrk="1" fontAlgn="base" hangingPunct="1">
              <a:spcBef>
                <a:spcPct val="20000"/>
              </a:spcBef>
              <a:spcAft>
                <a:spcPct val="0"/>
              </a:spcAft>
              <a:buFont typeface="Wingdings" panose="05000000000000000000" pitchFamily="2" charset="2"/>
              <a:buChar char="§"/>
              <a:defRPr sz="1600">
                <a:solidFill>
                  <a:schemeClr val="tx1"/>
                </a:solidFill>
                <a:latin typeface="+mn-lt"/>
              </a:defRPr>
            </a:lvl2pPr>
            <a:lvl3pPr marL="1136650" indent="-188913" algn="l" defTabSz="795338" rtl="0" eaLnBrk="1" fontAlgn="base" hangingPunct="1">
              <a:spcBef>
                <a:spcPct val="20000"/>
              </a:spcBef>
              <a:spcAft>
                <a:spcPct val="0"/>
              </a:spcAft>
              <a:buFont typeface="Wingdings" panose="05000000000000000000" pitchFamily="2" charset="2"/>
              <a:buChar char="Ø"/>
              <a:defRPr sz="1400">
                <a:solidFill>
                  <a:schemeClr val="tx1"/>
                </a:solidFill>
                <a:latin typeface="+mn-lt"/>
              </a:defRPr>
            </a:lvl3pPr>
            <a:lvl4pPr marL="1511300" indent="-184150" algn="just" defTabSz="795338" rtl="0" eaLnBrk="1" fontAlgn="base" hangingPunct="1">
              <a:spcBef>
                <a:spcPct val="20000"/>
              </a:spcBef>
              <a:spcAft>
                <a:spcPct val="0"/>
              </a:spcAft>
              <a:buChar char="–"/>
              <a:defRPr sz="1400">
                <a:solidFill>
                  <a:schemeClr val="tx1"/>
                </a:solidFill>
                <a:latin typeface="+mn-lt"/>
              </a:defRPr>
            </a:lvl4pPr>
            <a:lvl5pPr marL="1885950" indent="-184150" algn="just" defTabSz="795338" rtl="0" eaLnBrk="1" fontAlgn="base" hangingPunct="1">
              <a:spcBef>
                <a:spcPct val="20000"/>
              </a:spcBef>
              <a:spcAft>
                <a:spcPct val="0"/>
              </a:spcAft>
              <a:buChar char="»"/>
              <a:defRPr sz="1400">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lgn="just" defTabSz="1060424">
              <a:buNone/>
              <a:tabLst>
                <a:tab pos="304792" algn="l"/>
              </a:tabLst>
            </a:pPr>
            <a:r>
              <a:rPr lang="en-GB" sz="1867" kern="0" dirty="0">
                <a:solidFill>
                  <a:srgbClr val="000000"/>
                </a:solidFill>
                <a:latin typeface="Arial"/>
                <a:cs typeface="Times New Roman" panose="02020603050405020304" pitchFamily="18" charset="0"/>
              </a:rPr>
              <a:t>|E</a:t>
            </a:r>
            <a:r>
              <a:rPr lang="en-GB" sz="1867" kern="0" baseline="-25000" dirty="0">
                <a:solidFill>
                  <a:srgbClr val="000000"/>
                </a:solidFill>
                <a:latin typeface="Arial"/>
                <a:cs typeface="Times New Roman" panose="02020603050405020304" pitchFamily="18" charset="0"/>
              </a:rPr>
              <a:t>//</a:t>
            </a:r>
            <a:r>
              <a:rPr lang="en-GB" sz="1867" kern="0" dirty="0">
                <a:solidFill>
                  <a:srgbClr val="000000"/>
                </a:solidFill>
                <a:latin typeface="Arial"/>
                <a:cs typeface="Times New Roman" panose="02020603050405020304" pitchFamily="18" charset="0"/>
              </a:rPr>
              <a:t>| &gt; 8 kV/m at spots with at least ~50mm spatial extensions inside the first limited field line.</a:t>
            </a:r>
            <a:endParaRPr lang="en-US" sz="1867" kern="0" dirty="0">
              <a:solidFill>
                <a:srgbClr val="000000"/>
              </a:solidFill>
              <a:latin typeface="Arial"/>
              <a:cs typeface="Times New Roman" panose="02020603050405020304" pitchFamily="18" charset="0"/>
            </a:endParaRPr>
          </a:p>
        </p:txBody>
      </p:sp>
      <p:grpSp>
        <p:nvGrpSpPr>
          <p:cNvPr id="3" name="Group 2">
            <a:extLst>
              <a:ext uri="{FF2B5EF4-FFF2-40B4-BE49-F238E27FC236}">
                <a16:creationId xmlns:a16="http://schemas.microsoft.com/office/drawing/2014/main" id="{85590EA4-5269-DC08-BDF7-8D8B29C99E23}"/>
              </a:ext>
            </a:extLst>
          </p:cNvPr>
          <p:cNvGrpSpPr/>
          <p:nvPr/>
        </p:nvGrpSpPr>
        <p:grpSpPr>
          <a:xfrm>
            <a:off x="458603" y="2712561"/>
            <a:ext cx="7014159" cy="3028855"/>
            <a:chOff x="1416810" y="1084199"/>
            <a:chExt cx="10365615" cy="4476081"/>
          </a:xfrm>
        </p:grpSpPr>
        <p:pic>
          <p:nvPicPr>
            <p:cNvPr id="4" name="Picture 3">
              <a:extLst>
                <a:ext uri="{FF2B5EF4-FFF2-40B4-BE49-F238E27FC236}">
                  <a16:creationId xmlns:a16="http://schemas.microsoft.com/office/drawing/2014/main" id="{AAA10118-A4F9-7313-E86F-23A0B2F387A8}"/>
                </a:ext>
              </a:extLst>
            </p:cNvPr>
            <p:cNvPicPr>
              <a:picLocks noChangeAspect="1"/>
            </p:cNvPicPr>
            <p:nvPr/>
          </p:nvPicPr>
          <p:blipFill>
            <a:blip r:embed="rId2"/>
            <a:stretch>
              <a:fillRect/>
            </a:stretch>
          </p:blipFill>
          <p:spPr>
            <a:xfrm>
              <a:off x="1416810" y="1084199"/>
              <a:ext cx="5311830" cy="4476081"/>
            </a:xfrm>
            <a:prstGeom prst="rect">
              <a:avLst/>
            </a:prstGeom>
          </p:spPr>
        </p:pic>
        <p:pic>
          <p:nvPicPr>
            <p:cNvPr id="5" name="Picture 4">
              <a:extLst>
                <a:ext uri="{FF2B5EF4-FFF2-40B4-BE49-F238E27FC236}">
                  <a16:creationId xmlns:a16="http://schemas.microsoft.com/office/drawing/2014/main" id="{126A9AA9-E5A3-8BA2-9B1F-D4E5F76C3648}"/>
                </a:ext>
              </a:extLst>
            </p:cNvPr>
            <p:cNvPicPr>
              <a:picLocks noChangeAspect="1"/>
            </p:cNvPicPr>
            <p:nvPr/>
          </p:nvPicPr>
          <p:blipFill rotWithShape="1">
            <a:blip r:embed="rId3"/>
            <a:srcRect l="40952" t="21887" r="22222" b="28448"/>
            <a:stretch/>
          </p:blipFill>
          <p:spPr>
            <a:xfrm>
              <a:off x="6879770" y="1589075"/>
              <a:ext cx="4891935" cy="3711122"/>
            </a:xfrm>
            <a:prstGeom prst="rect">
              <a:avLst/>
            </a:prstGeom>
            <a:ln w="31750">
              <a:solidFill>
                <a:srgbClr val="FF0000"/>
              </a:solidFill>
              <a:prstDash val="dash"/>
            </a:ln>
          </p:spPr>
        </p:pic>
        <p:sp>
          <p:nvSpPr>
            <p:cNvPr id="6" name="Rectangle 5">
              <a:extLst>
                <a:ext uri="{FF2B5EF4-FFF2-40B4-BE49-F238E27FC236}">
                  <a16:creationId xmlns:a16="http://schemas.microsoft.com/office/drawing/2014/main" id="{FC1D24F4-3E6A-9088-E025-CF5915D5191C}"/>
                </a:ext>
              </a:extLst>
            </p:cNvPr>
            <p:cNvSpPr/>
            <p:nvPr/>
          </p:nvSpPr>
          <p:spPr>
            <a:xfrm>
              <a:off x="4335453" y="4640325"/>
              <a:ext cx="590520" cy="316053"/>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GB" sz="2000" dirty="0">
                <a:solidFill>
                  <a:srgbClr val="FFFFFF"/>
                </a:solidFill>
                <a:latin typeface="Arial"/>
              </a:endParaRPr>
            </a:p>
          </p:txBody>
        </p:sp>
        <p:cxnSp>
          <p:nvCxnSpPr>
            <p:cNvPr id="7" name="Straight Connector 6">
              <a:extLst>
                <a:ext uri="{FF2B5EF4-FFF2-40B4-BE49-F238E27FC236}">
                  <a16:creationId xmlns:a16="http://schemas.microsoft.com/office/drawing/2014/main" id="{15E22CDF-D166-25B7-8337-8221BB273039}"/>
                </a:ext>
              </a:extLst>
            </p:cNvPr>
            <p:cNvCxnSpPr/>
            <p:nvPr/>
          </p:nvCxnSpPr>
          <p:spPr>
            <a:xfrm>
              <a:off x="8686801" y="3069812"/>
              <a:ext cx="3095624" cy="17145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77A93E0-38EF-3F9D-1C3C-8458146557EB}"/>
                </a:ext>
              </a:extLst>
            </p:cNvPr>
            <p:cNvSpPr/>
            <p:nvPr/>
          </p:nvSpPr>
          <p:spPr>
            <a:xfrm>
              <a:off x="9855004" y="2483314"/>
              <a:ext cx="1767702" cy="591288"/>
            </a:xfrm>
            <a:prstGeom prst="rect">
              <a:avLst/>
            </a:prstGeom>
          </p:spPr>
          <p:txBody>
            <a:bodyPr wrap="none">
              <a:spAutoFit/>
            </a:bodyPr>
            <a:lstStyle/>
            <a:p>
              <a:pPr defTabSz="1219170" eaLnBrk="0" fontAlgn="base" hangingPunct="0">
                <a:spcBef>
                  <a:spcPct val="0"/>
                </a:spcBef>
                <a:spcAft>
                  <a:spcPct val="0"/>
                </a:spcAft>
              </a:pPr>
              <a:r>
                <a:rPr lang="en-US" sz="2000" dirty="0">
                  <a:solidFill>
                    <a:srgbClr val="000000"/>
                  </a:solidFill>
                  <a:latin typeface="Arial"/>
                  <a:ea typeface="Calibri" panose="020F0502020204030204" pitchFamily="34" charset="0"/>
                  <a:cs typeface="Times New Roman" panose="02020603050405020304" pitchFamily="18" charset="0"/>
                </a:rPr>
                <a:t>FS CMM</a:t>
              </a:r>
              <a:endParaRPr lang="en-GB" sz="2000" dirty="0">
                <a:solidFill>
                  <a:srgbClr val="000000"/>
                </a:solidFill>
                <a:latin typeface="Arial"/>
              </a:endParaRPr>
            </a:p>
          </p:txBody>
        </p:sp>
      </p:grpSp>
      <p:cxnSp>
        <p:nvCxnSpPr>
          <p:cNvPr id="10" name="Straight Arrow Connector 9">
            <a:extLst>
              <a:ext uri="{FF2B5EF4-FFF2-40B4-BE49-F238E27FC236}">
                <a16:creationId xmlns:a16="http://schemas.microsoft.com/office/drawing/2014/main" id="{66EBF5FF-4C08-019C-614E-F1CEB536E320}"/>
              </a:ext>
            </a:extLst>
          </p:cNvPr>
          <p:cNvCxnSpPr/>
          <p:nvPr/>
        </p:nvCxnSpPr>
        <p:spPr bwMode="auto">
          <a:xfrm flipV="1">
            <a:off x="2758556" y="5203327"/>
            <a:ext cx="1314833" cy="2254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0" descr="A picture containing cage&#10;&#10;Description automatically generated">
            <a:extLst>
              <a:ext uri="{FF2B5EF4-FFF2-40B4-BE49-F238E27FC236}">
                <a16:creationId xmlns:a16="http://schemas.microsoft.com/office/drawing/2014/main" id="{C15C4B1B-00A9-DC68-9EF0-7C73F03C7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106" y="902080"/>
            <a:ext cx="5504597" cy="1505511"/>
          </a:xfrm>
          <a:prstGeom prst="rect">
            <a:avLst/>
          </a:prstGeom>
        </p:spPr>
      </p:pic>
      <p:sp>
        <p:nvSpPr>
          <p:cNvPr id="14" name="TextBox 13">
            <a:extLst>
              <a:ext uri="{FF2B5EF4-FFF2-40B4-BE49-F238E27FC236}">
                <a16:creationId xmlns:a16="http://schemas.microsoft.com/office/drawing/2014/main" id="{71D3B6AD-9F45-DA14-DBD6-3B50D37B6830}"/>
              </a:ext>
            </a:extLst>
          </p:cNvPr>
          <p:cNvSpPr txBox="1"/>
          <p:nvPr/>
        </p:nvSpPr>
        <p:spPr>
          <a:xfrm>
            <a:off x="1745862" y="2641842"/>
            <a:ext cx="6736937" cy="379656"/>
          </a:xfrm>
          <a:prstGeom prst="rect">
            <a:avLst/>
          </a:prstGeom>
          <a:noFill/>
        </p:spPr>
        <p:txBody>
          <a:bodyPr wrap="square" rtlCol="0">
            <a:spAutoFit/>
          </a:bodyPr>
          <a:lstStyle/>
          <a:p>
            <a:pPr defTabSz="1219170" eaLnBrk="0" fontAlgn="base" hangingPunct="0">
              <a:spcBef>
                <a:spcPct val="0"/>
              </a:spcBef>
              <a:spcAft>
                <a:spcPct val="0"/>
              </a:spcAft>
            </a:pPr>
            <a:r>
              <a:rPr lang="en-US" sz="1867" dirty="0">
                <a:solidFill>
                  <a:srgbClr val="C00000"/>
                </a:solidFill>
                <a:latin typeface="Arial"/>
                <a:cs typeface="Times New Roman" panose="02020603050405020304" pitchFamily="18" charset="0"/>
              </a:rPr>
              <a:t>Modelled |E</a:t>
            </a:r>
            <a:r>
              <a:rPr lang="en-US" sz="1867" baseline="-25000" dirty="0">
                <a:solidFill>
                  <a:srgbClr val="C00000"/>
                </a:solidFill>
                <a:latin typeface="Arial"/>
                <a:cs typeface="Times New Roman" panose="02020603050405020304" pitchFamily="18" charset="0"/>
              </a:rPr>
              <a:t>//</a:t>
            </a:r>
            <a:r>
              <a:rPr lang="en-US" sz="1867" dirty="0">
                <a:solidFill>
                  <a:srgbClr val="C00000"/>
                </a:solidFill>
                <a:latin typeface="Arial"/>
                <a:cs typeface="Times New Roman" panose="02020603050405020304" pitchFamily="18" charset="0"/>
              </a:rPr>
              <a:t>| in vacuum, 45 kV peak, 40 MHz, monopole </a:t>
            </a:r>
          </a:p>
        </p:txBody>
      </p:sp>
      <p:sp>
        <p:nvSpPr>
          <p:cNvPr id="15" name="Content Placeholder 1">
            <a:extLst>
              <a:ext uri="{FF2B5EF4-FFF2-40B4-BE49-F238E27FC236}">
                <a16:creationId xmlns:a16="http://schemas.microsoft.com/office/drawing/2014/main" id="{A33C4EB8-2465-8C6B-FA49-B063572A437A}"/>
              </a:ext>
            </a:extLst>
          </p:cNvPr>
          <p:cNvSpPr txBox="1">
            <a:spLocks/>
          </p:cNvSpPr>
          <p:nvPr/>
        </p:nvSpPr>
        <p:spPr bwMode="auto">
          <a:xfrm>
            <a:off x="6294780" y="4886913"/>
            <a:ext cx="2684628" cy="1283621"/>
          </a:xfrm>
          <a:prstGeom prst="rect">
            <a:avLst/>
          </a:prstGeom>
          <a:solidFill>
            <a:schemeClr val="accent1"/>
          </a:solidFill>
          <a:ln>
            <a:solidFill>
              <a:schemeClr val="tx1"/>
            </a:solidFill>
          </a:ln>
        </p:spPr>
        <p:txBody>
          <a:bodyPr vert="horz" wrap="square" lIns="121920" tIns="60960" rIns="121920" bIns="6096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18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1600">
                <a:solidFill>
                  <a:schemeClr val="tx1"/>
                </a:solidFill>
                <a:latin typeface="+mn-lt"/>
              </a:defRPr>
            </a:lvl2pPr>
            <a:lvl3pPr marL="1136650" indent="-188913" algn="just" defTabSz="795338" rtl="0" eaLnBrk="1" fontAlgn="base" hangingPunct="1">
              <a:spcBef>
                <a:spcPct val="20000"/>
              </a:spcBef>
              <a:spcAft>
                <a:spcPct val="0"/>
              </a:spcAft>
              <a:buChar char="•"/>
              <a:defRPr sz="1400">
                <a:solidFill>
                  <a:schemeClr val="tx1"/>
                </a:solidFill>
                <a:latin typeface="+mn-lt"/>
              </a:defRPr>
            </a:lvl3pPr>
            <a:lvl4pPr marL="1511300" indent="-184150" algn="just" defTabSz="795338" rtl="0" eaLnBrk="1" fontAlgn="base" hangingPunct="1">
              <a:spcBef>
                <a:spcPct val="20000"/>
              </a:spcBef>
              <a:spcAft>
                <a:spcPct val="0"/>
              </a:spcAft>
              <a:buChar char="–"/>
              <a:defRPr sz="1400">
                <a:solidFill>
                  <a:schemeClr val="tx1"/>
                </a:solidFill>
                <a:latin typeface="+mn-lt"/>
              </a:defRPr>
            </a:lvl4pPr>
            <a:lvl5pPr marL="1885950" indent="-184150" algn="just" defTabSz="795338" rtl="0" eaLnBrk="1" fontAlgn="base" hangingPunct="1">
              <a:spcBef>
                <a:spcPct val="20000"/>
              </a:spcBef>
              <a:spcAft>
                <a:spcPct val="0"/>
              </a:spcAft>
              <a:buChar char="»"/>
              <a:defRPr sz="1400">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defTabSz="1060424">
              <a:buNone/>
            </a:pPr>
            <a:r>
              <a:rPr lang="en-US" sz="1867" b="1" kern="0" dirty="0">
                <a:solidFill>
                  <a:srgbClr val="000000"/>
                </a:solidFill>
                <a:latin typeface="Arial"/>
                <a:cs typeface="Times New Roman" panose="02020603050405020304" pitchFamily="18" charset="0"/>
              </a:rPr>
              <a:t>Criterion fulfilled but verification needed in 3D Monte Carlo simulation.</a:t>
            </a:r>
            <a:endParaRPr lang="en-US" sz="1867" b="1" kern="0" dirty="0">
              <a:solidFill>
                <a:srgbClr val="000000"/>
              </a:solidFill>
              <a:latin typeface="Arial"/>
            </a:endParaRPr>
          </a:p>
        </p:txBody>
      </p:sp>
      <p:sp>
        <p:nvSpPr>
          <p:cNvPr id="16" name="Content Placeholder 4">
            <a:extLst>
              <a:ext uri="{FF2B5EF4-FFF2-40B4-BE49-F238E27FC236}">
                <a16:creationId xmlns:a16="http://schemas.microsoft.com/office/drawing/2014/main" id="{0841F8C8-571B-3164-8AD1-B30573A5671E}"/>
              </a:ext>
            </a:extLst>
          </p:cNvPr>
          <p:cNvSpPr txBox="1">
            <a:spLocks/>
          </p:cNvSpPr>
          <p:nvPr/>
        </p:nvSpPr>
        <p:spPr bwMode="auto">
          <a:xfrm>
            <a:off x="25400" y="554587"/>
            <a:ext cx="8610600" cy="379656"/>
          </a:xfrm>
          <a:prstGeom prst="rect">
            <a:avLst/>
          </a:prstGeom>
          <a:noFill/>
          <a:ln>
            <a:noFill/>
          </a:ln>
        </p:spPr>
        <p:txBody>
          <a:bodyPr vert="horz" wrap="square" lIns="121920" tIns="60960" rIns="121920" bIns="60960" numCol="1" anchor="t" anchorCtr="0" compatLnSpc="1">
            <a:prstTxWarp prst="textNoShape">
              <a:avLst/>
            </a:prstTxWarp>
          </a:bodyPr>
          <a:lstStyle>
            <a:lvl1pPr marL="287338" indent="-287338" algn="l" defTabSz="795338" rtl="0" eaLnBrk="1" fontAlgn="base" hangingPunct="1">
              <a:spcBef>
                <a:spcPct val="20000"/>
              </a:spcBef>
              <a:spcAft>
                <a:spcPct val="0"/>
              </a:spcAft>
              <a:buFont typeface="Wingdings" panose="05000000000000000000" pitchFamily="2" charset="2"/>
              <a:buChar char="q"/>
              <a:defRPr sz="1800">
                <a:solidFill>
                  <a:schemeClr val="tx1"/>
                </a:solidFill>
                <a:latin typeface="+mn-lt"/>
                <a:ea typeface="+mn-ea"/>
                <a:cs typeface="+mn-cs"/>
              </a:defRPr>
            </a:lvl1pPr>
            <a:lvl2pPr marL="757238" indent="-279400" algn="l" defTabSz="795338" rtl="0" eaLnBrk="1" fontAlgn="base" hangingPunct="1">
              <a:spcBef>
                <a:spcPct val="20000"/>
              </a:spcBef>
              <a:spcAft>
                <a:spcPct val="0"/>
              </a:spcAft>
              <a:buFont typeface="Wingdings" panose="05000000000000000000" pitchFamily="2" charset="2"/>
              <a:buChar char="§"/>
              <a:defRPr sz="1600">
                <a:solidFill>
                  <a:schemeClr val="tx1"/>
                </a:solidFill>
                <a:latin typeface="+mn-lt"/>
              </a:defRPr>
            </a:lvl2pPr>
            <a:lvl3pPr marL="1136650" indent="-188913" algn="l" defTabSz="795338" rtl="0" eaLnBrk="1" fontAlgn="base" hangingPunct="1">
              <a:spcBef>
                <a:spcPct val="20000"/>
              </a:spcBef>
              <a:spcAft>
                <a:spcPct val="0"/>
              </a:spcAft>
              <a:buFont typeface="Wingdings" panose="05000000000000000000" pitchFamily="2" charset="2"/>
              <a:buChar char="Ø"/>
              <a:defRPr sz="1400">
                <a:solidFill>
                  <a:schemeClr val="tx1"/>
                </a:solidFill>
                <a:latin typeface="+mn-lt"/>
              </a:defRPr>
            </a:lvl3pPr>
            <a:lvl4pPr marL="1511300" indent="-184150" algn="just" defTabSz="795338" rtl="0" eaLnBrk="1" fontAlgn="base" hangingPunct="1">
              <a:spcBef>
                <a:spcPct val="20000"/>
              </a:spcBef>
              <a:spcAft>
                <a:spcPct val="0"/>
              </a:spcAft>
              <a:buChar char="–"/>
              <a:defRPr sz="1400">
                <a:solidFill>
                  <a:schemeClr val="tx1"/>
                </a:solidFill>
                <a:latin typeface="+mn-lt"/>
              </a:defRPr>
            </a:lvl4pPr>
            <a:lvl5pPr marL="1885950" indent="-184150" algn="just" defTabSz="795338" rtl="0" eaLnBrk="1" fontAlgn="base" hangingPunct="1">
              <a:spcBef>
                <a:spcPct val="20000"/>
              </a:spcBef>
              <a:spcAft>
                <a:spcPct val="0"/>
              </a:spcAft>
              <a:buChar char="»"/>
              <a:defRPr sz="1400">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lgn="just" defTabSz="1060424">
              <a:buNone/>
            </a:pPr>
            <a:r>
              <a:rPr lang="en-US" sz="1867" b="1" kern="0" dirty="0">
                <a:solidFill>
                  <a:srgbClr val="000000"/>
                </a:solidFill>
                <a:latin typeface="Arial"/>
                <a:cs typeface="Times New Roman" panose="02020603050405020304" pitchFamily="18" charset="0"/>
              </a:rPr>
              <a:t>Required field for IC breakdown @ 40 MHz </a:t>
            </a:r>
            <a:r>
              <a:rPr lang="en-US" sz="1867" kern="0" dirty="0">
                <a:solidFill>
                  <a:srgbClr val="000000"/>
                </a:solidFill>
                <a:latin typeface="Arial"/>
                <a:cs typeface="Times New Roman" panose="02020603050405020304" pitchFamily="18" charset="0"/>
              </a:rPr>
              <a:t>in ITER, based on 1D simulation:</a:t>
            </a:r>
          </a:p>
        </p:txBody>
      </p:sp>
      <p:cxnSp>
        <p:nvCxnSpPr>
          <p:cNvPr id="18" name="Straight Connector 17">
            <a:extLst>
              <a:ext uri="{FF2B5EF4-FFF2-40B4-BE49-F238E27FC236}">
                <a16:creationId xmlns:a16="http://schemas.microsoft.com/office/drawing/2014/main" id="{47D7C292-6193-AEF9-3F43-8C8BDDBEDD16}"/>
              </a:ext>
            </a:extLst>
          </p:cNvPr>
          <p:cNvCxnSpPr/>
          <p:nvPr/>
        </p:nvCxnSpPr>
        <p:spPr bwMode="auto">
          <a:xfrm>
            <a:off x="4997156" y="3407681"/>
            <a:ext cx="0" cy="752400"/>
          </a:xfrm>
          <a:prstGeom prst="line">
            <a:avLst/>
          </a:prstGeom>
          <a:solidFill>
            <a:schemeClr val="accent1"/>
          </a:solidFill>
          <a:ln w="9525"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a:extLst>
              <a:ext uri="{FF2B5EF4-FFF2-40B4-BE49-F238E27FC236}">
                <a16:creationId xmlns:a16="http://schemas.microsoft.com/office/drawing/2014/main" id="{E5C8369E-8863-2AE6-6111-CEA50FDA0D99}"/>
              </a:ext>
            </a:extLst>
          </p:cNvPr>
          <p:cNvSpPr/>
          <p:nvPr/>
        </p:nvSpPr>
        <p:spPr>
          <a:xfrm rot="16200000">
            <a:off x="4541944" y="3640745"/>
            <a:ext cx="739305" cy="276999"/>
          </a:xfrm>
          <a:prstGeom prst="rect">
            <a:avLst/>
          </a:prstGeom>
        </p:spPr>
        <p:txBody>
          <a:bodyPr wrap="none">
            <a:spAutoFit/>
          </a:bodyPr>
          <a:lstStyle/>
          <a:p>
            <a:pPr defTabSz="1219170" eaLnBrk="0" fontAlgn="base" hangingPunct="0">
              <a:spcBef>
                <a:spcPct val="0"/>
              </a:spcBef>
              <a:spcAft>
                <a:spcPct val="0"/>
              </a:spcAft>
            </a:pPr>
            <a:r>
              <a:rPr lang="en-US" sz="1200" dirty="0">
                <a:solidFill>
                  <a:schemeClr val="accent6">
                    <a:lumMod val="20000"/>
                    <a:lumOff val="80000"/>
                  </a:schemeClr>
                </a:solidFill>
                <a:latin typeface="Arial"/>
                <a:ea typeface="Calibri" panose="020F0502020204030204" pitchFamily="34" charset="0"/>
                <a:cs typeface="Times New Roman" panose="02020603050405020304" pitchFamily="18" charset="0"/>
              </a:rPr>
              <a:t>100 mm</a:t>
            </a:r>
            <a:endParaRPr lang="en-GB" sz="1200" dirty="0">
              <a:solidFill>
                <a:schemeClr val="accent6">
                  <a:lumMod val="20000"/>
                  <a:lumOff val="80000"/>
                </a:schemeClr>
              </a:solidFill>
              <a:latin typeface="Arial"/>
            </a:endParaRPr>
          </a:p>
        </p:txBody>
      </p:sp>
      <p:sp>
        <p:nvSpPr>
          <p:cNvPr id="20" name="Rectangle 2">
            <a:extLst>
              <a:ext uri="{FF2B5EF4-FFF2-40B4-BE49-F238E27FC236}">
                <a16:creationId xmlns:a16="http://schemas.microsoft.com/office/drawing/2014/main" id="{EFAC41C6-85CE-7CF2-A979-D492E55FE31E}"/>
              </a:ext>
            </a:extLst>
          </p:cNvPr>
          <p:cNvSpPr>
            <a:spLocks noGrp="1" noChangeAspect="1" noChangeArrowheads="1"/>
          </p:cNvSpPr>
          <p:nvPr>
            <p:ph type="title"/>
          </p:nvPr>
        </p:nvSpPr>
        <p:spPr>
          <a:xfrm>
            <a:off x="179294" y="59091"/>
            <a:ext cx="8803341" cy="344319"/>
          </a:xfrm>
        </p:spPr>
        <p:txBody>
          <a:bodyPr/>
          <a:lstStyle/>
          <a:p>
            <a:r>
              <a:rPr lang="en-GB" sz="2800" dirty="0"/>
              <a:t>IC breakdown phase</a:t>
            </a:r>
            <a:endParaRPr lang="en-US" sz="2800" dirty="0"/>
          </a:p>
        </p:txBody>
      </p:sp>
      <p:sp>
        <p:nvSpPr>
          <p:cNvPr id="9" name="Rectangle 8">
            <a:extLst>
              <a:ext uri="{FF2B5EF4-FFF2-40B4-BE49-F238E27FC236}">
                <a16:creationId xmlns:a16="http://schemas.microsoft.com/office/drawing/2014/main" id="{F1E2E1EF-DB1F-5927-67E7-8CF92FB6B8BC}"/>
              </a:ext>
            </a:extLst>
          </p:cNvPr>
          <p:cNvSpPr/>
          <p:nvPr/>
        </p:nvSpPr>
        <p:spPr>
          <a:xfrm>
            <a:off x="884375" y="3290500"/>
            <a:ext cx="545342" cy="276999"/>
          </a:xfrm>
          <a:prstGeom prst="rect">
            <a:avLst/>
          </a:prstGeom>
        </p:spPr>
        <p:txBody>
          <a:bodyPr wrap="none">
            <a:spAutoFit/>
          </a:bodyPr>
          <a:lstStyle/>
          <a:p>
            <a:pPr defTabSz="1219170" eaLnBrk="0" fontAlgn="base" hangingPunct="0">
              <a:spcBef>
                <a:spcPct val="0"/>
              </a:spcBef>
              <a:spcAft>
                <a:spcPct val="0"/>
              </a:spcAft>
            </a:pPr>
            <a:r>
              <a:rPr lang="en-US" sz="1200" dirty="0">
                <a:solidFill>
                  <a:srgbClr val="000000"/>
                </a:solidFill>
                <a:latin typeface="Arial"/>
                <a:ea typeface="Calibri" panose="020F0502020204030204" pitchFamily="34" charset="0"/>
                <a:cs typeface="Times New Roman" panose="02020603050405020304" pitchFamily="18" charset="0"/>
              </a:rPr>
              <a:t>[V/m]</a:t>
            </a:r>
            <a:endParaRPr lang="en-GB" sz="1200" dirty="0">
              <a:solidFill>
                <a:srgbClr val="000000"/>
              </a:solidFill>
              <a:latin typeface="Arial"/>
            </a:endParaRPr>
          </a:p>
        </p:txBody>
      </p:sp>
      <p:sp>
        <p:nvSpPr>
          <p:cNvPr id="12" name="Rectangle 11">
            <a:extLst>
              <a:ext uri="{FF2B5EF4-FFF2-40B4-BE49-F238E27FC236}">
                <a16:creationId xmlns:a16="http://schemas.microsoft.com/office/drawing/2014/main" id="{CB1BDF30-A1F7-F2C5-E97A-D307A176A632}"/>
              </a:ext>
            </a:extLst>
          </p:cNvPr>
          <p:cNvSpPr/>
          <p:nvPr/>
        </p:nvSpPr>
        <p:spPr>
          <a:xfrm>
            <a:off x="4227755" y="3261838"/>
            <a:ext cx="545342" cy="276999"/>
          </a:xfrm>
          <a:prstGeom prst="rect">
            <a:avLst/>
          </a:prstGeom>
        </p:spPr>
        <p:txBody>
          <a:bodyPr wrap="none">
            <a:spAutoFit/>
          </a:bodyPr>
          <a:lstStyle/>
          <a:p>
            <a:pPr defTabSz="1219170" eaLnBrk="0" fontAlgn="base" hangingPunct="0">
              <a:spcBef>
                <a:spcPct val="0"/>
              </a:spcBef>
              <a:spcAft>
                <a:spcPct val="0"/>
              </a:spcAft>
            </a:pPr>
            <a:r>
              <a:rPr lang="en-US" sz="1200" dirty="0">
                <a:solidFill>
                  <a:srgbClr val="000000"/>
                </a:solidFill>
                <a:latin typeface="Arial"/>
                <a:ea typeface="Calibri" panose="020F0502020204030204" pitchFamily="34" charset="0"/>
                <a:cs typeface="Times New Roman" panose="02020603050405020304" pitchFamily="18" charset="0"/>
              </a:rPr>
              <a:t>[V/m]</a:t>
            </a:r>
            <a:endParaRPr lang="en-GB" sz="1200" dirty="0">
              <a:solidFill>
                <a:srgbClr val="000000"/>
              </a:solidFill>
              <a:latin typeface="Arial"/>
            </a:endParaRPr>
          </a:p>
        </p:txBody>
      </p:sp>
    </p:spTree>
    <p:extLst>
      <p:ext uri="{BB962C8B-B14F-4D97-AF65-F5344CB8AC3E}">
        <p14:creationId xmlns:p14="http://schemas.microsoft.com/office/powerpoint/2010/main" val="3493393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DAF8C-FE31-C5BF-61D5-14E645E68AD3}"/>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D5536185-838D-841B-DFE5-95E99F7AC0BA}"/>
              </a:ext>
            </a:extLst>
          </p:cNvPr>
          <p:cNvSpPr>
            <a:spLocks noGrp="1" noChangeAspect="1" noChangeArrowheads="1"/>
          </p:cNvSpPr>
          <p:nvPr>
            <p:ph type="title"/>
          </p:nvPr>
        </p:nvSpPr>
        <p:spPr>
          <a:xfrm>
            <a:off x="179294" y="59091"/>
            <a:ext cx="8803341" cy="344319"/>
          </a:xfrm>
        </p:spPr>
        <p:txBody>
          <a:bodyPr/>
          <a:lstStyle/>
          <a:p>
            <a:r>
              <a:rPr lang="en-GB" sz="2800" dirty="0"/>
              <a:t>Steady ICH phase [1/3]</a:t>
            </a:r>
            <a:endParaRPr lang="en-US" sz="2800" dirty="0"/>
          </a:p>
        </p:txBody>
      </p:sp>
      <p:sp>
        <p:nvSpPr>
          <p:cNvPr id="11" name="Content Placeholder 1">
            <a:extLst>
              <a:ext uri="{FF2B5EF4-FFF2-40B4-BE49-F238E27FC236}">
                <a16:creationId xmlns:a16="http://schemas.microsoft.com/office/drawing/2014/main" id="{B6D093E5-4D04-8355-957B-037A6CFBFEAA}"/>
              </a:ext>
            </a:extLst>
          </p:cNvPr>
          <p:cNvSpPr>
            <a:spLocks noGrp="1"/>
          </p:cNvSpPr>
          <p:nvPr>
            <p:ph idx="1"/>
          </p:nvPr>
        </p:nvSpPr>
        <p:spPr>
          <a:xfrm>
            <a:off x="28169" y="566715"/>
            <a:ext cx="8891711" cy="633435"/>
          </a:xfrm>
        </p:spPr>
        <p:txBody>
          <a:bodyPr>
            <a:noAutofit/>
          </a:bodyPr>
          <a:lstStyle/>
          <a:p>
            <a:pPr>
              <a:buFont typeface="Wingdings" panose="05000000000000000000" pitchFamily="2" charset="2"/>
              <a:buChar char="q"/>
            </a:pPr>
            <a:r>
              <a:rPr lang="en-GB" sz="2000" dirty="0">
                <a:latin typeface="+mj-lt"/>
              </a:rPr>
              <a:t>Uniform discharge produced by non-resonant damping on ions and electrons. Coupling resistance and radial expansion result from appearance of LHR.</a:t>
            </a:r>
          </a:p>
          <a:p>
            <a:pPr>
              <a:buFont typeface="Wingdings" panose="05000000000000000000" pitchFamily="2" charset="2"/>
              <a:buChar char="q"/>
            </a:pPr>
            <a:endParaRPr lang="en-GB" sz="2000" dirty="0">
              <a:latin typeface="+mj-lt"/>
            </a:endParaRPr>
          </a:p>
        </p:txBody>
      </p:sp>
      <p:pic>
        <p:nvPicPr>
          <p:cNvPr id="9" name="Picture 8">
            <a:extLst>
              <a:ext uri="{FF2B5EF4-FFF2-40B4-BE49-F238E27FC236}">
                <a16:creationId xmlns:a16="http://schemas.microsoft.com/office/drawing/2014/main" id="{2F80BDDB-B3CC-676E-235D-8C66519AF713}"/>
              </a:ext>
            </a:extLst>
          </p:cNvPr>
          <p:cNvPicPr>
            <a:picLocks noChangeAspect="1"/>
          </p:cNvPicPr>
          <p:nvPr/>
        </p:nvPicPr>
        <p:blipFill>
          <a:blip r:embed="rId2"/>
          <a:srcRect b="50139"/>
          <a:stretch/>
        </p:blipFill>
        <p:spPr>
          <a:xfrm>
            <a:off x="1184563" y="1632394"/>
            <a:ext cx="6183201" cy="1735504"/>
          </a:xfrm>
          <a:prstGeom prst="rect">
            <a:avLst/>
          </a:prstGeom>
        </p:spPr>
      </p:pic>
      <p:sp>
        <p:nvSpPr>
          <p:cNvPr id="14" name="TextBox 13">
            <a:extLst>
              <a:ext uri="{FF2B5EF4-FFF2-40B4-BE49-F238E27FC236}">
                <a16:creationId xmlns:a16="http://schemas.microsoft.com/office/drawing/2014/main" id="{CE247296-3F3B-A802-4FB8-007C5970A1D4}"/>
              </a:ext>
            </a:extLst>
          </p:cNvPr>
          <p:cNvSpPr txBox="1"/>
          <p:nvPr/>
        </p:nvSpPr>
        <p:spPr>
          <a:xfrm>
            <a:off x="1929725" y="1288904"/>
            <a:ext cx="4639086" cy="327077"/>
          </a:xfrm>
          <a:prstGeom prst="rect">
            <a:avLst/>
          </a:prstGeom>
          <a:noFill/>
        </p:spPr>
        <p:txBody>
          <a:bodyPr wrap="square" rtlCol="0">
            <a:spAutoFit/>
          </a:bodyPr>
          <a:lstStyle/>
          <a:p>
            <a:pPr lvl="0" algn="ctr">
              <a:lnSpc>
                <a:spcPct val="120000"/>
              </a:lnSpc>
            </a:pPr>
            <a:r>
              <a:rPr lang="en-US" sz="1400" dirty="0">
                <a:solidFill>
                  <a:prstClr val="black"/>
                </a:solidFill>
                <a:latin typeface="+mj-lt"/>
                <a:cs typeface="Arial"/>
              </a:rPr>
              <a:t>Tomator-1D/KIPT-RF</a:t>
            </a:r>
            <a:endParaRPr lang="en-US" sz="1400" dirty="0">
              <a:solidFill>
                <a:srgbClr val="FF0000"/>
              </a:solidFill>
              <a:latin typeface="+mj-lt"/>
              <a:cs typeface="Arial"/>
            </a:endParaRPr>
          </a:p>
        </p:txBody>
      </p:sp>
      <p:sp>
        <p:nvSpPr>
          <p:cNvPr id="16" name="TextBox 15">
            <a:extLst>
              <a:ext uri="{FF2B5EF4-FFF2-40B4-BE49-F238E27FC236}">
                <a16:creationId xmlns:a16="http://schemas.microsoft.com/office/drawing/2014/main" id="{D3A210DB-7424-426C-2857-F9F4F8E8EA80}"/>
              </a:ext>
            </a:extLst>
          </p:cNvPr>
          <p:cNvSpPr txBox="1"/>
          <p:nvPr/>
        </p:nvSpPr>
        <p:spPr>
          <a:xfrm>
            <a:off x="6067196" y="2043229"/>
            <a:ext cx="1300568" cy="523220"/>
          </a:xfrm>
          <a:prstGeom prst="rect">
            <a:avLst/>
          </a:prstGeom>
          <a:noFill/>
        </p:spPr>
        <p:txBody>
          <a:bodyPr wrap="square" rtlCol="0">
            <a:spAutoFit/>
          </a:bodyPr>
          <a:lstStyle/>
          <a:p>
            <a:pPr algn="just"/>
            <a:r>
              <a:rPr lang="en-US" sz="1400" dirty="0">
                <a:latin typeface="+mj-lt"/>
              </a:rPr>
              <a:t>2  antennas</a:t>
            </a:r>
          </a:p>
          <a:p>
            <a:pPr algn="just"/>
            <a:r>
              <a:rPr lang="en-US" sz="1400" dirty="0">
                <a:latin typeface="+mj-lt"/>
              </a:rPr>
              <a:t>In monopole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4050B96-B432-7614-1944-C6C902D701CB}"/>
                  </a:ext>
                </a:extLst>
              </p:cNvPr>
              <p:cNvSpPr txBox="1"/>
              <p:nvPr/>
            </p:nvSpPr>
            <p:spPr>
              <a:xfrm>
                <a:off x="3642129" y="2171694"/>
                <a:ext cx="998631" cy="266291"/>
              </a:xfrm>
              <a:prstGeom prst="rect">
                <a:avLst/>
              </a:prstGeom>
              <a:noFill/>
            </p:spPr>
            <p:txBody>
              <a:bodyPr wrap="square" lIns="0" tIns="0" rIns="0" bIns="0" rtlCol="0">
                <a:spAutoFit/>
              </a:bodyPr>
              <a:lstStyle/>
              <a:p>
                <a14:m>
                  <m:oMath xmlns:m="http://schemas.openxmlformats.org/officeDocument/2006/math">
                    <m:r>
                      <a:rPr lang="en-US" sz="1600" i="1" smtClean="0">
                        <a:solidFill>
                          <a:srgbClr val="92D050"/>
                        </a:solidFill>
                        <a:latin typeface="Cambria Math" panose="02040503050406030204" pitchFamily="18" charset="0"/>
                        <a:ea typeface="Cambria Math" panose="02040503050406030204" pitchFamily="18" charset="0"/>
                      </a:rPr>
                      <m:t>𝜔</m:t>
                    </m:r>
                    <m:r>
                      <a:rPr lang="en-US" sz="1600" i="1" smtClean="0">
                        <a:solidFill>
                          <a:srgbClr val="92D050"/>
                        </a:solidFill>
                        <a:latin typeface="Cambria Math" panose="02040503050406030204" pitchFamily="18" charset="0"/>
                        <a:ea typeface="Cambria Math" panose="02040503050406030204" pitchFamily="18" charset="0"/>
                      </a:rPr>
                      <m:t>=</m:t>
                    </m:r>
                    <m:sSub>
                      <m:sSubPr>
                        <m:ctrlPr>
                          <a:rPr lang="en-US" sz="1600" i="1">
                            <a:solidFill>
                              <a:srgbClr val="92D050"/>
                            </a:solidFill>
                            <a:latin typeface="Cambria Math" panose="02040503050406030204" pitchFamily="18" charset="0"/>
                            <a:ea typeface="Cambria Math" panose="02040503050406030204" pitchFamily="18" charset="0"/>
                          </a:rPr>
                        </m:ctrlPr>
                      </m:sSubPr>
                      <m:e>
                        <m:r>
                          <a:rPr lang="en-US" sz="1600" i="1">
                            <a:solidFill>
                              <a:srgbClr val="92D050"/>
                            </a:solidFill>
                            <a:latin typeface="Cambria Math" panose="02040503050406030204" pitchFamily="18" charset="0"/>
                            <a:ea typeface="Cambria Math" panose="02040503050406030204" pitchFamily="18" charset="0"/>
                          </a:rPr>
                          <m:t>𝜔</m:t>
                        </m:r>
                      </m:e>
                      <m:sub>
                        <m:r>
                          <a:rPr lang="en-US" sz="1600" i="1">
                            <a:solidFill>
                              <a:srgbClr val="92D050"/>
                            </a:solidFill>
                            <a:latin typeface="Cambria Math" panose="02040503050406030204" pitchFamily="18" charset="0"/>
                            <a:ea typeface="Cambria Math" panose="02040503050406030204" pitchFamily="18" charset="0"/>
                          </a:rPr>
                          <m:t>𝑐</m:t>
                        </m:r>
                        <m:r>
                          <a:rPr lang="en-US" sz="1600" i="1">
                            <a:solidFill>
                              <a:srgbClr val="92D050"/>
                            </a:solidFill>
                            <a:latin typeface="Cambria Math" panose="02040503050406030204" pitchFamily="18" charset="0"/>
                            <a:ea typeface="Cambria Math" panose="02040503050406030204" pitchFamily="18" charset="0"/>
                          </a:rPr>
                          <m:t>,</m:t>
                        </m:r>
                        <m:sSup>
                          <m:sSupPr>
                            <m:ctrlPr>
                              <a:rPr lang="en-US" sz="1600" i="1">
                                <a:solidFill>
                                  <a:srgbClr val="92D050"/>
                                </a:solidFill>
                                <a:latin typeface="Cambria Math" panose="02040503050406030204" pitchFamily="18" charset="0"/>
                                <a:ea typeface="Cambria Math" panose="02040503050406030204" pitchFamily="18" charset="0"/>
                              </a:rPr>
                            </m:ctrlPr>
                          </m:sSupPr>
                          <m:e>
                            <m:r>
                              <a:rPr lang="en-US" sz="1600" i="1">
                                <a:solidFill>
                                  <a:srgbClr val="92D050"/>
                                </a:solidFill>
                                <a:latin typeface="Cambria Math" panose="02040503050406030204" pitchFamily="18" charset="0"/>
                                <a:ea typeface="Cambria Math" panose="02040503050406030204" pitchFamily="18" charset="0"/>
                              </a:rPr>
                              <m:t>𝐻</m:t>
                            </m:r>
                          </m:e>
                          <m:sup>
                            <m:r>
                              <a:rPr lang="en-US" sz="1600" i="1">
                                <a:solidFill>
                                  <a:srgbClr val="92D050"/>
                                </a:solidFill>
                                <a:latin typeface="Cambria Math" panose="02040503050406030204" pitchFamily="18" charset="0"/>
                                <a:ea typeface="Cambria Math" panose="02040503050406030204" pitchFamily="18" charset="0"/>
                              </a:rPr>
                              <m:t>+</m:t>
                            </m:r>
                          </m:sup>
                        </m:sSup>
                      </m:sub>
                    </m:sSub>
                  </m:oMath>
                </a14:m>
                <a:r>
                  <a:rPr lang="en-US" sz="1600" dirty="0">
                    <a:solidFill>
                      <a:srgbClr val="92D050"/>
                    </a:solidFill>
                  </a:rPr>
                  <a:t> </a:t>
                </a:r>
              </a:p>
            </p:txBody>
          </p:sp>
        </mc:Choice>
        <mc:Fallback xmlns="">
          <p:sp>
            <p:nvSpPr>
              <p:cNvPr id="19" name="TextBox 18">
                <a:extLst>
                  <a:ext uri="{FF2B5EF4-FFF2-40B4-BE49-F238E27FC236}">
                    <a16:creationId xmlns:a16="http://schemas.microsoft.com/office/drawing/2014/main" id="{24050B96-B432-7614-1944-C6C902D701CB}"/>
                  </a:ext>
                </a:extLst>
              </p:cNvPr>
              <p:cNvSpPr txBox="1">
                <a:spLocks noRot="1" noChangeAspect="1" noMove="1" noResize="1" noEditPoints="1" noAdjustHandles="1" noChangeArrowheads="1" noChangeShapeType="1" noTextEdit="1"/>
              </p:cNvSpPr>
              <p:nvPr/>
            </p:nvSpPr>
            <p:spPr>
              <a:xfrm>
                <a:off x="3642129" y="2171694"/>
                <a:ext cx="998631" cy="266291"/>
              </a:xfrm>
              <a:prstGeom prst="rect">
                <a:avLst/>
              </a:prstGeom>
              <a:blipFill>
                <a:blip r:embed="rId3"/>
                <a:stretch>
                  <a:fillRect l="-4878" b="-11364"/>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558CA545-075D-C48E-84C5-8475B876823E}"/>
              </a:ext>
            </a:extLst>
          </p:cNvPr>
          <p:cNvSpPr txBox="1"/>
          <p:nvPr/>
        </p:nvSpPr>
        <p:spPr>
          <a:xfrm>
            <a:off x="5397264" y="2731063"/>
            <a:ext cx="741477" cy="246221"/>
          </a:xfrm>
          <a:prstGeom prst="rect">
            <a:avLst/>
          </a:prstGeom>
          <a:noFill/>
        </p:spPr>
        <p:txBody>
          <a:bodyPr wrap="square" lIns="0" tIns="0" rIns="0" bIns="0" rtlCol="0">
            <a:spAutoFit/>
          </a:bodyPr>
          <a:lstStyle/>
          <a:p>
            <a:pPr algn="ctr"/>
            <a:r>
              <a:rPr lang="en-US" sz="1600" dirty="0">
                <a:solidFill>
                  <a:srgbClr val="C00000"/>
                </a:solidFill>
                <a:latin typeface="+mj-lt"/>
                <a:ea typeface="Cambria Math" panose="02040503050406030204" pitchFamily="18" charset="0"/>
              </a:rPr>
              <a:t>LHR</a:t>
            </a:r>
          </a:p>
        </p:txBody>
      </p:sp>
      <p:sp>
        <p:nvSpPr>
          <p:cNvPr id="4" name="Content Placeholder 1">
            <a:extLst>
              <a:ext uri="{FF2B5EF4-FFF2-40B4-BE49-F238E27FC236}">
                <a16:creationId xmlns:a16="http://schemas.microsoft.com/office/drawing/2014/main" id="{D74816A6-D4C1-9C8A-CB24-D5ECFB28AAB8}"/>
              </a:ext>
            </a:extLst>
          </p:cNvPr>
          <p:cNvSpPr txBox="1">
            <a:spLocks/>
          </p:cNvSpPr>
          <p:nvPr/>
        </p:nvSpPr>
        <p:spPr bwMode="auto">
          <a:xfrm>
            <a:off x="28168" y="4143633"/>
            <a:ext cx="4767949" cy="136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a:buFont typeface="Wingdings" panose="05000000000000000000" pitchFamily="2" charset="2"/>
              <a:buChar char="q"/>
            </a:pPr>
            <a:r>
              <a:rPr lang="en-GB" sz="2000" kern="0" dirty="0">
                <a:latin typeface="+mj-lt"/>
              </a:rPr>
              <a:t>2.0-2.5 MW coupled to plasma (volumetric power scaling from JET with 100-200 kW). At 40-50% efficiency </a:t>
            </a:r>
            <a:r>
              <a:rPr lang="en-GB" sz="2000" kern="0" dirty="0">
                <a:latin typeface="+mj-lt"/>
                <a:sym typeface="Wingdings" panose="05000000000000000000" pitchFamily="2" charset="2"/>
              </a:rPr>
              <a:t> </a:t>
            </a:r>
            <a:r>
              <a:rPr lang="en-GB" sz="2000" kern="0" dirty="0">
                <a:latin typeface="+mj-lt"/>
              </a:rPr>
              <a:t>5 MW source power.</a:t>
            </a:r>
          </a:p>
        </p:txBody>
      </p:sp>
      <p:grpSp>
        <p:nvGrpSpPr>
          <p:cNvPr id="6" name="Group 5">
            <a:extLst>
              <a:ext uri="{FF2B5EF4-FFF2-40B4-BE49-F238E27FC236}">
                <a16:creationId xmlns:a16="http://schemas.microsoft.com/office/drawing/2014/main" id="{7B1F9071-E6D3-A289-D47A-5C84039C5924}"/>
              </a:ext>
            </a:extLst>
          </p:cNvPr>
          <p:cNvGrpSpPr/>
          <p:nvPr/>
        </p:nvGrpSpPr>
        <p:grpSpPr>
          <a:xfrm>
            <a:off x="4958799" y="3394792"/>
            <a:ext cx="3763862" cy="2863465"/>
            <a:chOff x="113384" y="2586635"/>
            <a:chExt cx="4110296" cy="3114206"/>
          </a:xfrm>
        </p:grpSpPr>
        <p:pic>
          <p:nvPicPr>
            <p:cNvPr id="7" name="Picture 6">
              <a:extLst>
                <a:ext uri="{FF2B5EF4-FFF2-40B4-BE49-F238E27FC236}">
                  <a16:creationId xmlns:a16="http://schemas.microsoft.com/office/drawing/2014/main" id="{C334428C-97DC-C8CA-F5B7-B8FA6FCF4F8D}"/>
                </a:ext>
              </a:extLst>
            </p:cNvPr>
            <p:cNvPicPr>
              <a:picLocks noChangeAspect="1"/>
            </p:cNvPicPr>
            <p:nvPr/>
          </p:nvPicPr>
          <p:blipFill>
            <a:blip r:embed="rId4"/>
            <a:srcRect l="5276" b="5276"/>
            <a:stretch/>
          </p:blipFill>
          <p:spPr>
            <a:xfrm>
              <a:off x="385534" y="2586635"/>
              <a:ext cx="3838146" cy="2885196"/>
            </a:xfrm>
            <a:prstGeom prst="rect">
              <a:avLst/>
            </a:prstGeom>
          </p:spPr>
        </p:pic>
        <p:sp>
          <p:nvSpPr>
            <p:cNvPr id="8" name="TextBox 7">
              <a:extLst>
                <a:ext uri="{FF2B5EF4-FFF2-40B4-BE49-F238E27FC236}">
                  <a16:creationId xmlns:a16="http://schemas.microsoft.com/office/drawing/2014/main" id="{79D10535-D28E-5B69-55BE-16A00F0FFE85}"/>
                </a:ext>
              </a:extLst>
            </p:cNvPr>
            <p:cNvSpPr txBox="1">
              <a:spLocks/>
            </p:cNvSpPr>
            <p:nvPr/>
          </p:nvSpPr>
          <p:spPr>
            <a:xfrm>
              <a:off x="1647474" y="5393064"/>
              <a:ext cx="1147815" cy="307777"/>
            </a:xfrm>
            <a:prstGeom prst="rect">
              <a:avLst/>
            </a:prstGeom>
            <a:noFill/>
          </p:spPr>
          <p:txBody>
            <a:bodyPr wrap="none" rtlCol="0">
              <a:spAutoFit/>
            </a:bodyPr>
            <a:lstStyle/>
            <a:p>
              <a:r>
                <a:rPr lang="en-US" sz="1400" dirty="0">
                  <a:latin typeface="+mj-lt"/>
                </a:rPr>
                <a:t>Volume [m</a:t>
              </a:r>
              <a:r>
                <a:rPr lang="en-US" sz="1400" baseline="30000" dirty="0">
                  <a:latin typeface="+mj-lt"/>
                </a:rPr>
                <a:t>3</a:t>
              </a:r>
              <a:r>
                <a:rPr lang="en-US" sz="1400" dirty="0">
                  <a:latin typeface="+mj-lt"/>
                </a:rPr>
                <a:t>]</a:t>
              </a:r>
              <a:endParaRPr lang="en-GB" sz="1400" dirty="0">
                <a:latin typeface="+mj-lt"/>
              </a:endParaRPr>
            </a:p>
          </p:txBody>
        </p:sp>
        <p:sp>
          <p:nvSpPr>
            <p:cNvPr id="15" name="TextBox 14">
              <a:extLst>
                <a:ext uri="{FF2B5EF4-FFF2-40B4-BE49-F238E27FC236}">
                  <a16:creationId xmlns:a16="http://schemas.microsoft.com/office/drawing/2014/main" id="{93F3F974-7168-2393-A103-F13A67859AAD}"/>
                </a:ext>
              </a:extLst>
            </p:cNvPr>
            <p:cNvSpPr txBox="1">
              <a:spLocks/>
            </p:cNvSpPr>
            <p:nvPr/>
          </p:nvSpPr>
          <p:spPr>
            <a:xfrm rot="16200000">
              <a:off x="-301152" y="3875345"/>
              <a:ext cx="1136850" cy="307777"/>
            </a:xfrm>
            <a:prstGeom prst="rect">
              <a:avLst/>
            </a:prstGeom>
            <a:noFill/>
          </p:spPr>
          <p:txBody>
            <a:bodyPr wrap="none" rtlCol="0">
              <a:spAutoFit/>
            </a:bodyPr>
            <a:lstStyle/>
            <a:p>
              <a:r>
                <a:rPr lang="en-US" sz="1400" dirty="0" err="1">
                  <a:latin typeface="+mj-lt"/>
                </a:rPr>
                <a:t>P</a:t>
              </a:r>
              <a:r>
                <a:rPr lang="en-US" sz="1400" baseline="-25000" dirty="0" err="1">
                  <a:latin typeface="+mj-lt"/>
                </a:rPr>
                <a:t>coupled</a:t>
              </a:r>
              <a:r>
                <a:rPr lang="en-US" sz="1400" dirty="0">
                  <a:latin typeface="+mj-lt"/>
                </a:rPr>
                <a:t> [kW]</a:t>
              </a:r>
              <a:endParaRPr lang="en-GB" sz="1400" baseline="30000" dirty="0">
                <a:latin typeface="+mj-lt"/>
              </a:endParaRPr>
            </a:p>
          </p:txBody>
        </p:sp>
      </p:grpSp>
    </p:spTree>
    <p:extLst>
      <p:ext uri="{BB962C8B-B14F-4D97-AF65-F5344CB8AC3E}">
        <p14:creationId xmlns:p14="http://schemas.microsoft.com/office/powerpoint/2010/main" val="216656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B58DB-E01D-6282-178A-32FC2F3301D1}"/>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31AF88B0-A40A-250E-47CE-72F2D331DFC2}"/>
              </a:ext>
            </a:extLst>
          </p:cNvPr>
          <p:cNvSpPr>
            <a:spLocks noGrp="1" noChangeAspect="1" noChangeArrowheads="1"/>
          </p:cNvSpPr>
          <p:nvPr>
            <p:ph type="title"/>
          </p:nvPr>
        </p:nvSpPr>
        <p:spPr>
          <a:xfrm>
            <a:off x="179294" y="59091"/>
            <a:ext cx="8803341" cy="344319"/>
          </a:xfrm>
        </p:spPr>
        <p:txBody>
          <a:bodyPr/>
          <a:lstStyle/>
          <a:p>
            <a:r>
              <a:rPr lang="en-GB" sz="2800" dirty="0"/>
              <a:t>Steady ICH phase [2/3]</a:t>
            </a:r>
            <a:endParaRPr lang="en-US" sz="2800" dirty="0"/>
          </a:p>
        </p:txBody>
      </p:sp>
      <p:sp>
        <p:nvSpPr>
          <p:cNvPr id="11" name="Content Placeholder 1">
            <a:extLst>
              <a:ext uri="{FF2B5EF4-FFF2-40B4-BE49-F238E27FC236}">
                <a16:creationId xmlns:a16="http://schemas.microsoft.com/office/drawing/2014/main" id="{E8EF6E9E-EB94-4424-67E3-6669D9393F09}"/>
              </a:ext>
            </a:extLst>
          </p:cNvPr>
          <p:cNvSpPr>
            <a:spLocks noGrp="1"/>
          </p:cNvSpPr>
          <p:nvPr>
            <p:ph idx="1"/>
          </p:nvPr>
        </p:nvSpPr>
        <p:spPr>
          <a:xfrm>
            <a:off x="28170" y="566715"/>
            <a:ext cx="8891710" cy="1262085"/>
          </a:xfrm>
        </p:spPr>
        <p:txBody>
          <a:bodyPr>
            <a:noAutofit/>
          </a:bodyPr>
          <a:lstStyle/>
          <a:p>
            <a:pPr>
              <a:buFont typeface="Wingdings" panose="05000000000000000000" pitchFamily="2" charset="2"/>
              <a:buChar char="q"/>
            </a:pPr>
            <a:r>
              <a:rPr lang="en-US" sz="2000" kern="0" dirty="0">
                <a:latin typeface="+mj-lt"/>
              </a:rPr>
              <a:t>Decreasing cut off density for fast wave propagation improves RF </a:t>
            </a:r>
            <a:r>
              <a:rPr lang="en-GB" sz="2000" kern="0" dirty="0">
                <a:latin typeface="+mj-lt"/>
              </a:rPr>
              <a:t>coupling and discharge homogeneity </a:t>
            </a:r>
            <a:r>
              <a:rPr lang="en-GB" sz="2000" kern="0" dirty="0">
                <a:latin typeface="+mj-lt"/>
                <a:sym typeface="Wingdings" panose="05000000000000000000" pitchFamily="2" charset="2"/>
              </a:rPr>
              <a:t> Monopole (note: cavity mode at ~47.5 MHz).</a:t>
            </a:r>
            <a:endParaRPr lang="en-GB" sz="2000" kern="0" dirty="0">
              <a:latin typeface="+mj-lt"/>
            </a:endParaRPr>
          </a:p>
        </p:txBody>
      </p:sp>
      <p:pic>
        <p:nvPicPr>
          <p:cNvPr id="12" name="Picture 38" descr="Screen Shot 2014-03-01 at 12.19.41.png">
            <a:extLst>
              <a:ext uri="{FF2B5EF4-FFF2-40B4-BE49-F238E27FC236}">
                <a16:creationId xmlns:a16="http://schemas.microsoft.com/office/drawing/2014/main" id="{98250C27-3D0C-5922-3813-3BC4187677C3}"/>
              </a:ext>
            </a:extLst>
          </p:cNvPr>
          <p:cNvPicPr>
            <a:picLocks noChangeAspect="1"/>
          </p:cNvPicPr>
          <p:nvPr/>
        </p:nvPicPr>
        <p:blipFill>
          <a:blip r:embed="rId2">
            <a:extLst>
              <a:ext uri="{28A0092B-C50C-407E-A947-70E740481C1C}">
                <a14:useLocalDpi xmlns:a14="http://schemas.microsoft.com/office/drawing/2010/main" val="0"/>
              </a:ext>
            </a:extLst>
          </a:blip>
          <a:srcRect b="24686"/>
          <a:stretch>
            <a:fillRect/>
          </a:stretch>
        </p:blipFill>
        <p:spPr bwMode="auto">
          <a:xfrm>
            <a:off x="240773" y="2358000"/>
            <a:ext cx="4787150" cy="33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DB55E06-2DF9-DFC7-E6C3-55FA779EA099}"/>
              </a:ext>
            </a:extLst>
          </p:cNvPr>
          <p:cNvSpPr txBox="1"/>
          <p:nvPr/>
        </p:nvSpPr>
        <p:spPr>
          <a:xfrm>
            <a:off x="557720" y="2070473"/>
            <a:ext cx="3956532" cy="307777"/>
          </a:xfrm>
          <a:prstGeom prst="rect">
            <a:avLst/>
          </a:prstGeom>
          <a:noFill/>
        </p:spPr>
        <p:txBody>
          <a:bodyPr wrap="none" rtlCol="0">
            <a:spAutoFit/>
          </a:bodyPr>
          <a:lstStyle/>
          <a:p>
            <a:pPr algn="just"/>
            <a:r>
              <a:rPr lang="en-US" sz="1400" b="1" dirty="0">
                <a:latin typeface="+mj-lt"/>
                <a:cs typeface="Times New Roman" panose="02020603050405020304" pitchFamily="18" charset="0"/>
              </a:rPr>
              <a:t>Best coupling expected for [0;0;0;0] phasing</a:t>
            </a:r>
            <a:endParaRPr lang="en-GB" sz="1400" b="1" dirty="0">
              <a:latin typeface="+mj-lt"/>
              <a:cs typeface="Times New Roman" panose="02020603050405020304" pitchFamily="18" charset="0"/>
            </a:endParaRPr>
          </a:p>
        </p:txBody>
      </p:sp>
      <p:pic>
        <p:nvPicPr>
          <p:cNvPr id="21" name="Picture 20">
            <a:extLst>
              <a:ext uri="{FF2B5EF4-FFF2-40B4-BE49-F238E27FC236}">
                <a16:creationId xmlns:a16="http://schemas.microsoft.com/office/drawing/2014/main" id="{0D58A716-9540-0CDE-ADA1-1DC7AE5F302A}"/>
              </a:ext>
            </a:extLst>
          </p:cNvPr>
          <p:cNvPicPr>
            <a:picLocks noChangeAspect="1"/>
          </p:cNvPicPr>
          <p:nvPr/>
        </p:nvPicPr>
        <p:blipFill>
          <a:blip r:embed="rId3"/>
          <a:stretch>
            <a:fillRect/>
          </a:stretch>
        </p:blipFill>
        <p:spPr>
          <a:xfrm>
            <a:off x="5072745" y="1828800"/>
            <a:ext cx="3777633" cy="2277096"/>
          </a:xfrm>
          <a:prstGeom prst="rect">
            <a:avLst/>
          </a:prstGeom>
        </p:spPr>
      </p:pic>
      <p:sp>
        <p:nvSpPr>
          <p:cNvPr id="22" name="Rectangle 3">
            <a:extLst>
              <a:ext uri="{FF2B5EF4-FFF2-40B4-BE49-F238E27FC236}">
                <a16:creationId xmlns:a16="http://schemas.microsoft.com/office/drawing/2014/main" id="{B3EBA335-C9D0-FC9E-4833-2C27BDC399C2}"/>
              </a:ext>
            </a:extLst>
          </p:cNvPr>
          <p:cNvSpPr txBox="1">
            <a:spLocks noChangeArrowheads="1"/>
          </p:cNvSpPr>
          <p:nvPr/>
        </p:nvSpPr>
        <p:spPr bwMode="auto">
          <a:xfrm>
            <a:off x="5373836" y="1828800"/>
            <a:ext cx="2187574" cy="44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795338" rtl="0" fontAlgn="base">
              <a:spcBef>
                <a:spcPct val="20000"/>
              </a:spcBef>
              <a:spcAft>
                <a:spcPct val="0"/>
              </a:spcAft>
              <a:buFontTx/>
              <a:buNone/>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algn="just"/>
            <a:r>
              <a:rPr lang="en-US" kern="0" dirty="0">
                <a:latin typeface="Times New Roman" panose="02020603050405020304" pitchFamily="18" charset="0"/>
                <a:cs typeface="Times New Roman" panose="02020603050405020304" pitchFamily="18" charset="0"/>
              </a:rPr>
              <a:t>RF cavity in red</a:t>
            </a:r>
          </a:p>
        </p:txBody>
      </p:sp>
      <p:pic>
        <p:nvPicPr>
          <p:cNvPr id="23" name="Picture 22">
            <a:extLst>
              <a:ext uri="{FF2B5EF4-FFF2-40B4-BE49-F238E27FC236}">
                <a16:creationId xmlns:a16="http://schemas.microsoft.com/office/drawing/2014/main" id="{573A45DD-3A13-9A01-A0BE-ADCC03ED9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836" y="3534622"/>
            <a:ext cx="3257900" cy="2443424"/>
          </a:xfrm>
          <a:prstGeom prst="rect">
            <a:avLst/>
          </a:prstGeom>
          <a:ln>
            <a:solidFill>
              <a:schemeClr val="tx1"/>
            </a:solidFill>
          </a:ln>
        </p:spPr>
      </p:pic>
      <p:sp>
        <p:nvSpPr>
          <p:cNvPr id="25" name="TextBox 24">
            <a:extLst>
              <a:ext uri="{FF2B5EF4-FFF2-40B4-BE49-F238E27FC236}">
                <a16:creationId xmlns:a16="http://schemas.microsoft.com/office/drawing/2014/main" id="{2AD24F7D-D19D-104D-9DDA-E3B31360502E}"/>
              </a:ext>
            </a:extLst>
          </p:cNvPr>
          <p:cNvSpPr txBox="1"/>
          <p:nvPr/>
        </p:nvSpPr>
        <p:spPr>
          <a:xfrm>
            <a:off x="5816726" y="4375609"/>
            <a:ext cx="2372119"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[0;0;</a:t>
            </a:r>
            <a:r>
              <a:rPr lang="el-GR" sz="1400" dirty="0">
                <a:latin typeface="Times New Roman" panose="02020603050405020304" pitchFamily="18" charset="0"/>
                <a:cs typeface="Times New Roman" panose="02020603050405020304" pitchFamily="18" charset="0"/>
              </a:rPr>
              <a:t>φ</a:t>
            </a:r>
            <a:r>
              <a:rPr lang="en-US" sz="1400" dirty="0">
                <a:latin typeface="Times New Roman" panose="02020603050405020304" pitchFamily="18" charset="0"/>
                <a:cs typeface="Times New Roman" panose="02020603050405020304" pitchFamily="18" charset="0"/>
              </a:rPr>
              <a:t>;</a:t>
            </a:r>
            <a:r>
              <a:rPr lang="el-GR" sz="1400" dirty="0">
                <a:latin typeface="Times New Roman" panose="02020603050405020304" pitchFamily="18" charset="0"/>
                <a:cs typeface="Times New Roman" panose="02020603050405020304" pitchFamily="18" charset="0"/>
              </a:rPr>
              <a:t>φ</a:t>
            </a:r>
            <a:r>
              <a:rPr lang="en-US" sz="1400" dirty="0">
                <a:latin typeface="Times New Roman" panose="02020603050405020304" pitchFamily="18" charset="0"/>
                <a:cs typeface="Times New Roman" panose="02020603050405020304" pitchFamily="18" charset="0"/>
              </a:rPr>
              <a:t>] phasing, with </a:t>
            </a:r>
            <a:r>
              <a:rPr lang="el-GR" sz="1400" dirty="0">
                <a:latin typeface="Times New Roman" panose="02020603050405020304" pitchFamily="18" charset="0"/>
                <a:cs typeface="Times New Roman" panose="02020603050405020304" pitchFamily="18" charset="0"/>
              </a:rPr>
              <a:t>φ</a:t>
            </a:r>
            <a:r>
              <a:rPr lang="en-US" sz="1400" dirty="0">
                <a:latin typeface="Times New Roman" panose="02020603050405020304" pitchFamily="18" charset="0"/>
                <a:cs typeface="Times New Roman" panose="02020603050405020304" pitchFamily="18" charset="0"/>
              </a:rPr>
              <a:t> ≠ </a:t>
            </a:r>
            <a:r>
              <a:rPr lang="el-GR" sz="1400" dirty="0">
                <a:latin typeface="Times New Roman" panose="02020603050405020304" pitchFamily="18" charset="0"/>
                <a:cs typeface="Times New Roman" panose="02020603050405020304" pitchFamily="18" charset="0"/>
              </a:rPr>
              <a:t>π</a:t>
            </a:r>
            <a:r>
              <a:rPr lang="en-US" sz="1400" dirty="0">
                <a:latin typeface="Times New Roman" panose="02020603050405020304" pitchFamily="18" charset="0"/>
                <a:cs typeface="Times New Roman" panose="02020603050405020304" pitchFamily="18" charset="0"/>
              </a:rPr>
              <a:t>.</a:t>
            </a:r>
            <a:endParaRPr lang="en-GB" sz="1400" dirty="0"/>
          </a:p>
        </p:txBody>
      </p:sp>
      <p:sp>
        <p:nvSpPr>
          <p:cNvPr id="2" name="Rectangle 3">
            <a:extLst>
              <a:ext uri="{FF2B5EF4-FFF2-40B4-BE49-F238E27FC236}">
                <a16:creationId xmlns:a16="http://schemas.microsoft.com/office/drawing/2014/main" id="{BF69B50F-6779-9C6E-EA94-5832C5359F3B}"/>
              </a:ext>
            </a:extLst>
          </p:cNvPr>
          <p:cNvSpPr txBox="1">
            <a:spLocks noChangeArrowheads="1"/>
          </p:cNvSpPr>
          <p:nvPr/>
        </p:nvSpPr>
        <p:spPr bwMode="auto">
          <a:xfrm>
            <a:off x="6259617" y="4953100"/>
            <a:ext cx="2179533" cy="485676"/>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200" i="1" kern="0" dirty="0"/>
              <a:t>[F. Louche, et al., this conf.]</a:t>
            </a:r>
          </a:p>
          <a:p>
            <a:pPr marL="0" indent="0">
              <a:buNone/>
            </a:pPr>
            <a:r>
              <a:rPr lang="en-US" sz="1200" i="1" kern="0" dirty="0"/>
              <a:t>[A. </a:t>
            </a:r>
            <a:r>
              <a:rPr lang="en-US" sz="1200" i="1" kern="0" dirty="0" err="1"/>
              <a:t>Krivska</a:t>
            </a:r>
            <a:r>
              <a:rPr lang="en-US" sz="1200" i="1" kern="0" dirty="0"/>
              <a:t>, et al. this conf.]</a:t>
            </a:r>
          </a:p>
        </p:txBody>
      </p:sp>
      <p:pic>
        <p:nvPicPr>
          <p:cNvPr id="3" name="Picture 2" descr="Résultat de recherche d'images pour &quot;ERM LPP logo&quot;">
            <a:extLst>
              <a:ext uri="{FF2B5EF4-FFF2-40B4-BE49-F238E27FC236}">
                <a16:creationId xmlns:a16="http://schemas.microsoft.com/office/drawing/2014/main" id="{21548C05-CFD1-8B62-5AA3-3F5D672434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07" r="10046"/>
          <a:stretch/>
        </p:blipFill>
        <p:spPr bwMode="auto">
          <a:xfrm>
            <a:off x="5954395" y="3762416"/>
            <a:ext cx="610444" cy="59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213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1918A-1636-DE44-2C1F-28E0F1D2E4ED}"/>
            </a:ext>
          </a:extLst>
        </p:cNvPr>
        <p:cNvGrpSpPr/>
        <p:nvPr/>
      </p:nvGrpSpPr>
      <p:grpSpPr>
        <a:xfrm>
          <a:off x="0" y="0"/>
          <a:ext cx="0" cy="0"/>
          <a:chOff x="0" y="0"/>
          <a:chExt cx="0" cy="0"/>
        </a:xfrm>
      </p:grpSpPr>
      <p:pic>
        <p:nvPicPr>
          <p:cNvPr id="3" name="Picture 2" descr="C:\Users\helouw\AppData\Local\Microsoft\Windows\INetCache\Content.Word\ICWCprofiles_28052020_Fig1.png">
            <a:extLst>
              <a:ext uri="{FF2B5EF4-FFF2-40B4-BE49-F238E27FC236}">
                <a16:creationId xmlns:a16="http://schemas.microsoft.com/office/drawing/2014/main" id="{1DB82766-2D34-D9F5-5E7C-1451E5A907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10" r="48115" b="22928"/>
          <a:stretch/>
        </p:blipFill>
        <p:spPr bwMode="auto">
          <a:xfrm>
            <a:off x="419101" y="3820315"/>
            <a:ext cx="3200399" cy="2410087"/>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13F31857-55DF-DAD5-44D1-45A3C2B01A76}"/>
              </a:ext>
            </a:extLst>
          </p:cNvPr>
          <p:cNvSpPr/>
          <p:nvPr/>
        </p:nvSpPr>
        <p:spPr>
          <a:xfrm>
            <a:off x="780815" y="4076700"/>
            <a:ext cx="3251200" cy="523220"/>
          </a:xfrm>
          <a:prstGeom prst="rect">
            <a:avLst/>
          </a:prstGeom>
        </p:spPr>
        <p:txBody>
          <a:bodyPr wrap="square">
            <a:spAutoFit/>
          </a:bodyPr>
          <a:lstStyle/>
          <a:p>
            <a:pPr algn="ctr"/>
            <a:r>
              <a:rPr lang="en-US" sz="1400" b="1" dirty="0">
                <a:latin typeface="+mj-lt"/>
                <a:cs typeface="Times New Roman" panose="02020603050405020304" pitchFamily="18" charset="0"/>
              </a:rPr>
              <a:t>3 ICWC density profiles for sensitivity analysis</a:t>
            </a:r>
            <a:endParaRPr lang="en-GB" sz="1400" dirty="0">
              <a:latin typeface="+mj-lt"/>
            </a:endParaRPr>
          </a:p>
        </p:txBody>
      </p:sp>
      <p:graphicFrame>
        <p:nvGraphicFramePr>
          <p:cNvPr id="5" name="Table 4">
            <a:extLst>
              <a:ext uri="{FF2B5EF4-FFF2-40B4-BE49-F238E27FC236}">
                <a16:creationId xmlns:a16="http://schemas.microsoft.com/office/drawing/2014/main" id="{5675E19E-6829-4BC9-86DC-ABC1BD2258EE}"/>
              </a:ext>
            </a:extLst>
          </p:cNvPr>
          <p:cNvGraphicFramePr>
            <a:graphicFrameLocks noGrp="1"/>
          </p:cNvGraphicFramePr>
          <p:nvPr>
            <p:extLst>
              <p:ext uri="{D42A27DB-BD31-4B8C-83A1-F6EECF244321}">
                <p14:modId xmlns:p14="http://schemas.microsoft.com/office/powerpoint/2010/main" val="1196526255"/>
              </p:ext>
            </p:extLst>
          </p:nvPr>
        </p:nvGraphicFramePr>
        <p:xfrm>
          <a:off x="234767" y="1184401"/>
          <a:ext cx="6629782" cy="736092"/>
        </p:xfrm>
        <a:graphic>
          <a:graphicData uri="http://schemas.openxmlformats.org/drawingml/2006/table">
            <a:tbl>
              <a:tblPr firstRow="1" firstCol="1" bandRow="1">
                <a:tableStyleId>{5940675A-B579-460E-94D1-54222C63F5DA}</a:tableStyleId>
              </a:tblPr>
              <a:tblGrid>
                <a:gridCol w="1611419">
                  <a:extLst>
                    <a:ext uri="{9D8B030D-6E8A-4147-A177-3AD203B41FA5}">
                      <a16:colId xmlns:a16="http://schemas.microsoft.com/office/drawing/2014/main" val="1064718193"/>
                    </a:ext>
                  </a:extLst>
                </a:gridCol>
                <a:gridCol w="1697207">
                  <a:extLst>
                    <a:ext uri="{9D8B030D-6E8A-4147-A177-3AD203B41FA5}">
                      <a16:colId xmlns:a16="http://schemas.microsoft.com/office/drawing/2014/main" val="3485498728"/>
                    </a:ext>
                  </a:extLst>
                </a:gridCol>
                <a:gridCol w="1754573">
                  <a:extLst>
                    <a:ext uri="{9D8B030D-6E8A-4147-A177-3AD203B41FA5}">
                      <a16:colId xmlns:a16="http://schemas.microsoft.com/office/drawing/2014/main" val="3181382433"/>
                    </a:ext>
                  </a:extLst>
                </a:gridCol>
                <a:gridCol w="1566583">
                  <a:extLst>
                    <a:ext uri="{9D8B030D-6E8A-4147-A177-3AD203B41FA5}">
                      <a16:colId xmlns:a16="http://schemas.microsoft.com/office/drawing/2014/main" val="3114601486"/>
                    </a:ext>
                  </a:extLst>
                </a:gridCol>
              </a:tblGrid>
              <a:tr h="245364">
                <a:tc>
                  <a:txBody>
                    <a:bodyPr/>
                    <a:lstStyle/>
                    <a:p>
                      <a:pPr algn="ctr">
                        <a:lnSpc>
                          <a:spcPct val="115000"/>
                        </a:lnSpc>
                      </a:pPr>
                      <a:r>
                        <a:rPr lang="en-US" sz="1500" b="1" dirty="0">
                          <a:effectLst/>
                          <a:latin typeface="+mj-lt"/>
                          <a:cs typeface="Times New Roman" panose="02020603050405020304" pitchFamily="18" charset="0"/>
                        </a:rPr>
                        <a:t>ICWC LOW</a:t>
                      </a:r>
                      <a:endParaRPr lang="en-GB" sz="1500" b="1" dirty="0">
                        <a:effectLst/>
                        <a:latin typeface="+mj-lt"/>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[0;0;0;0]</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[0;0;+π/2;+π/2]</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[0;0;π;π]</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extLst>
                  <a:ext uri="{0D108BD9-81ED-4DB2-BD59-A6C34878D82A}">
                    <a16:rowId xmlns:a16="http://schemas.microsoft.com/office/drawing/2014/main" val="182940862"/>
                  </a:ext>
                </a:extLst>
              </a:tr>
              <a:tr h="245364">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40 MHz</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US" sz="1500" b="0" dirty="0">
                          <a:solidFill>
                            <a:srgbClr val="0070C0"/>
                          </a:solidFill>
                          <a:effectLst/>
                          <a:latin typeface="+mj-lt"/>
                          <a:ea typeface="+mn-ea"/>
                          <a:cs typeface="Times New Roman" panose="02020603050405020304" pitchFamily="18" charset="0"/>
                        </a:rPr>
                        <a:t>40.2</a:t>
                      </a:r>
                      <a:r>
                        <a:rPr lang="en-US" sz="1500" b="0" baseline="0" dirty="0">
                          <a:solidFill>
                            <a:srgbClr val="0070C0"/>
                          </a:solidFill>
                          <a:effectLst/>
                          <a:latin typeface="+mj-lt"/>
                          <a:ea typeface="+mn-ea"/>
                          <a:cs typeface="Times New Roman" panose="02020603050405020304" pitchFamily="18" charset="0"/>
                        </a:rPr>
                        <a:t> kV / 2.0 MW</a:t>
                      </a:r>
                      <a:endParaRPr lang="en-GB" sz="1500" b="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b="0" dirty="0">
                          <a:solidFill>
                            <a:srgbClr val="00B050"/>
                          </a:solidFill>
                          <a:effectLst/>
                          <a:latin typeface="+mj-lt"/>
                          <a:cs typeface="Times New Roman" panose="02020603050405020304" pitchFamily="18" charset="0"/>
                        </a:rPr>
                        <a:t>45.0 kV / 1.4 MW</a:t>
                      </a:r>
                      <a:endParaRPr lang="en-GB" sz="1500" b="0" dirty="0">
                        <a:solidFill>
                          <a:srgbClr val="00B05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b="0" dirty="0">
                          <a:solidFill>
                            <a:srgbClr val="FF0000"/>
                          </a:solidFill>
                          <a:effectLst/>
                          <a:latin typeface="+mj-lt"/>
                          <a:cs typeface="Times New Roman" panose="02020603050405020304" pitchFamily="18" charset="0"/>
                        </a:rPr>
                        <a:t>45 kV / 0.2 MW</a:t>
                      </a:r>
                      <a:endParaRPr lang="en-GB" sz="1500" b="0" dirty="0">
                        <a:solidFill>
                          <a:srgbClr val="FF0000"/>
                        </a:solidFill>
                        <a:effectLst/>
                        <a:latin typeface="+mj-lt"/>
                        <a:ea typeface="Times New Roman" panose="02020603050405020304" pitchFamily="18" charset="0"/>
                        <a:cs typeface="Times New Roman" panose="02020603050405020304" pitchFamily="18" charset="0"/>
                      </a:endParaRPr>
                    </a:p>
                  </a:txBody>
                  <a:tcPr marL="51435" marR="51435" marT="0" marB="0" anchor="b"/>
                </a:tc>
                <a:extLst>
                  <a:ext uri="{0D108BD9-81ED-4DB2-BD59-A6C34878D82A}">
                    <a16:rowId xmlns:a16="http://schemas.microsoft.com/office/drawing/2014/main" val="3645575830"/>
                  </a:ext>
                </a:extLst>
              </a:tr>
              <a:tr h="245364">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53 MHz</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0" dirty="0">
                          <a:solidFill>
                            <a:srgbClr val="0070C0"/>
                          </a:solidFill>
                          <a:effectLst/>
                          <a:latin typeface="+mj-lt"/>
                          <a:cs typeface="Times New Roman" panose="02020603050405020304" pitchFamily="18" charset="0"/>
                        </a:rPr>
                        <a:t>22.5 kV / 2.0 MW</a:t>
                      </a:r>
                      <a:endParaRPr lang="en-GB" sz="1500" b="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b="0" dirty="0">
                          <a:solidFill>
                            <a:srgbClr val="0070C0"/>
                          </a:solidFill>
                          <a:effectLst/>
                          <a:latin typeface="+mj-lt"/>
                          <a:cs typeface="Times New Roman" panose="02020603050405020304" pitchFamily="18" charset="0"/>
                        </a:rPr>
                        <a:t>30.5 kV / 2.0</a:t>
                      </a:r>
                      <a:r>
                        <a:rPr lang="en-GB" sz="1500" b="0" baseline="0" dirty="0">
                          <a:solidFill>
                            <a:srgbClr val="0070C0"/>
                          </a:solidFill>
                          <a:effectLst/>
                          <a:latin typeface="+mj-lt"/>
                          <a:cs typeface="Times New Roman" panose="02020603050405020304" pitchFamily="18" charset="0"/>
                        </a:rPr>
                        <a:t> MW</a:t>
                      </a:r>
                      <a:endParaRPr lang="en-GB" sz="1500" b="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b="0" dirty="0">
                          <a:solidFill>
                            <a:srgbClr val="FFC000"/>
                          </a:solidFill>
                          <a:effectLst/>
                          <a:latin typeface="+mj-lt"/>
                          <a:cs typeface="Times New Roman" panose="02020603050405020304" pitchFamily="18" charset="0"/>
                        </a:rPr>
                        <a:t>45 kV / 0.7 MW</a:t>
                      </a:r>
                      <a:endParaRPr lang="en-GB" sz="1500" b="0" dirty="0">
                        <a:solidFill>
                          <a:srgbClr val="FFC000"/>
                        </a:solidFill>
                        <a:effectLst/>
                        <a:latin typeface="+mj-lt"/>
                        <a:ea typeface="Times New Roman" panose="02020603050405020304" pitchFamily="18" charset="0"/>
                        <a:cs typeface="Times New Roman" panose="02020603050405020304" pitchFamily="18" charset="0"/>
                      </a:endParaRPr>
                    </a:p>
                  </a:txBody>
                  <a:tcPr marL="51435" marR="51435" marT="0" marB="0" anchor="b"/>
                </a:tc>
                <a:extLst>
                  <a:ext uri="{0D108BD9-81ED-4DB2-BD59-A6C34878D82A}">
                    <a16:rowId xmlns:a16="http://schemas.microsoft.com/office/drawing/2014/main" val="589163370"/>
                  </a:ext>
                </a:extLst>
              </a:tr>
            </a:tbl>
          </a:graphicData>
        </a:graphic>
      </p:graphicFrame>
      <p:graphicFrame>
        <p:nvGraphicFramePr>
          <p:cNvPr id="6" name="Table 5">
            <a:extLst>
              <a:ext uri="{FF2B5EF4-FFF2-40B4-BE49-F238E27FC236}">
                <a16:creationId xmlns:a16="http://schemas.microsoft.com/office/drawing/2014/main" id="{A8C88241-2FC5-E48B-AEEE-1B90030919E7}"/>
              </a:ext>
            </a:extLst>
          </p:cNvPr>
          <p:cNvGraphicFramePr>
            <a:graphicFrameLocks noGrp="1"/>
          </p:cNvGraphicFramePr>
          <p:nvPr>
            <p:extLst>
              <p:ext uri="{D42A27DB-BD31-4B8C-83A1-F6EECF244321}">
                <p14:modId xmlns:p14="http://schemas.microsoft.com/office/powerpoint/2010/main" val="204745063"/>
              </p:ext>
            </p:extLst>
          </p:nvPr>
        </p:nvGraphicFramePr>
        <p:xfrm>
          <a:off x="234767" y="2062401"/>
          <a:ext cx="6629782" cy="736092"/>
        </p:xfrm>
        <a:graphic>
          <a:graphicData uri="http://schemas.openxmlformats.org/drawingml/2006/table">
            <a:tbl>
              <a:tblPr firstRow="1" firstCol="1" bandRow="1">
                <a:tableStyleId>{5940675A-B579-460E-94D1-54222C63F5DA}</a:tableStyleId>
              </a:tblPr>
              <a:tblGrid>
                <a:gridCol w="1611042">
                  <a:extLst>
                    <a:ext uri="{9D8B030D-6E8A-4147-A177-3AD203B41FA5}">
                      <a16:colId xmlns:a16="http://schemas.microsoft.com/office/drawing/2014/main" val="1133232950"/>
                    </a:ext>
                  </a:extLst>
                </a:gridCol>
                <a:gridCol w="1746197">
                  <a:extLst>
                    <a:ext uri="{9D8B030D-6E8A-4147-A177-3AD203B41FA5}">
                      <a16:colId xmlns:a16="http://schemas.microsoft.com/office/drawing/2014/main" val="4040437685"/>
                    </a:ext>
                  </a:extLst>
                </a:gridCol>
                <a:gridCol w="1705960">
                  <a:extLst>
                    <a:ext uri="{9D8B030D-6E8A-4147-A177-3AD203B41FA5}">
                      <a16:colId xmlns:a16="http://schemas.microsoft.com/office/drawing/2014/main" val="912675764"/>
                    </a:ext>
                  </a:extLst>
                </a:gridCol>
                <a:gridCol w="1566583">
                  <a:extLst>
                    <a:ext uri="{9D8B030D-6E8A-4147-A177-3AD203B41FA5}">
                      <a16:colId xmlns:a16="http://schemas.microsoft.com/office/drawing/2014/main" val="4192126822"/>
                    </a:ext>
                  </a:extLst>
                </a:gridCol>
              </a:tblGrid>
              <a:tr h="245364">
                <a:tc>
                  <a:txBody>
                    <a:bodyPr/>
                    <a:lstStyle/>
                    <a:p>
                      <a:pPr algn="ctr">
                        <a:lnSpc>
                          <a:spcPct val="115000"/>
                        </a:lnSpc>
                      </a:pPr>
                      <a:r>
                        <a:rPr lang="en-US" sz="1500" b="1" dirty="0">
                          <a:effectLst/>
                          <a:latin typeface="+mj-lt"/>
                          <a:cs typeface="Times New Roman" panose="02020603050405020304" pitchFamily="18" charset="0"/>
                        </a:rPr>
                        <a:t>ICWC </a:t>
                      </a:r>
                      <a:r>
                        <a:rPr lang="en-US" sz="1500" b="1" dirty="0" err="1">
                          <a:effectLst/>
                          <a:latin typeface="+mj-lt"/>
                          <a:cs typeface="Times New Roman" panose="02020603050405020304" pitchFamily="18" charset="0"/>
                        </a:rPr>
                        <a:t>Interm</a:t>
                      </a:r>
                      <a:r>
                        <a:rPr lang="en-US" sz="1500" b="1" dirty="0">
                          <a:effectLst/>
                          <a:latin typeface="+mj-lt"/>
                          <a:cs typeface="Times New Roman" panose="02020603050405020304" pitchFamily="18" charset="0"/>
                        </a:rPr>
                        <a:t>.</a:t>
                      </a:r>
                      <a:endParaRPr lang="en-GB" sz="1500" b="1" dirty="0">
                        <a:effectLst/>
                        <a:latin typeface="+mj-lt"/>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[0;0;0;0]</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[0;0;+π/2;+π/2]</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[0;0;π;π]</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extLst>
                  <a:ext uri="{0D108BD9-81ED-4DB2-BD59-A6C34878D82A}">
                    <a16:rowId xmlns:a16="http://schemas.microsoft.com/office/drawing/2014/main" val="3076106050"/>
                  </a:ext>
                </a:extLst>
              </a:tr>
              <a:tr h="245364">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40 MHz</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dirty="0">
                          <a:solidFill>
                            <a:srgbClr val="0070C0"/>
                          </a:solidFill>
                          <a:effectLst/>
                          <a:latin typeface="+mj-lt"/>
                          <a:cs typeface="Times New Roman" panose="02020603050405020304" pitchFamily="18" charset="0"/>
                        </a:rPr>
                        <a:t>30.6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dirty="0">
                          <a:solidFill>
                            <a:srgbClr val="0070C0"/>
                          </a:solidFill>
                          <a:effectLst/>
                          <a:latin typeface="+mj-lt"/>
                          <a:cs typeface="Times New Roman" panose="02020603050405020304" pitchFamily="18" charset="0"/>
                        </a:rPr>
                        <a:t>41.5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dirty="0">
                          <a:solidFill>
                            <a:srgbClr val="FF0000"/>
                          </a:solidFill>
                          <a:effectLst/>
                          <a:latin typeface="+mj-lt"/>
                          <a:cs typeface="Times New Roman" panose="02020603050405020304" pitchFamily="18" charset="0"/>
                        </a:rPr>
                        <a:t>45 kV / 0.4 MW</a:t>
                      </a:r>
                      <a:endParaRPr lang="en-GB" sz="1500" dirty="0">
                        <a:solidFill>
                          <a:srgbClr val="FF0000"/>
                        </a:solidFill>
                        <a:effectLst/>
                        <a:latin typeface="+mj-lt"/>
                        <a:ea typeface="Times New Roman" panose="02020603050405020304" pitchFamily="18" charset="0"/>
                        <a:cs typeface="Times New Roman" panose="02020603050405020304" pitchFamily="18" charset="0"/>
                      </a:endParaRPr>
                    </a:p>
                  </a:txBody>
                  <a:tcPr marL="51435" marR="51435" marT="0" marB="0" anchor="b"/>
                </a:tc>
                <a:extLst>
                  <a:ext uri="{0D108BD9-81ED-4DB2-BD59-A6C34878D82A}">
                    <a16:rowId xmlns:a16="http://schemas.microsoft.com/office/drawing/2014/main" val="1988180926"/>
                  </a:ext>
                </a:extLst>
              </a:tr>
              <a:tr h="245364">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53 MHz</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500" dirty="0">
                          <a:solidFill>
                            <a:srgbClr val="0070C0"/>
                          </a:solidFill>
                          <a:effectLst/>
                          <a:latin typeface="+mj-lt"/>
                          <a:cs typeface="Times New Roman" panose="02020603050405020304" pitchFamily="18" charset="0"/>
                        </a:rPr>
                        <a:t>16.7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dirty="0">
                          <a:solidFill>
                            <a:srgbClr val="0070C0"/>
                          </a:solidFill>
                          <a:effectLst/>
                          <a:latin typeface="+mj-lt"/>
                          <a:cs typeface="Times New Roman" panose="02020603050405020304" pitchFamily="18" charset="0"/>
                        </a:rPr>
                        <a:t>22.4</a:t>
                      </a:r>
                      <a:r>
                        <a:rPr lang="en-GB" sz="1500" baseline="0" dirty="0">
                          <a:solidFill>
                            <a:srgbClr val="0070C0"/>
                          </a:solidFill>
                          <a:effectLst/>
                          <a:latin typeface="+mj-lt"/>
                          <a:cs typeface="Times New Roman" panose="02020603050405020304" pitchFamily="18" charset="0"/>
                        </a:rPr>
                        <a:t>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dirty="0">
                          <a:solidFill>
                            <a:srgbClr val="00B050"/>
                          </a:solidFill>
                          <a:effectLst/>
                          <a:latin typeface="+mj-lt"/>
                          <a:cs typeface="Times New Roman" panose="02020603050405020304" pitchFamily="18" charset="0"/>
                        </a:rPr>
                        <a:t>45 kV / 1.6 MW</a:t>
                      </a:r>
                      <a:endParaRPr lang="en-GB" sz="1500" dirty="0">
                        <a:solidFill>
                          <a:srgbClr val="00B050"/>
                        </a:solidFill>
                        <a:effectLst/>
                        <a:latin typeface="+mj-lt"/>
                        <a:ea typeface="Times New Roman" panose="02020603050405020304" pitchFamily="18" charset="0"/>
                        <a:cs typeface="Times New Roman" panose="02020603050405020304" pitchFamily="18" charset="0"/>
                      </a:endParaRPr>
                    </a:p>
                  </a:txBody>
                  <a:tcPr marL="51435" marR="51435" marT="0" marB="0" anchor="b"/>
                </a:tc>
                <a:extLst>
                  <a:ext uri="{0D108BD9-81ED-4DB2-BD59-A6C34878D82A}">
                    <a16:rowId xmlns:a16="http://schemas.microsoft.com/office/drawing/2014/main" val="648469186"/>
                  </a:ext>
                </a:extLst>
              </a:tr>
            </a:tbl>
          </a:graphicData>
        </a:graphic>
      </p:graphicFrame>
      <p:graphicFrame>
        <p:nvGraphicFramePr>
          <p:cNvPr id="7" name="Table 6">
            <a:extLst>
              <a:ext uri="{FF2B5EF4-FFF2-40B4-BE49-F238E27FC236}">
                <a16:creationId xmlns:a16="http://schemas.microsoft.com/office/drawing/2014/main" id="{FE031724-F217-B444-1A18-D20453CCE16E}"/>
              </a:ext>
            </a:extLst>
          </p:cNvPr>
          <p:cNvGraphicFramePr>
            <a:graphicFrameLocks noGrp="1"/>
          </p:cNvGraphicFramePr>
          <p:nvPr>
            <p:extLst>
              <p:ext uri="{D42A27DB-BD31-4B8C-83A1-F6EECF244321}">
                <p14:modId xmlns:p14="http://schemas.microsoft.com/office/powerpoint/2010/main" val="2514712556"/>
              </p:ext>
            </p:extLst>
          </p:nvPr>
        </p:nvGraphicFramePr>
        <p:xfrm>
          <a:off x="234765" y="2973511"/>
          <a:ext cx="6629787" cy="761207"/>
        </p:xfrm>
        <a:graphic>
          <a:graphicData uri="http://schemas.openxmlformats.org/drawingml/2006/table">
            <a:tbl>
              <a:tblPr firstRow="1" firstCol="1" bandRow="1">
                <a:tableStyleId>{5940675A-B579-460E-94D1-54222C63F5DA}</a:tableStyleId>
              </a:tblPr>
              <a:tblGrid>
                <a:gridCol w="1611204">
                  <a:extLst>
                    <a:ext uri="{9D8B030D-6E8A-4147-A177-3AD203B41FA5}">
                      <a16:colId xmlns:a16="http://schemas.microsoft.com/office/drawing/2014/main" val="1713804063"/>
                    </a:ext>
                  </a:extLst>
                </a:gridCol>
                <a:gridCol w="1745397">
                  <a:extLst>
                    <a:ext uri="{9D8B030D-6E8A-4147-A177-3AD203B41FA5}">
                      <a16:colId xmlns:a16="http://schemas.microsoft.com/office/drawing/2014/main" val="811153831"/>
                    </a:ext>
                  </a:extLst>
                </a:gridCol>
                <a:gridCol w="1709557">
                  <a:extLst>
                    <a:ext uri="{9D8B030D-6E8A-4147-A177-3AD203B41FA5}">
                      <a16:colId xmlns:a16="http://schemas.microsoft.com/office/drawing/2014/main" val="4019550098"/>
                    </a:ext>
                  </a:extLst>
                </a:gridCol>
                <a:gridCol w="1563629">
                  <a:extLst>
                    <a:ext uri="{9D8B030D-6E8A-4147-A177-3AD203B41FA5}">
                      <a16:colId xmlns:a16="http://schemas.microsoft.com/office/drawing/2014/main" val="3282942834"/>
                    </a:ext>
                  </a:extLst>
                </a:gridCol>
              </a:tblGrid>
              <a:tr h="245364">
                <a:tc>
                  <a:txBody>
                    <a:bodyPr/>
                    <a:lstStyle/>
                    <a:p>
                      <a:pPr algn="ctr">
                        <a:lnSpc>
                          <a:spcPct val="115000"/>
                        </a:lnSpc>
                      </a:pPr>
                      <a:r>
                        <a:rPr lang="en-US" sz="1500" b="1" dirty="0">
                          <a:effectLst/>
                          <a:latin typeface="+mj-lt"/>
                          <a:cs typeface="Times New Roman" panose="02020603050405020304" pitchFamily="18" charset="0"/>
                        </a:rPr>
                        <a:t>ICWC High</a:t>
                      </a:r>
                      <a:endParaRPr lang="en-GB" sz="1500" b="1" dirty="0">
                        <a:effectLst/>
                        <a:latin typeface="+mj-lt"/>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[0;0;0;0]</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[0;0;+π/2;+π/2]</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[0;0;π;π]</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extLst>
                  <a:ext uri="{0D108BD9-81ED-4DB2-BD59-A6C34878D82A}">
                    <a16:rowId xmlns:a16="http://schemas.microsoft.com/office/drawing/2014/main" val="2303098725"/>
                  </a:ext>
                </a:extLst>
              </a:tr>
              <a:tr h="270479">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40 MHz</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dirty="0">
                          <a:solidFill>
                            <a:srgbClr val="0070C0"/>
                          </a:solidFill>
                          <a:effectLst/>
                          <a:latin typeface="+mj-lt"/>
                          <a:cs typeface="Times New Roman" panose="02020603050405020304" pitchFamily="18" charset="0"/>
                        </a:rPr>
                        <a:t>8.9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dirty="0">
                          <a:solidFill>
                            <a:srgbClr val="0070C0"/>
                          </a:solidFill>
                          <a:effectLst/>
                          <a:latin typeface="+mj-lt"/>
                          <a:cs typeface="Times New Roman" panose="02020603050405020304" pitchFamily="18" charset="0"/>
                        </a:rPr>
                        <a:t>11.4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dirty="0">
                          <a:solidFill>
                            <a:srgbClr val="0070C0"/>
                          </a:solidFill>
                          <a:effectLst/>
                          <a:latin typeface="+mj-lt"/>
                          <a:cs typeface="Times New Roman" panose="02020603050405020304" pitchFamily="18" charset="0"/>
                        </a:rPr>
                        <a:t>19.5 kV</a:t>
                      </a:r>
                      <a:r>
                        <a:rPr lang="en-GB" sz="1500" baseline="0" dirty="0">
                          <a:solidFill>
                            <a:srgbClr val="0070C0"/>
                          </a:solidFill>
                          <a:effectLst/>
                          <a:latin typeface="+mj-lt"/>
                          <a:cs typeface="Times New Roman" panose="02020603050405020304" pitchFamily="18" charset="0"/>
                        </a:rPr>
                        <a:t>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extLst>
                  <a:ext uri="{0D108BD9-81ED-4DB2-BD59-A6C34878D82A}">
                    <a16:rowId xmlns:a16="http://schemas.microsoft.com/office/drawing/2014/main" val="931905753"/>
                  </a:ext>
                </a:extLst>
              </a:tr>
              <a:tr h="245364">
                <a:tc>
                  <a:txBody>
                    <a:bodyPr/>
                    <a:lstStyle/>
                    <a:p>
                      <a:pPr marL="0" marR="0" algn="ctr">
                        <a:lnSpc>
                          <a:spcPct val="115000"/>
                        </a:lnSpc>
                        <a:spcBef>
                          <a:spcPts val="0"/>
                        </a:spcBef>
                        <a:spcAft>
                          <a:spcPts val="0"/>
                        </a:spcAft>
                      </a:pPr>
                      <a:r>
                        <a:rPr lang="en-GB" sz="1500" b="1" dirty="0">
                          <a:effectLst/>
                          <a:latin typeface="+mj-lt"/>
                          <a:cs typeface="Times New Roman" panose="02020603050405020304" pitchFamily="18" charset="0"/>
                        </a:rPr>
                        <a:t>53 MHz</a:t>
                      </a:r>
                      <a:endParaRPr lang="en-GB" sz="1500" b="1" dirty="0">
                        <a:effectLst/>
                        <a:latin typeface="+mj-lt"/>
                        <a:ea typeface="Times New Roman" panose="02020603050405020304" pitchFamily="18" charset="0"/>
                        <a:cs typeface="Times New Roman" panose="02020603050405020304" pitchFamily="18" charset="0"/>
                      </a:endParaRPr>
                    </a:p>
                  </a:txBody>
                  <a:tcPr marL="51435" marR="51435" marT="0" marB="0" anchor="b">
                    <a:solidFill>
                      <a:srgbClr val="FFFF00"/>
                    </a:solidFill>
                  </a:tcPr>
                </a:tc>
                <a:tc>
                  <a:txBody>
                    <a:bodyPr/>
                    <a:lstStyle/>
                    <a:p>
                      <a:pPr marL="0" marR="0" algn="ctr">
                        <a:lnSpc>
                          <a:spcPct val="115000"/>
                        </a:lnSpc>
                        <a:spcBef>
                          <a:spcPts val="0"/>
                        </a:spcBef>
                        <a:spcAft>
                          <a:spcPts val="0"/>
                        </a:spcAft>
                      </a:pPr>
                      <a:r>
                        <a:rPr lang="en-GB" sz="1500" dirty="0">
                          <a:solidFill>
                            <a:srgbClr val="0070C0"/>
                          </a:solidFill>
                          <a:effectLst/>
                          <a:latin typeface="+mj-lt"/>
                          <a:cs typeface="Times New Roman" panose="02020603050405020304" pitchFamily="18" charset="0"/>
                        </a:rPr>
                        <a:t>3.7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GB" sz="1500" dirty="0">
                          <a:solidFill>
                            <a:srgbClr val="0070C0"/>
                          </a:solidFill>
                          <a:effectLst/>
                          <a:latin typeface="+mj-lt"/>
                          <a:cs typeface="Times New Roman" panose="02020603050405020304" pitchFamily="18" charset="0"/>
                        </a:rPr>
                        <a:t>4.6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1500" dirty="0">
                          <a:solidFill>
                            <a:srgbClr val="0070C0"/>
                          </a:solidFill>
                          <a:effectLst/>
                          <a:latin typeface="+mj-lt"/>
                          <a:ea typeface="Times New Roman" panose="02020603050405020304" pitchFamily="18" charset="0"/>
                          <a:cs typeface="Times New Roman" panose="02020603050405020304" pitchFamily="18" charset="0"/>
                        </a:rPr>
                        <a:t>6.4</a:t>
                      </a:r>
                      <a:r>
                        <a:rPr lang="en-US" sz="1500" baseline="0" dirty="0">
                          <a:solidFill>
                            <a:srgbClr val="0070C0"/>
                          </a:solidFill>
                          <a:effectLst/>
                          <a:latin typeface="+mj-lt"/>
                          <a:ea typeface="Times New Roman" panose="02020603050405020304" pitchFamily="18" charset="0"/>
                          <a:cs typeface="Times New Roman" panose="02020603050405020304" pitchFamily="18" charset="0"/>
                        </a:rPr>
                        <a:t> kV / 2.0 MW</a:t>
                      </a:r>
                      <a:endParaRPr lang="en-GB" sz="1500" dirty="0">
                        <a:solidFill>
                          <a:srgbClr val="0070C0"/>
                        </a:solidFill>
                        <a:effectLst/>
                        <a:latin typeface="+mj-lt"/>
                        <a:ea typeface="Times New Roman" panose="02020603050405020304" pitchFamily="18" charset="0"/>
                        <a:cs typeface="Times New Roman" panose="02020603050405020304" pitchFamily="18" charset="0"/>
                      </a:endParaRPr>
                    </a:p>
                  </a:txBody>
                  <a:tcPr marL="51435" marR="51435" marT="0" marB="0" anchor="b"/>
                </a:tc>
                <a:extLst>
                  <a:ext uri="{0D108BD9-81ED-4DB2-BD59-A6C34878D82A}">
                    <a16:rowId xmlns:a16="http://schemas.microsoft.com/office/drawing/2014/main" val="3678733482"/>
                  </a:ext>
                </a:extLst>
              </a:tr>
            </a:tbl>
          </a:graphicData>
        </a:graphic>
      </p:graphicFrame>
      <p:graphicFrame>
        <p:nvGraphicFramePr>
          <p:cNvPr id="8" name="Table 7">
            <a:extLst>
              <a:ext uri="{FF2B5EF4-FFF2-40B4-BE49-F238E27FC236}">
                <a16:creationId xmlns:a16="http://schemas.microsoft.com/office/drawing/2014/main" id="{F623D46C-E775-9E4C-3F15-80AB721DD1C7}"/>
              </a:ext>
            </a:extLst>
          </p:cNvPr>
          <p:cNvGraphicFramePr>
            <a:graphicFrameLocks noGrp="1"/>
          </p:cNvGraphicFramePr>
          <p:nvPr>
            <p:extLst>
              <p:ext uri="{D42A27DB-BD31-4B8C-83A1-F6EECF244321}">
                <p14:modId xmlns:p14="http://schemas.microsoft.com/office/powerpoint/2010/main" val="225218737"/>
              </p:ext>
            </p:extLst>
          </p:nvPr>
        </p:nvGraphicFramePr>
        <p:xfrm>
          <a:off x="7059953" y="1175360"/>
          <a:ext cx="1849280" cy="782477"/>
        </p:xfrm>
        <a:graphic>
          <a:graphicData uri="http://schemas.openxmlformats.org/drawingml/2006/table">
            <a:tbl>
              <a:tblPr firstRow="1" firstCol="1" bandRow="1">
                <a:tableStyleId>{5940675A-B579-460E-94D1-54222C63F5DA}</a:tableStyleId>
              </a:tblPr>
              <a:tblGrid>
                <a:gridCol w="1849280">
                  <a:extLst>
                    <a:ext uri="{9D8B030D-6E8A-4147-A177-3AD203B41FA5}">
                      <a16:colId xmlns:a16="http://schemas.microsoft.com/office/drawing/2014/main" val="1064718193"/>
                    </a:ext>
                  </a:extLst>
                </a:gridCol>
              </a:tblGrid>
              <a:tr h="204116">
                <a:tc>
                  <a:txBody>
                    <a:bodyPr/>
                    <a:lstStyle/>
                    <a:p>
                      <a:pPr algn="ctr">
                        <a:lnSpc>
                          <a:spcPct val="115000"/>
                        </a:lnSpc>
                      </a:pPr>
                      <a:r>
                        <a:rPr lang="en-US" sz="1100" b="1" dirty="0">
                          <a:effectLst/>
                          <a:latin typeface="+mj-lt"/>
                          <a:cs typeface="Times New Roman" panose="02020603050405020304" pitchFamily="18" charset="0"/>
                        </a:rPr>
                        <a:t>Color code</a:t>
                      </a:r>
                      <a:endParaRPr lang="en-GB" sz="1100" b="1" dirty="0">
                        <a:effectLst/>
                        <a:latin typeface="+mj-lt"/>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82940862"/>
                  </a:ext>
                </a:extLst>
              </a:tr>
              <a:tr h="192787">
                <a:tc>
                  <a:txBody>
                    <a:bodyPr/>
                    <a:lstStyle/>
                    <a:p>
                      <a:pPr marL="0" marR="0" algn="ctr">
                        <a:lnSpc>
                          <a:spcPct val="115000"/>
                        </a:lnSpc>
                        <a:spcBef>
                          <a:spcPts val="0"/>
                        </a:spcBef>
                        <a:spcAft>
                          <a:spcPts val="0"/>
                        </a:spcAft>
                      </a:pPr>
                      <a:r>
                        <a:rPr lang="en-GB" sz="1100" b="1" dirty="0">
                          <a:solidFill>
                            <a:srgbClr val="0070C0"/>
                          </a:solidFill>
                          <a:effectLst/>
                          <a:latin typeface="+mj-lt"/>
                          <a:cs typeface="Times New Roman" panose="02020603050405020304" pitchFamily="18" charset="0"/>
                        </a:rPr>
                        <a:t>OK,</a:t>
                      </a:r>
                      <a:r>
                        <a:rPr lang="en-GB" sz="1100" b="1" dirty="0">
                          <a:solidFill>
                            <a:srgbClr val="00B050"/>
                          </a:solidFill>
                          <a:effectLst/>
                          <a:latin typeface="+mj-lt"/>
                          <a:cs typeface="Times New Roman" panose="02020603050405020304" pitchFamily="18" charset="0"/>
                        </a:rPr>
                        <a:t> OK</a:t>
                      </a:r>
                      <a:endParaRPr lang="en-GB" sz="1100" b="1" dirty="0">
                        <a:solidFill>
                          <a:srgbClr val="00B050"/>
                        </a:solidFill>
                        <a:effectLst/>
                        <a:latin typeface="+mj-lt"/>
                        <a:ea typeface="Times New Roman" panose="02020603050405020304" pitchFamily="18" charset="0"/>
                        <a:cs typeface="Times New Roman" panose="02020603050405020304" pitchFamily="18" charset="0"/>
                      </a:endParaRPr>
                    </a:p>
                  </a:txBody>
                  <a:tcPr marL="51435" marR="51435" marT="0" marB="0" anchor="b">
                    <a:solidFill>
                      <a:schemeClr val="bg1"/>
                    </a:solidFill>
                  </a:tcPr>
                </a:tc>
                <a:extLst>
                  <a:ext uri="{0D108BD9-81ED-4DB2-BD59-A6C34878D82A}">
                    <a16:rowId xmlns:a16="http://schemas.microsoft.com/office/drawing/2014/main" val="3645575830"/>
                  </a:ext>
                </a:extLst>
              </a:tr>
              <a:tr h="192787">
                <a:tc>
                  <a:txBody>
                    <a:bodyPr/>
                    <a:lstStyle/>
                    <a:p>
                      <a:pPr marL="0" marR="0" algn="ctr">
                        <a:lnSpc>
                          <a:spcPct val="115000"/>
                        </a:lnSpc>
                        <a:spcBef>
                          <a:spcPts val="0"/>
                        </a:spcBef>
                        <a:spcAft>
                          <a:spcPts val="0"/>
                        </a:spcAft>
                      </a:pPr>
                      <a:r>
                        <a:rPr lang="en-GB" sz="1100" b="1" dirty="0">
                          <a:solidFill>
                            <a:srgbClr val="FFC000"/>
                          </a:solidFill>
                          <a:effectLst/>
                          <a:latin typeface="+mj-lt"/>
                          <a:cs typeface="Times New Roman" panose="02020603050405020304" pitchFamily="18" charset="0"/>
                        </a:rPr>
                        <a:t>0.5 MW &lt; P</a:t>
                      </a:r>
                      <a:r>
                        <a:rPr lang="en-GB" sz="1100" b="1" baseline="-25000" dirty="0">
                          <a:solidFill>
                            <a:srgbClr val="FFC000"/>
                          </a:solidFill>
                          <a:effectLst/>
                          <a:latin typeface="+mj-lt"/>
                          <a:cs typeface="Times New Roman" panose="02020603050405020304" pitchFamily="18" charset="0"/>
                        </a:rPr>
                        <a:t>ICWC</a:t>
                      </a:r>
                      <a:r>
                        <a:rPr lang="en-GB" sz="1100" b="1" baseline="0" dirty="0">
                          <a:solidFill>
                            <a:srgbClr val="FFC000"/>
                          </a:solidFill>
                          <a:effectLst/>
                          <a:latin typeface="+mj-lt"/>
                          <a:cs typeface="Times New Roman" panose="02020603050405020304" pitchFamily="18" charset="0"/>
                        </a:rPr>
                        <a:t> &lt; 1 MW</a:t>
                      </a:r>
                      <a:endParaRPr lang="en-GB" sz="1100" b="1" dirty="0">
                        <a:solidFill>
                          <a:srgbClr val="FFC000"/>
                        </a:solidFill>
                        <a:effectLst/>
                        <a:latin typeface="+mj-lt"/>
                        <a:ea typeface="Times New Roman" panose="02020603050405020304" pitchFamily="18" charset="0"/>
                        <a:cs typeface="Times New Roman" panose="02020603050405020304" pitchFamily="18" charset="0"/>
                      </a:endParaRPr>
                    </a:p>
                  </a:txBody>
                  <a:tcPr marL="51435" marR="51435" marT="0" marB="0" anchor="b">
                    <a:solidFill>
                      <a:schemeClr val="bg1"/>
                    </a:solidFill>
                  </a:tcPr>
                </a:tc>
                <a:extLst>
                  <a:ext uri="{0D108BD9-81ED-4DB2-BD59-A6C34878D82A}">
                    <a16:rowId xmlns:a16="http://schemas.microsoft.com/office/drawing/2014/main" val="589163370"/>
                  </a:ext>
                </a:extLst>
              </a:tr>
              <a:tr h="192787">
                <a:tc>
                  <a:txBody>
                    <a:bodyPr/>
                    <a:lstStyle/>
                    <a:p>
                      <a:pPr marL="0" marR="0" algn="ctr">
                        <a:lnSpc>
                          <a:spcPct val="115000"/>
                        </a:lnSpc>
                        <a:spcBef>
                          <a:spcPts val="0"/>
                        </a:spcBef>
                        <a:spcAft>
                          <a:spcPts val="0"/>
                        </a:spcAft>
                      </a:pPr>
                      <a:r>
                        <a:rPr lang="en-US" sz="1100" b="1" dirty="0">
                          <a:solidFill>
                            <a:srgbClr val="FF0000"/>
                          </a:solidFill>
                          <a:effectLst/>
                          <a:latin typeface="+mj-lt"/>
                          <a:ea typeface="Times New Roman" panose="02020603050405020304" pitchFamily="18" charset="0"/>
                          <a:cs typeface="Times New Roman" panose="02020603050405020304" pitchFamily="18" charset="0"/>
                        </a:rPr>
                        <a:t>P</a:t>
                      </a:r>
                      <a:r>
                        <a:rPr lang="en-US" sz="1100" b="1" baseline="-25000" dirty="0">
                          <a:solidFill>
                            <a:srgbClr val="FF0000"/>
                          </a:solidFill>
                          <a:effectLst/>
                          <a:latin typeface="+mj-lt"/>
                          <a:ea typeface="Times New Roman" panose="02020603050405020304" pitchFamily="18" charset="0"/>
                          <a:cs typeface="Times New Roman" panose="02020603050405020304" pitchFamily="18" charset="0"/>
                        </a:rPr>
                        <a:t>ICWC</a:t>
                      </a:r>
                      <a:r>
                        <a:rPr lang="en-US" sz="1100" b="1" dirty="0">
                          <a:solidFill>
                            <a:srgbClr val="FF0000"/>
                          </a:solidFill>
                          <a:effectLst/>
                          <a:latin typeface="+mj-lt"/>
                          <a:ea typeface="Times New Roman" panose="02020603050405020304" pitchFamily="18" charset="0"/>
                          <a:cs typeface="Times New Roman" panose="02020603050405020304" pitchFamily="18" charset="0"/>
                        </a:rPr>
                        <a:t> &lt; 0.5 MW</a:t>
                      </a:r>
                      <a:endParaRPr lang="en-GB" sz="1100" b="1" dirty="0">
                        <a:solidFill>
                          <a:srgbClr val="FF0000"/>
                        </a:solidFill>
                        <a:effectLst/>
                        <a:latin typeface="+mj-lt"/>
                        <a:ea typeface="Times New Roman" panose="02020603050405020304" pitchFamily="18" charset="0"/>
                        <a:cs typeface="Times New Roman" panose="02020603050405020304" pitchFamily="18" charset="0"/>
                      </a:endParaRPr>
                    </a:p>
                  </a:txBody>
                  <a:tcPr marL="51435" marR="51435" marT="0" marB="0" anchor="b">
                    <a:solidFill>
                      <a:schemeClr val="bg1"/>
                    </a:solidFill>
                  </a:tcPr>
                </a:tc>
                <a:extLst>
                  <a:ext uri="{0D108BD9-81ED-4DB2-BD59-A6C34878D82A}">
                    <a16:rowId xmlns:a16="http://schemas.microsoft.com/office/drawing/2014/main" val="2714140176"/>
                  </a:ext>
                </a:extLst>
              </a:tr>
            </a:tbl>
          </a:graphicData>
        </a:graphic>
      </p:graphicFrame>
      <p:sp>
        <p:nvSpPr>
          <p:cNvPr id="10" name="Rectangle 3">
            <a:extLst>
              <a:ext uri="{FF2B5EF4-FFF2-40B4-BE49-F238E27FC236}">
                <a16:creationId xmlns:a16="http://schemas.microsoft.com/office/drawing/2014/main" id="{90ED00BA-B239-371F-86AE-160AB277B3B9}"/>
              </a:ext>
            </a:extLst>
          </p:cNvPr>
          <p:cNvSpPr txBox="1">
            <a:spLocks noChangeArrowheads="1"/>
          </p:cNvSpPr>
          <p:nvPr/>
        </p:nvSpPr>
        <p:spPr bwMode="auto">
          <a:xfrm>
            <a:off x="4015031" y="4599768"/>
            <a:ext cx="4655896" cy="736092"/>
          </a:xfrm>
          <a:prstGeom prst="rect">
            <a:avLst/>
          </a:prstGeom>
          <a:solidFill>
            <a:schemeClr val="accent1"/>
          </a:solidFill>
          <a:ln w="9525">
            <a:solidFill>
              <a:schemeClr val="tx1"/>
            </a:solidFill>
            <a:miter lim="800000"/>
            <a:headEnd/>
            <a:tailEnd/>
          </a:ln>
        </p:spPr>
        <p:txBody>
          <a:bodyPr vert="horz" wrap="square" lIns="68580" tIns="34291" rIns="68580" bIns="34291" numCol="1" anchor="t" anchorCtr="0" compatLnSpc="1">
            <a:prstTxWarp prst="textNoShape">
              <a:avLst/>
            </a:prstTxWarp>
          </a:bodyPr>
          <a:lstStyle>
            <a:lvl1pPr marL="0" indent="0" algn="ctr" defTabSz="795338" rtl="0" fontAlgn="base">
              <a:spcBef>
                <a:spcPct val="20000"/>
              </a:spcBef>
              <a:spcAft>
                <a:spcPct val="0"/>
              </a:spcAft>
              <a:buFontTx/>
              <a:buNone/>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342891" indent="-342891" algn="just">
              <a:buFont typeface="Wingdings" panose="05000000000000000000" pitchFamily="2" charset="2"/>
              <a:buChar char="q"/>
            </a:pPr>
            <a:r>
              <a:rPr lang="en-US" sz="1867" dirty="0">
                <a:latin typeface="+mj-lt"/>
                <a:cs typeface="Times New Roman" panose="02020603050405020304" pitchFamily="18" charset="0"/>
              </a:rPr>
              <a:t>For most cases, the antenna can deliver the required power for ICWC.</a:t>
            </a:r>
          </a:p>
        </p:txBody>
      </p:sp>
      <p:sp>
        <p:nvSpPr>
          <p:cNvPr id="15" name="TextBox 14">
            <a:extLst>
              <a:ext uri="{FF2B5EF4-FFF2-40B4-BE49-F238E27FC236}">
                <a16:creationId xmlns:a16="http://schemas.microsoft.com/office/drawing/2014/main" id="{9D53757C-2D56-411D-C90E-C8B82290D15B}"/>
              </a:ext>
            </a:extLst>
          </p:cNvPr>
          <p:cNvSpPr txBox="1"/>
          <p:nvPr/>
        </p:nvSpPr>
        <p:spPr>
          <a:xfrm rot="5400000">
            <a:off x="2908358" y="4675762"/>
            <a:ext cx="702436" cy="307777"/>
          </a:xfrm>
          <a:prstGeom prst="rect">
            <a:avLst/>
          </a:prstGeom>
          <a:noFill/>
        </p:spPr>
        <p:txBody>
          <a:bodyPr wrap="none" rtlCol="0">
            <a:spAutoFit/>
          </a:bodyPr>
          <a:lstStyle/>
          <a:p>
            <a:r>
              <a:rPr lang="en-US" sz="1400" dirty="0">
                <a:solidFill>
                  <a:srgbClr val="CC00CC"/>
                </a:solidFill>
                <a:latin typeface="+mj-lt"/>
              </a:rPr>
              <a:t>Straps</a:t>
            </a:r>
            <a:endParaRPr lang="en-GB" sz="1400" dirty="0">
              <a:solidFill>
                <a:srgbClr val="CC00CC"/>
              </a:solidFill>
              <a:latin typeface="+mj-lt"/>
            </a:endParaRPr>
          </a:p>
        </p:txBody>
      </p:sp>
      <p:sp>
        <p:nvSpPr>
          <p:cNvPr id="16" name="TextBox 15">
            <a:extLst>
              <a:ext uri="{FF2B5EF4-FFF2-40B4-BE49-F238E27FC236}">
                <a16:creationId xmlns:a16="http://schemas.microsoft.com/office/drawing/2014/main" id="{D50C9DA0-4472-E58E-78AB-48C07C136EFB}"/>
              </a:ext>
            </a:extLst>
          </p:cNvPr>
          <p:cNvSpPr txBox="1"/>
          <p:nvPr/>
        </p:nvSpPr>
        <p:spPr>
          <a:xfrm rot="5400000">
            <a:off x="2700580" y="4701162"/>
            <a:ext cx="527452" cy="307777"/>
          </a:xfrm>
          <a:prstGeom prst="rect">
            <a:avLst/>
          </a:prstGeom>
          <a:noFill/>
        </p:spPr>
        <p:txBody>
          <a:bodyPr wrap="none" rtlCol="0">
            <a:spAutoFit/>
          </a:bodyPr>
          <a:lstStyle/>
          <a:p>
            <a:r>
              <a:rPr lang="en-US" sz="1400" dirty="0">
                <a:solidFill>
                  <a:srgbClr val="FFC000"/>
                </a:solidFill>
                <a:latin typeface="+mj-lt"/>
              </a:rPr>
              <a:t>Wall</a:t>
            </a:r>
            <a:endParaRPr lang="en-GB" sz="1400" dirty="0">
              <a:solidFill>
                <a:srgbClr val="FFC000"/>
              </a:solidFill>
              <a:latin typeface="+mj-lt"/>
            </a:endParaRPr>
          </a:p>
        </p:txBody>
      </p:sp>
      <p:sp>
        <p:nvSpPr>
          <p:cNvPr id="19" name="Rectangle 2">
            <a:extLst>
              <a:ext uri="{FF2B5EF4-FFF2-40B4-BE49-F238E27FC236}">
                <a16:creationId xmlns:a16="http://schemas.microsoft.com/office/drawing/2014/main" id="{1E564C3D-81EF-993E-FE15-D3AC11BE4649}"/>
              </a:ext>
            </a:extLst>
          </p:cNvPr>
          <p:cNvSpPr>
            <a:spLocks noGrp="1" noChangeAspect="1" noChangeArrowheads="1"/>
          </p:cNvSpPr>
          <p:nvPr>
            <p:ph type="title"/>
          </p:nvPr>
        </p:nvSpPr>
        <p:spPr>
          <a:xfrm>
            <a:off x="179294" y="59091"/>
            <a:ext cx="8803341" cy="344319"/>
          </a:xfrm>
        </p:spPr>
        <p:txBody>
          <a:bodyPr/>
          <a:lstStyle/>
          <a:p>
            <a:r>
              <a:rPr lang="en-GB" sz="2800" dirty="0"/>
              <a:t>Steady ICH phase [3/3]</a:t>
            </a:r>
            <a:endParaRPr lang="en-US" sz="2800" dirty="0"/>
          </a:p>
        </p:txBody>
      </p:sp>
      <p:sp>
        <p:nvSpPr>
          <p:cNvPr id="21" name="TextBox 20">
            <a:extLst>
              <a:ext uri="{FF2B5EF4-FFF2-40B4-BE49-F238E27FC236}">
                <a16:creationId xmlns:a16="http://schemas.microsoft.com/office/drawing/2014/main" id="{BA8E8393-2C9E-B631-806B-1477D88C108B}"/>
              </a:ext>
            </a:extLst>
          </p:cNvPr>
          <p:cNvSpPr txBox="1"/>
          <p:nvPr/>
        </p:nvSpPr>
        <p:spPr>
          <a:xfrm>
            <a:off x="17465" y="577840"/>
            <a:ext cx="8653462" cy="430887"/>
          </a:xfrm>
          <a:prstGeom prst="rect">
            <a:avLst/>
          </a:prstGeom>
          <a:noFill/>
        </p:spPr>
        <p:txBody>
          <a:bodyPr wrap="square">
            <a:spAutoFit/>
          </a:bodyPr>
          <a:lstStyle/>
          <a:p>
            <a:pPr marL="342900" indent="-342900">
              <a:buFont typeface="Wingdings" panose="05000000000000000000" pitchFamily="2" charset="2"/>
              <a:buChar char="q"/>
            </a:pPr>
            <a:r>
              <a:rPr lang="en-GB" sz="2200" dirty="0">
                <a:latin typeface="+mj-lt"/>
              </a:rPr>
              <a:t>ANTITER IV modelling (Fast and Slow Waves) :</a:t>
            </a:r>
          </a:p>
        </p:txBody>
      </p:sp>
      <p:sp>
        <p:nvSpPr>
          <p:cNvPr id="23" name="Rectangle 22">
            <a:extLst>
              <a:ext uri="{FF2B5EF4-FFF2-40B4-BE49-F238E27FC236}">
                <a16:creationId xmlns:a16="http://schemas.microsoft.com/office/drawing/2014/main" id="{C153A7DB-570A-9FE3-1729-1F76A1F97555}"/>
              </a:ext>
            </a:extLst>
          </p:cNvPr>
          <p:cNvSpPr/>
          <p:nvPr/>
        </p:nvSpPr>
        <p:spPr>
          <a:xfrm>
            <a:off x="1009415" y="4749800"/>
            <a:ext cx="1632185" cy="738664"/>
          </a:xfrm>
          <a:prstGeom prst="rect">
            <a:avLst/>
          </a:prstGeom>
        </p:spPr>
        <p:txBody>
          <a:bodyPr wrap="square">
            <a:spAutoFit/>
          </a:bodyPr>
          <a:lstStyle/>
          <a:p>
            <a:pPr marL="380990" indent="-380990">
              <a:buFont typeface="Arial" panose="020B0604020202020204" pitchFamily="34" charset="0"/>
              <a:buChar char="•"/>
            </a:pPr>
            <a:r>
              <a:rPr lang="en-US" sz="1400" dirty="0">
                <a:latin typeface="+mj-lt"/>
                <a:cs typeface="Times New Roman" panose="02020603050405020304" pitchFamily="18" charset="0"/>
              </a:rPr>
              <a:t>High.</a:t>
            </a:r>
          </a:p>
          <a:p>
            <a:pPr marL="380990" indent="-380990">
              <a:buFont typeface="Arial" panose="020B0604020202020204" pitchFamily="34" charset="0"/>
              <a:buChar char="•"/>
            </a:pPr>
            <a:r>
              <a:rPr lang="en-US" sz="1400" dirty="0">
                <a:latin typeface="+mj-lt"/>
                <a:cs typeface="Times New Roman" panose="02020603050405020304" pitchFamily="18" charset="0"/>
              </a:rPr>
              <a:t>Intermediate.</a:t>
            </a:r>
          </a:p>
          <a:p>
            <a:pPr marL="380990" indent="-380990">
              <a:buFont typeface="Arial" panose="020B0604020202020204" pitchFamily="34" charset="0"/>
              <a:buChar char="•"/>
            </a:pPr>
            <a:r>
              <a:rPr lang="en-US" sz="1400" dirty="0">
                <a:latin typeface="+mj-lt"/>
                <a:cs typeface="Times New Roman" panose="02020603050405020304" pitchFamily="18" charset="0"/>
              </a:rPr>
              <a:t>Low.</a:t>
            </a:r>
            <a:endParaRPr lang="en-GB" sz="1400" dirty="0">
              <a:latin typeface="+mj-lt"/>
            </a:endParaRPr>
          </a:p>
        </p:txBody>
      </p:sp>
      <p:pic>
        <p:nvPicPr>
          <p:cNvPr id="2" name="Picture 2" descr="Résultat de recherche d'images pour &quot;ERM LPP logo&quot;">
            <a:extLst>
              <a:ext uri="{FF2B5EF4-FFF2-40B4-BE49-F238E27FC236}">
                <a16:creationId xmlns:a16="http://schemas.microsoft.com/office/drawing/2014/main" id="{23F6BABC-2C73-3A41-6FFD-C3C081F499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7" r="10046"/>
          <a:stretch/>
        </p:blipFill>
        <p:spPr bwMode="auto">
          <a:xfrm>
            <a:off x="7275179" y="2124470"/>
            <a:ext cx="1432492" cy="140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9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DA97-ED6D-AA4C-2E52-09A1E583E78E}"/>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51EA2169-AE68-08B5-0A36-BB71AE824386}"/>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78CC5239-EC10-A4C6-6F03-BD364C13B4DF}"/>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Tree>
    <p:extLst>
      <p:ext uri="{BB962C8B-B14F-4D97-AF65-F5344CB8AC3E}">
        <p14:creationId xmlns:p14="http://schemas.microsoft.com/office/powerpoint/2010/main" val="2907499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AB9C2-8557-5868-FDF4-E769AC3919A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ABBC02-189D-FAAE-CFB2-A59EED354088}"/>
              </a:ext>
            </a:extLst>
          </p:cNvPr>
          <p:cNvPicPr>
            <a:picLocks noChangeAspect="1"/>
          </p:cNvPicPr>
          <p:nvPr/>
        </p:nvPicPr>
        <p:blipFill>
          <a:blip r:embed="rId2"/>
          <a:srcRect l="8302"/>
          <a:stretch/>
        </p:blipFill>
        <p:spPr>
          <a:xfrm>
            <a:off x="105896" y="2761934"/>
            <a:ext cx="2984862" cy="2882899"/>
          </a:xfrm>
          <a:prstGeom prst="rect">
            <a:avLst/>
          </a:prstGeom>
        </p:spPr>
      </p:pic>
      <p:pic>
        <p:nvPicPr>
          <p:cNvPr id="3" name="Picture 2">
            <a:extLst>
              <a:ext uri="{FF2B5EF4-FFF2-40B4-BE49-F238E27FC236}">
                <a16:creationId xmlns:a16="http://schemas.microsoft.com/office/drawing/2014/main" id="{32D5438F-EF49-D570-2FE4-059211635722}"/>
              </a:ext>
            </a:extLst>
          </p:cNvPr>
          <p:cNvPicPr>
            <a:picLocks noChangeAspect="1"/>
          </p:cNvPicPr>
          <p:nvPr/>
        </p:nvPicPr>
        <p:blipFill>
          <a:blip r:embed="rId3"/>
          <a:stretch>
            <a:fillRect/>
          </a:stretch>
        </p:blipFill>
        <p:spPr>
          <a:xfrm>
            <a:off x="3025413" y="3083131"/>
            <a:ext cx="3744401" cy="2313996"/>
          </a:xfrm>
          <a:prstGeom prst="rect">
            <a:avLst/>
          </a:prstGeom>
        </p:spPr>
      </p:pic>
      <p:pic>
        <p:nvPicPr>
          <p:cNvPr id="4" name="Picture 3">
            <a:extLst>
              <a:ext uri="{FF2B5EF4-FFF2-40B4-BE49-F238E27FC236}">
                <a16:creationId xmlns:a16="http://schemas.microsoft.com/office/drawing/2014/main" id="{F66B1AAF-297A-A850-F923-428D91DEE059}"/>
              </a:ext>
            </a:extLst>
          </p:cNvPr>
          <p:cNvPicPr>
            <a:picLocks noChangeAspect="1"/>
          </p:cNvPicPr>
          <p:nvPr/>
        </p:nvPicPr>
        <p:blipFill>
          <a:blip r:embed="rId4"/>
          <a:stretch>
            <a:fillRect/>
          </a:stretch>
        </p:blipFill>
        <p:spPr>
          <a:xfrm>
            <a:off x="6840238" y="2889490"/>
            <a:ext cx="2237992" cy="2498224"/>
          </a:xfrm>
          <a:prstGeom prst="rect">
            <a:avLst/>
          </a:prstGeom>
        </p:spPr>
      </p:pic>
      <p:sp>
        <p:nvSpPr>
          <p:cNvPr id="6" name="TextBox 5">
            <a:extLst>
              <a:ext uri="{FF2B5EF4-FFF2-40B4-BE49-F238E27FC236}">
                <a16:creationId xmlns:a16="http://schemas.microsoft.com/office/drawing/2014/main" id="{823545FC-CDBA-C8FF-DE56-AA72C3F7F1E5}"/>
              </a:ext>
            </a:extLst>
          </p:cNvPr>
          <p:cNvSpPr txBox="1"/>
          <p:nvPr/>
        </p:nvSpPr>
        <p:spPr>
          <a:xfrm>
            <a:off x="711554" y="3061781"/>
            <a:ext cx="1028700" cy="369332"/>
          </a:xfrm>
          <a:prstGeom prst="rect">
            <a:avLst/>
          </a:prstGeom>
          <a:noFill/>
        </p:spPr>
        <p:txBody>
          <a:bodyPr wrap="square">
            <a:spAutoFit/>
          </a:bodyPr>
          <a:lstStyle/>
          <a:p>
            <a:r>
              <a:rPr lang="en-US" sz="1800" dirty="0">
                <a:latin typeface="Aptos" panose="020B0004020202020204" pitchFamily="34" charset="0"/>
              </a:rPr>
              <a:t>TOPICA</a:t>
            </a:r>
            <a:endParaRPr lang="en-GB" dirty="0"/>
          </a:p>
        </p:txBody>
      </p:sp>
      <p:sp>
        <p:nvSpPr>
          <p:cNvPr id="7" name="TextBox 6">
            <a:extLst>
              <a:ext uri="{FF2B5EF4-FFF2-40B4-BE49-F238E27FC236}">
                <a16:creationId xmlns:a16="http://schemas.microsoft.com/office/drawing/2014/main" id="{5FFF3880-ABFC-C3B9-DD87-6DA78F9A2EC3}"/>
              </a:ext>
            </a:extLst>
          </p:cNvPr>
          <p:cNvSpPr txBox="1"/>
          <p:nvPr/>
        </p:nvSpPr>
        <p:spPr>
          <a:xfrm>
            <a:off x="3531042" y="5027795"/>
            <a:ext cx="2597150" cy="369332"/>
          </a:xfrm>
          <a:prstGeom prst="rect">
            <a:avLst/>
          </a:prstGeom>
          <a:noFill/>
        </p:spPr>
        <p:txBody>
          <a:bodyPr wrap="square">
            <a:spAutoFit/>
          </a:bodyPr>
          <a:lstStyle/>
          <a:p>
            <a:r>
              <a:rPr lang="en-US" sz="1800" dirty="0">
                <a:latin typeface="Aptos" panose="020B0004020202020204" pitchFamily="34" charset="0"/>
              </a:rPr>
              <a:t>COMSOL(RAPLICASOL)</a:t>
            </a:r>
            <a:endParaRPr lang="en-GB" dirty="0"/>
          </a:p>
        </p:txBody>
      </p:sp>
      <p:sp>
        <p:nvSpPr>
          <p:cNvPr id="8" name="TextBox 7">
            <a:extLst>
              <a:ext uri="{FF2B5EF4-FFF2-40B4-BE49-F238E27FC236}">
                <a16:creationId xmlns:a16="http://schemas.microsoft.com/office/drawing/2014/main" id="{34D9BFA6-7B2F-464C-4F09-25D0D0A1D8B3}"/>
              </a:ext>
            </a:extLst>
          </p:cNvPr>
          <p:cNvSpPr txBox="1"/>
          <p:nvPr/>
        </p:nvSpPr>
        <p:spPr>
          <a:xfrm>
            <a:off x="6857238" y="3017847"/>
            <a:ext cx="1012111" cy="369332"/>
          </a:xfrm>
          <a:prstGeom prst="rect">
            <a:avLst/>
          </a:prstGeom>
          <a:noFill/>
        </p:spPr>
        <p:txBody>
          <a:bodyPr wrap="square">
            <a:spAutoFit/>
          </a:bodyPr>
          <a:lstStyle/>
          <a:p>
            <a:r>
              <a:rPr lang="en-US" sz="1800" dirty="0">
                <a:latin typeface="Aptos" panose="020B0004020202020204" pitchFamily="34" charset="0"/>
              </a:rPr>
              <a:t>Petra-M</a:t>
            </a:r>
            <a:endParaRPr lang="en-GB" dirty="0"/>
          </a:p>
        </p:txBody>
      </p:sp>
      <p:sp>
        <p:nvSpPr>
          <p:cNvPr id="9" name="TextBox 8">
            <a:extLst>
              <a:ext uri="{FF2B5EF4-FFF2-40B4-BE49-F238E27FC236}">
                <a16:creationId xmlns:a16="http://schemas.microsoft.com/office/drawing/2014/main" id="{9C7B1E60-02F4-B118-8623-B8925638BCBC}"/>
              </a:ext>
            </a:extLst>
          </p:cNvPr>
          <p:cNvSpPr txBox="1"/>
          <p:nvPr/>
        </p:nvSpPr>
        <p:spPr>
          <a:xfrm>
            <a:off x="2263789" y="2502923"/>
            <a:ext cx="1378216" cy="369332"/>
          </a:xfrm>
          <a:prstGeom prst="rect">
            <a:avLst/>
          </a:prstGeom>
          <a:noFill/>
        </p:spPr>
        <p:txBody>
          <a:bodyPr wrap="square">
            <a:spAutoFit/>
          </a:bodyPr>
          <a:lstStyle/>
          <a:p>
            <a:r>
              <a:rPr lang="en-US" sz="1800" u="sng" dirty="0">
                <a:latin typeface="Aptos" panose="020B0004020202020204" pitchFamily="34" charset="0"/>
              </a:rPr>
              <a:t>Examples:</a:t>
            </a:r>
            <a:endParaRPr lang="en-GB" u="sng" dirty="0"/>
          </a:p>
        </p:txBody>
      </p:sp>
      <p:sp>
        <p:nvSpPr>
          <p:cNvPr id="12" name="Rectangle 2">
            <a:extLst>
              <a:ext uri="{FF2B5EF4-FFF2-40B4-BE49-F238E27FC236}">
                <a16:creationId xmlns:a16="http://schemas.microsoft.com/office/drawing/2014/main" id="{3033ED95-3202-E5B9-1630-AE50D46D7200}"/>
              </a:ext>
            </a:extLst>
          </p:cNvPr>
          <p:cNvSpPr>
            <a:spLocks noGrp="1" noChangeAspect="1" noChangeArrowheads="1"/>
          </p:cNvSpPr>
          <p:nvPr>
            <p:ph type="title"/>
          </p:nvPr>
        </p:nvSpPr>
        <p:spPr>
          <a:xfrm>
            <a:off x="348971" y="59091"/>
            <a:ext cx="8454370" cy="344319"/>
          </a:xfrm>
        </p:spPr>
        <p:txBody>
          <a:bodyPr/>
          <a:lstStyle/>
          <a:p>
            <a:r>
              <a:rPr lang="en-US" sz="2800" dirty="0"/>
              <a:t>Thorough RF coupling modelling</a:t>
            </a:r>
          </a:p>
        </p:txBody>
      </p:sp>
      <p:sp>
        <p:nvSpPr>
          <p:cNvPr id="13" name="Content Placeholder 2">
            <a:extLst>
              <a:ext uri="{FF2B5EF4-FFF2-40B4-BE49-F238E27FC236}">
                <a16:creationId xmlns:a16="http://schemas.microsoft.com/office/drawing/2014/main" id="{EBE11B61-FE60-E9BB-C75D-EF308D2068BA}"/>
              </a:ext>
            </a:extLst>
          </p:cNvPr>
          <p:cNvSpPr txBox="1">
            <a:spLocks/>
          </p:cNvSpPr>
          <p:nvPr/>
        </p:nvSpPr>
        <p:spPr>
          <a:xfrm>
            <a:off x="21772" y="495485"/>
            <a:ext cx="8987757" cy="20817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en-US" sz="2000" dirty="0">
                <a:latin typeface="+mj-lt"/>
              </a:rPr>
              <a:t>Modelling in: TOPICA, COMSOL (RAPLICASOL), Petra-M, HFSS, MWS, ANTITER II &amp; IV.</a:t>
            </a:r>
          </a:p>
          <a:p>
            <a:pPr algn="just">
              <a:buFont typeface="Wingdings" panose="05000000000000000000" pitchFamily="2" charset="2"/>
              <a:buChar char="q"/>
            </a:pPr>
            <a:r>
              <a:rPr lang="en-US" sz="2000" dirty="0">
                <a:latin typeface="+mj-lt"/>
              </a:rPr>
              <a:t>Benchmarks essential as per Quality Assurance.</a:t>
            </a:r>
          </a:p>
          <a:p>
            <a:pPr algn="just">
              <a:buFont typeface="Wingdings" panose="05000000000000000000" pitchFamily="2" charset="2"/>
              <a:buChar char="q"/>
            </a:pPr>
            <a:r>
              <a:rPr lang="en-US" sz="2000" dirty="0">
                <a:latin typeface="+mj-lt"/>
              </a:rPr>
              <a:t>Served for solid demonstration of system RF design, gas injection performance, operation strategies (optimized excitations, etc.), coupling capabilities, etc.</a:t>
            </a:r>
          </a:p>
        </p:txBody>
      </p:sp>
      <p:sp>
        <p:nvSpPr>
          <p:cNvPr id="14" name="TextBox 13">
            <a:extLst>
              <a:ext uri="{FF2B5EF4-FFF2-40B4-BE49-F238E27FC236}">
                <a16:creationId xmlns:a16="http://schemas.microsoft.com/office/drawing/2014/main" id="{A7A577B8-4539-54AE-96E6-A6B9549FBBA0}"/>
              </a:ext>
            </a:extLst>
          </p:cNvPr>
          <p:cNvSpPr txBox="1"/>
          <p:nvPr/>
        </p:nvSpPr>
        <p:spPr>
          <a:xfrm>
            <a:off x="4802020" y="2303250"/>
            <a:ext cx="2448447" cy="646331"/>
          </a:xfrm>
          <a:prstGeom prst="rect">
            <a:avLst/>
          </a:prstGeom>
          <a:solidFill>
            <a:schemeClr val="bg1">
              <a:lumMod val="95000"/>
            </a:schemeClr>
          </a:solidFill>
        </p:spPr>
        <p:txBody>
          <a:bodyPr wrap="square" rtlCol="0">
            <a:spAutoFit/>
          </a:bodyPr>
          <a:lstStyle>
            <a:defPPr>
              <a:defRPr lang="en-GB"/>
            </a:defPPr>
            <a:lvl1pPr algn="r">
              <a:defRPr sz="900">
                <a:solidFill>
                  <a:schemeClr val="bg1"/>
                </a:solidFill>
                <a:latin typeface="+mn-lt"/>
              </a:defRPr>
            </a:lvl1pPr>
          </a:lstStyle>
          <a:p>
            <a:pPr defTabSz="1219170" eaLnBrk="0" fontAlgn="base" hangingPunct="0">
              <a:spcBef>
                <a:spcPct val="0"/>
              </a:spcBef>
              <a:spcAft>
                <a:spcPct val="0"/>
              </a:spcAft>
            </a:pPr>
            <a:r>
              <a:rPr lang="en-US" sz="1200" i="1" dirty="0">
                <a:solidFill>
                  <a:schemeClr val="tx1"/>
                </a:solidFill>
                <a:latin typeface="Arial"/>
              </a:rPr>
              <a:t>[Milanesio, et al., RFPPC 2022]</a:t>
            </a:r>
          </a:p>
          <a:p>
            <a:pPr defTabSz="1219170"/>
            <a:r>
              <a:rPr lang="en-US" sz="1200" i="1" dirty="0">
                <a:solidFill>
                  <a:schemeClr val="tx1"/>
                </a:solidFill>
                <a:latin typeface="Arial"/>
              </a:rPr>
              <a:t>[Bertelli, et al., RFPPC 2022]</a:t>
            </a:r>
          </a:p>
          <a:p>
            <a:pPr defTabSz="1219170"/>
            <a:r>
              <a:rPr lang="en-US" sz="1200" i="1" dirty="0">
                <a:solidFill>
                  <a:schemeClr val="tx1"/>
                </a:solidFill>
                <a:latin typeface="Arial"/>
              </a:rPr>
              <a:t>[Milanesio, et al., NF 2023]</a:t>
            </a:r>
            <a:endParaRPr lang="en-GB" sz="1200" i="1" dirty="0">
              <a:solidFill>
                <a:schemeClr val="tx1"/>
              </a:solidFill>
              <a:latin typeface="Arial"/>
            </a:endParaRPr>
          </a:p>
        </p:txBody>
      </p:sp>
      <p:pic>
        <p:nvPicPr>
          <p:cNvPr id="5" name="Google Shape;57;p13" descr="PPPL Logo">
            <a:extLst>
              <a:ext uri="{FF2B5EF4-FFF2-40B4-BE49-F238E27FC236}">
                <a16:creationId xmlns:a16="http://schemas.microsoft.com/office/drawing/2014/main" id="{F3CD2AAD-FAB7-0A9D-CA78-31F1442C02D0}"/>
              </a:ext>
            </a:extLst>
          </p:cNvPr>
          <p:cNvPicPr preferRelativeResize="0">
            <a:picLocks noChangeAspect="1"/>
          </p:cNvPicPr>
          <p:nvPr/>
        </p:nvPicPr>
        <p:blipFill rotWithShape="1">
          <a:blip r:embed="rId5">
            <a:alphaModFix/>
          </a:blip>
          <a:srcRect/>
          <a:stretch/>
        </p:blipFill>
        <p:spPr>
          <a:xfrm>
            <a:off x="7188376" y="5576696"/>
            <a:ext cx="1361946" cy="454379"/>
          </a:xfrm>
          <a:prstGeom prst="rect">
            <a:avLst/>
          </a:prstGeom>
          <a:noFill/>
          <a:ln>
            <a:noFill/>
          </a:ln>
        </p:spPr>
      </p:pic>
      <p:pic>
        <p:nvPicPr>
          <p:cNvPr id="10" name="Picture 9">
            <a:extLst>
              <a:ext uri="{FF2B5EF4-FFF2-40B4-BE49-F238E27FC236}">
                <a16:creationId xmlns:a16="http://schemas.microsoft.com/office/drawing/2014/main" id="{F3196A01-FFCC-285C-7923-81CDF23E14CA}"/>
              </a:ext>
            </a:extLst>
          </p:cNvPr>
          <p:cNvPicPr>
            <a:picLocks noChangeAspect="1"/>
          </p:cNvPicPr>
          <p:nvPr/>
        </p:nvPicPr>
        <p:blipFill>
          <a:blip r:embed="rId6"/>
          <a:stretch>
            <a:fillRect/>
          </a:stretch>
        </p:blipFill>
        <p:spPr>
          <a:xfrm>
            <a:off x="881797" y="5557642"/>
            <a:ext cx="1378216" cy="612934"/>
          </a:xfrm>
          <a:prstGeom prst="rect">
            <a:avLst/>
          </a:prstGeom>
        </p:spPr>
      </p:pic>
      <p:pic>
        <p:nvPicPr>
          <p:cNvPr id="11" name="Grafik 21">
            <a:extLst>
              <a:ext uri="{FF2B5EF4-FFF2-40B4-BE49-F238E27FC236}">
                <a16:creationId xmlns:a16="http://schemas.microsoft.com/office/drawing/2014/main" id="{F4D1949C-15A5-F3F5-D99D-7DE44B79DD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6155" y="5520161"/>
            <a:ext cx="2334671" cy="540130"/>
          </a:xfrm>
          <a:prstGeom prst="rect">
            <a:avLst/>
          </a:prstGeom>
        </p:spPr>
      </p:pic>
    </p:spTree>
    <p:extLst>
      <p:ext uri="{BB962C8B-B14F-4D97-AF65-F5344CB8AC3E}">
        <p14:creationId xmlns:p14="http://schemas.microsoft.com/office/powerpoint/2010/main" val="2009850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7F5AB-D8C6-E0EE-D5B5-964A11766BF9}"/>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4B3BF11-EB07-1B2D-8D3F-696E0B9B9521}"/>
              </a:ext>
            </a:extLst>
          </p:cNvPr>
          <p:cNvSpPr txBox="1">
            <a:spLocks/>
          </p:cNvSpPr>
          <p:nvPr/>
        </p:nvSpPr>
        <p:spPr>
          <a:xfrm>
            <a:off x="21772" y="495485"/>
            <a:ext cx="8987757" cy="734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en-US" sz="2000" dirty="0">
                <a:latin typeface="+mj-lt"/>
              </a:rPr>
              <a:t>Several antenna versions, with/without surrounding port/plug cavity, with/without Four Port Junctions, etc.</a:t>
            </a:r>
          </a:p>
          <a:p>
            <a:pPr algn="just">
              <a:buFont typeface="Wingdings" panose="05000000000000000000" pitchFamily="2" charset="2"/>
              <a:buChar char="q"/>
            </a:pPr>
            <a:endParaRPr lang="en-US" sz="2000" dirty="0">
              <a:latin typeface="+mj-lt"/>
            </a:endParaRPr>
          </a:p>
        </p:txBody>
      </p:sp>
      <p:pic>
        <p:nvPicPr>
          <p:cNvPr id="9" name="Picture 8">
            <a:extLst>
              <a:ext uri="{FF2B5EF4-FFF2-40B4-BE49-F238E27FC236}">
                <a16:creationId xmlns:a16="http://schemas.microsoft.com/office/drawing/2014/main" id="{D0ECA58E-99B9-9BDC-F76B-8DF426648DB6}"/>
              </a:ext>
            </a:extLst>
          </p:cNvPr>
          <p:cNvPicPr>
            <a:picLocks noChangeAspect="1"/>
          </p:cNvPicPr>
          <p:nvPr/>
        </p:nvPicPr>
        <p:blipFill>
          <a:blip r:embed="rId2"/>
          <a:stretch>
            <a:fillRect/>
          </a:stretch>
        </p:blipFill>
        <p:spPr>
          <a:xfrm>
            <a:off x="3201751" y="1220561"/>
            <a:ext cx="2897570" cy="2122714"/>
          </a:xfrm>
          <a:prstGeom prst="rect">
            <a:avLst/>
          </a:prstGeom>
          <a:ln>
            <a:solidFill>
              <a:schemeClr val="tx1"/>
            </a:solidFill>
          </a:ln>
        </p:spPr>
      </p:pic>
      <p:pic>
        <p:nvPicPr>
          <p:cNvPr id="11" name="Picture 10">
            <a:extLst>
              <a:ext uri="{FF2B5EF4-FFF2-40B4-BE49-F238E27FC236}">
                <a16:creationId xmlns:a16="http://schemas.microsoft.com/office/drawing/2014/main" id="{354CE482-9997-75FC-B1C3-55326291EEB4}"/>
              </a:ext>
            </a:extLst>
          </p:cNvPr>
          <p:cNvPicPr>
            <a:picLocks noChangeAspect="1"/>
          </p:cNvPicPr>
          <p:nvPr/>
        </p:nvPicPr>
        <p:blipFill>
          <a:blip r:embed="rId3"/>
          <a:stretch>
            <a:fillRect/>
          </a:stretch>
        </p:blipFill>
        <p:spPr>
          <a:xfrm>
            <a:off x="6453097" y="1220561"/>
            <a:ext cx="2366471" cy="2046514"/>
          </a:xfrm>
          <a:prstGeom prst="rect">
            <a:avLst/>
          </a:prstGeom>
          <a:ln>
            <a:solidFill>
              <a:schemeClr val="tx1"/>
            </a:solidFill>
          </a:ln>
        </p:spPr>
      </p:pic>
      <p:pic>
        <p:nvPicPr>
          <p:cNvPr id="12" name="Immagine 21">
            <a:extLst>
              <a:ext uri="{FF2B5EF4-FFF2-40B4-BE49-F238E27FC236}">
                <a16:creationId xmlns:a16="http://schemas.microsoft.com/office/drawing/2014/main" id="{2334BC74-CB78-3967-9F7E-2956F1F725DB}"/>
              </a:ext>
            </a:extLst>
          </p:cNvPr>
          <p:cNvPicPr>
            <a:picLocks noChangeAspect="1"/>
          </p:cNvPicPr>
          <p:nvPr/>
        </p:nvPicPr>
        <p:blipFill>
          <a:blip r:embed="rId4" cstate="screen">
            <a:extLst>
              <a:ext uri="{28A0092B-C50C-407E-A947-70E740481C1C}">
                <a14:useLocalDpi xmlns:a14="http://schemas.microsoft.com/office/drawing/2010/main"/>
              </a:ext>
            </a:extLst>
          </a:blip>
          <a:srcRect l="1503" t="1258"/>
          <a:stretch/>
        </p:blipFill>
        <p:spPr>
          <a:xfrm>
            <a:off x="387122" y="3707879"/>
            <a:ext cx="2469366" cy="2341225"/>
          </a:xfrm>
          <a:prstGeom prst="rect">
            <a:avLst/>
          </a:prstGeom>
          <a:solidFill>
            <a:schemeClr val="bg1"/>
          </a:solidFill>
          <a:ln>
            <a:noFill/>
          </a:ln>
        </p:spPr>
      </p:pic>
      <p:pic>
        <p:nvPicPr>
          <p:cNvPr id="14" name="Picture 13">
            <a:extLst>
              <a:ext uri="{FF2B5EF4-FFF2-40B4-BE49-F238E27FC236}">
                <a16:creationId xmlns:a16="http://schemas.microsoft.com/office/drawing/2014/main" id="{9D2E8EA2-ACA5-A488-80D9-82B633FFCEE2}"/>
              </a:ext>
            </a:extLst>
          </p:cNvPr>
          <p:cNvPicPr>
            <a:picLocks noChangeAspect="1"/>
          </p:cNvPicPr>
          <p:nvPr/>
        </p:nvPicPr>
        <p:blipFill>
          <a:blip r:embed="rId5"/>
          <a:stretch>
            <a:fillRect/>
          </a:stretch>
        </p:blipFill>
        <p:spPr>
          <a:xfrm>
            <a:off x="3109138" y="3707878"/>
            <a:ext cx="2600326" cy="2503117"/>
          </a:xfrm>
          <a:prstGeom prst="rect">
            <a:avLst/>
          </a:prstGeom>
        </p:spPr>
      </p:pic>
      <p:pic>
        <p:nvPicPr>
          <p:cNvPr id="16" name="Picture 15">
            <a:extLst>
              <a:ext uri="{FF2B5EF4-FFF2-40B4-BE49-F238E27FC236}">
                <a16:creationId xmlns:a16="http://schemas.microsoft.com/office/drawing/2014/main" id="{8FC17FED-DBA6-5A0D-B534-5C27BA220B77}"/>
              </a:ext>
            </a:extLst>
          </p:cNvPr>
          <p:cNvPicPr>
            <a:picLocks noChangeAspect="1"/>
          </p:cNvPicPr>
          <p:nvPr/>
        </p:nvPicPr>
        <p:blipFill>
          <a:blip r:embed="rId6"/>
          <a:stretch>
            <a:fillRect/>
          </a:stretch>
        </p:blipFill>
        <p:spPr>
          <a:xfrm>
            <a:off x="618647" y="1220562"/>
            <a:ext cx="2076928" cy="2132810"/>
          </a:xfrm>
          <a:prstGeom prst="rect">
            <a:avLst/>
          </a:prstGeom>
          <a:ln>
            <a:solidFill>
              <a:schemeClr val="tx1"/>
            </a:solidFill>
          </a:ln>
        </p:spPr>
      </p:pic>
      <p:pic>
        <p:nvPicPr>
          <p:cNvPr id="18" name="Picture 17">
            <a:extLst>
              <a:ext uri="{FF2B5EF4-FFF2-40B4-BE49-F238E27FC236}">
                <a16:creationId xmlns:a16="http://schemas.microsoft.com/office/drawing/2014/main" id="{B05E4E3C-D029-7D24-6F22-91C387CD7E44}"/>
              </a:ext>
            </a:extLst>
          </p:cNvPr>
          <p:cNvPicPr>
            <a:picLocks noChangeAspect="1"/>
          </p:cNvPicPr>
          <p:nvPr/>
        </p:nvPicPr>
        <p:blipFill>
          <a:blip r:embed="rId7"/>
          <a:stretch>
            <a:fillRect/>
          </a:stretch>
        </p:blipFill>
        <p:spPr>
          <a:xfrm>
            <a:off x="6041715" y="3707880"/>
            <a:ext cx="2600326" cy="2489366"/>
          </a:xfrm>
          <a:prstGeom prst="rect">
            <a:avLst/>
          </a:prstGeom>
        </p:spPr>
      </p:pic>
      <p:sp>
        <p:nvSpPr>
          <p:cNvPr id="22" name="Content Placeholder 2">
            <a:extLst>
              <a:ext uri="{FF2B5EF4-FFF2-40B4-BE49-F238E27FC236}">
                <a16:creationId xmlns:a16="http://schemas.microsoft.com/office/drawing/2014/main" id="{A18217EF-D6CB-B011-E464-ACF5EB67E2FD}"/>
              </a:ext>
            </a:extLst>
          </p:cNvPr>
          <p:cNvSpPr txBox="1">
            <a:spLocks/>
          </p:cNvSpPr>
          <p:nvPr/>
        </p:nvSpPr>
        <p:spPr>
          <a:xfrm>
            <a:off x="2218713" y="3431654"/>
            <a:ext cx="4863645" cy="341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500" dirty="0">
                <a:latin typeface="+mj-lt"/>
              </a:rPr>
              <a:t>Recently, comparisons with / without Faraday Screen</a:t>
            </a:r>
          </a:p>
        </p:txBody>
      </p:sp>
      <p:sp>
        <p:nvSpPr>
          <p:cNvPr id="23" name="Rectangle 22">
            <a:extLst>
              <a:ext uri="{FF2B5EF4-FFF2-40B4-BE49-F238E27FC236}">
                <a16:creationId xmlns:a16="http://schemas.microsoft.com/office/drawing/2014/main" id="{BD61BCE8-DB1B-7C17-5EF9-BB7196229645}"/>
              </a:ext>
            </a:extLst>
          </p:cNvPr>
          <p:cNvSpPr/>
          <p:nvPr/>
        </p:nvSpPr>
        <p:spPr bwMode="auto">
          <a:xfrm>
            <a:off x="324432" y="3426346"/>
            <a:ext cx="8685093" cy="285996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
        <p:nvSpPr>
          <p:cNvPr id="27" name="Rectangle 2">
            <a:extLst>
              <a:ext uri="{FF2B5EF4-FFF2-40B4-BE49-F238E27FC236}">
                <a16:creationId xmlns:a16="http://schemas.microsoft.com/office/drawing/2014/main" id="{E1DB19F3-BE2A-70C6-866C-7A1DF06C1D47}"/>
              </a:ext>
            </a:extLst>
          </p:cNvPr>
          <p:cNvSpPr>
            <a:spLocks noGrp="1" noChangeAspect="1" noChangeArrowheads="1"/>
          </p:cNvSpPr>
          <p:nvPr>
            <p:ph type="title"/>
          </p:nvPr>
        </p:nvSpPr>
        <p:spPr>
          <a:xfrm>
            <a:off x="348971" y="59091"/>
            <a:ext cx="8454370" cy="344319"/>
          </a:xfrm>
        </p:spPr>
        <p:txBody>
          <a:bodyPr/>
          <a:lstStyle/>
          <a:p>
            <a:r>
              <a:rPr lang="en-GB" sz="2800" dirty="0"/>
              <a:t>Variety of detailed CAD models</a:t>
            </a:r>
            <a:endParaRPr lang="en-US" sz="2800" dirty="0"/>
          </a:p>
        </p:txBody>
      </p:sp>
      <p:sp>
        <p:nvSpPr>
          <p:cNvPr id="28" name="TextBox 27">
            <a:extLst>
              <a:ext uri="{FF2B5EF4-FFF2-40B4-BE49-F238E27FC236}">
                <a16:creationId xmlns:a16="http://schemas.microsoft.com/office/drawing/2014/main" id="{016ECEF9-73B2-F9E5-AE51-080870728806}"/>
              </a:ext>
            </a:extLst>
          </p:cNvPr>
          <p:cNvSpPr txBox="1"/>
          <p:nvPr/>
        </p:nvSpPr>
        <p:spPr>
          <a:xfrm>
            <a:off x="5051986" y="860496"/>
            <a:ext cx="2448447" cy="461665"/>
          </a:xfrm>
          <a:prstGeom prst="rect">
            <a:avLst/>
          </a:prstGeom>
          <a:solidFill>
            <a:schemeClr val="bg1">
              <a:lumMod val="95000"/>
            </a:schemeClr>
          </a:solidFill>
        </p:spPr>
        <p:txBody>
          <a:bodyPr wrap="square" rtlCol="0">
            <a:spAutoFit/>
          </a:bodyPr>
          <a:lstStyle>
            <a:defPPr>
              <a:defRPr lang="en-GB"/>
            </a:defPPr>
            <a:lvl1pPr algn="r">
              <a:defRPr sz="900">
                <a:solidFill>
                  <a:schemeClr val="bg1"/>
                </a:solidFill>
                <a:latin typeface="+mn-lt"/>
              </a:defRPr>
            </a:lvl1pPr>
          </a:lstStyle>
          <a:p>
            <a:pPr defTabSz="1219170" eaLnBrk="0" fontAlgn="base" hangingPunct="0">
              <a:spcBef>
                <a:spcPct val="0"/>
              </a:spcBef>
              <a:spcAft>
                <a:spcPct val="0"/>
              </a:spcAft>
            </a:pPr>
            <a:r>
              <a:rPr lang="en-US" sz="1200" i="1" dirty="0">
                <a:solidFill>
                  <a:schemeClr val="tx1"/>
                </a:solidFill>
                <a:latin typeface="Arial"/>
              </a:rPr>
              <a:t>[Milanesio, et al., RFPPC 2022]</a:t>
            </a:r>
          </a:p>
          <a:p>
            <a:pPr defTabSz="1219170"/>
            <a:r>
              <a:rPr lang="en-US" sz="1200" i="1" dirty="0">
                <a:solidFill>
                  <a:schemeClr val="tx1"/>
                </a:solidFill>
                <a:latin typeface="Arial"/>
              </a:rPr>
              <a:t>[Milanesio, et al., NF 2023]</a:t>
            </a:r>
            <a:endParaRPr lang="en-GB" sz="1200" i="1" dirty="0">
              <a:solidFill>
                <a:schemeClr val="tx1"/>
              </a:solidFill>
              <a:latin typeface="Arial"/>
            </a:endParaRPr>
          </a:p>
        </p:txBody>
      </p:sp>
      <p:pic>
        <p:nvPicPr>
          <p:cNvPr id="3" name="Picture 2">
            <a:extLst>
              <a:ext uri="{FF2B5EF4-FFF2-40B4-BE49-F238E27FC236}">
                <a16:creationId xmlns:a16="http://schemas.microsoft.com/office/drawing/2014/main" id="{2E625EFF-7128-F316-16E6-3800DDDE1243}"/>
              </a:ext>
            </a:extLst>
          </p:cNvPr>
          <p:cNvPicPr>
            <a:picLocks noChangeAspect="1"/>
          </p:cNvPicPr>
          <p:nvPr/>
        </p:nvPicPr>
        <p:blipFill>
          <a:blip r:embed="rId8"/>
          <a:stretch>
            <a:fillRect/>
          </a:stretch>
        </p:blipFill>
        <p:spPr>
          <a:xfrm>
            <a:off x="112471" y="3198162"/>
            <a:ext cx="1378216" cy="612934"/>
          </a:xfrm>
          <a:prstGeom prst="rect">
            <a:avLst/>
          </a:prstGeom>
        </p:spPr>
      </p:pic>
    </p:spTree>
    <p:extLst>
      <p:ext uri="{BB962C8B-B14F-4D97-AF65-F5344CB8AC3E}">
        <p14:creationId xmlns:p14="http://schemas.microsoft.com/office/powerpoint/2010/main" val="4042950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B4CC5E7-3E01-97BB-8526-12C13A85EEBD}"/>
              </a:ext>
            </a:extLst>
          </p:cNvPr>
          <p:cNvSpPr txBox="1"/>
          <p:nvPr/>
        </p:nvSpPr>
        <p:spPr>
          <a:xfrm>
            <a:off x="19832" y="590029"/>
            <a:ext cx="5983829" cy="707886"/>
          </a:xfrm>
          <a:prstGeom prst="rect">
            <a:avLst/>
          </a:prstGeom>
          <a:noFill/>
        </p:spPr>
        <p:txBody>
          <a:bodyPr wrap="square">
            <a:spAutoFit/>
          </a:bodyPr>
          <a:lstStyle/>
          <a:p>
            <a:pPr marL="342900" indent="-342900">
              <a:buFont typeface="Wingdings" panose="05000000000000000000" pitchFamily="2" charset="2"/>
              <a:buChar char="q"/>
            </a:pPr>
            <a:r>
              <a:rPr lang="en-GB" sz="2000" dirty="0">
                <a:latin typeface="+mj-lt"/>
              </a:rPr>
              <a:t>Agreement on coupled power, E-fields, S &amp; Z matrices, etc.</a:t>
            </a:r>
          </a:p>
        </p:txBody>
      </p:sp>
      <p:sp>
        <p:nvSpPr>
          <p:cNvPr id="28" name="Rectangle 2">
            <a:extLst>
              <a:ext uri="{FF2B5EF4-FFF2-40B4-BE49-F238E27FC236}">
                <a16:creationId xmlns:a16="http://schemas.microsoft.com/office/drawing/2014/main" id="{D2FC2B5E-0922-2FD4-E6EA-E3C03AD9A7A9}"/>
              </a:ext>
            </a:extLst>
          </p:cNvPr>
          <p:cNvSpPr>
            <a:spLocks noGrp="1" noChangeAspect="1" noChangeArrowheads="1"/>
          </p:cNvSpPr>
          <p:nvPr>
            <p:ph type="title"/>
          </p:nvPr>
        </p:nvSpPr>
        <p:spPr>
          <a:xfrm>
            <a:off x="348971" y="59091"/>
            <a:ext cx="8454370" cy="344319"/>
          </a:xfrm>
        </p:spPr>
        <p:txBody>
          <a:bodyPr/>
          <a:lstStyle/>
          <a:p>
            <a:r>
              <a:rPr lang="en-GB" sz="2800" dirty="0"/>
              <a:t>Robust benchmarks</a:t>
            </a:r>
            <a:endParaRPr lang="en-US" sz="2800" dirty="0"/>
          </a:p>
        </p:txBody>
      </p:sp>
      <p:pic>
        <p:nvPicPr>
          <p:cNvPr id="14" name="Picture 13">
            <a:extLst>
              <a:ext uri="{FF2B5EF4-FFF2-40B4-BE49-F238E27FC236}">
                <a16:creationId xmlns:a16="http://schemas.microsoft.com/office/drawing/2014/main" id="{7AA87083-94AD-2303-77C3-0574831F58E4}"/>
              </a:ext>
            </a:extLst>
          </p:cNvPr>
          <p:cNvPicPr>
            <a:picLocks noChangeAspect="1"/>
          </p:cNvPicPr>
          <p:nvPr/>
        </p:nvPicPr>
        <p:blipFill>
          <a:blip r:embed="rId2"/>
          <a:stretch>
            <a:fillRect/>
          </a:stretch>
        </p:blipFill>
        <p:spPr>
          <a:xfrm>
            <a:off x="457443" y="1344492"/>
            <a:ext cx="5286589" cy="4563250"/>
          </a:xfrm>
          <a:prstGeom prst="rect">
            <a:avLst/>
          </a:prstGeom>
        </p:spPr>
      </p:pic>
      <p:pic>
        <p:nvPicPr>
          <p:cNvPr id="16" name="Picture 15">
            <a:extLst>
              <a:ext uri="{FF2B5EF4-FFF2-40B4-BE49-F238E27FC236}">
                <a16:creationId xmlns:a16="http://schemas.microsoft.com/office/drawing/2014/main" id="{7A3988B9-3B5C-C78D-B73A-2CC087E9F997}"/>
              </a:ext>
            </a:extLst>
          </p:cNvPr>
          <p:cNvPicPr>
            <a:picLocks noChangeAspect="1"/>
          </p:cNvPicPr>
          <p:nvPr/>
        </p:nvPicPr>
        <p:blipFill rotWithShape="1">
          <a:blip r:embed="rId3"/>
          <a:srcRect r="12357"/>
          <a:stretch/>
        </p:blipFill>
        <p:spPr>
          <a:xfrm>
            <a:off x="5892203" y="495586"/>
            <a:ext cx="2811500" cy="2989429"/>
          </a:xfrm>
          <a:prstGeom prst="rect">
            <a:avLst/>
          </a:prstGeom>
        </p:spPr>
      </p:pic>
      <p:sp>
        <p:nvSpPr>
          <p:cNvPr id="17" name="Rectangle 16">
            <a:extLst>
              <a:ext uri="{FF2B5EF4-FFF2-40B4-BE49-F238E27FC236}">
                <a16:creationId xmlns:a16="http://schemas.microsoft.com/office/drawing/2014/main" id="{DFF0BCE0-90CA-4A0C-ECF3-47A6159AB1CD}"/>
              </a:ext>
            </a:extLst>
          </p:cNvPr>
          <p:cNvSpPr/>
          <p:nvPr/>
        </p:nvSpPr>
        <p:spPr>
          <a:xfrm>
            <a:off x="6788839" y="1353456"/>
            <a:ext cx="1018227" cy="369332"/>
          </a:xfrm>
          <a:prstGeom prst="rect">
            <a:avLst/>
          </a:prstGeom>
        </p:spPr>
        <p:txBody>
          <a:bodyPr wrap="none">
            <a:spAutoFit/>
          </a:bodyPr>
          <a:lstStyle/>
          <a:p>
            <a:r>
              <a:rPr lang="en-US" kern="0" dirty="0">
                <a:latin typeface="Times New Roman" panose="02020603050405020304" pitchFamily="18" charset="0"/>
                <a:cs typeface="Times New Roman" panose="02020603050405020304" pitchFamily="18" charset="0"/>
              </a:rPr>
              <a:t>TOPICA</a:t>
            </a:r>
            <a:endParaRPr lang="en-GB" dirty="0"/>
          </a:p>
        </p:txBody>
      </p:sp>
      <p:pic>
        <p:nvPicPr>
          <p:cNvPr id="19" name="Picture 18">
            <a:extLst>
              <a:ext uri="{FF2B5EF4-FFF2-40B4-BE49-F238E27FC236}">
                <a16:creationId xmlns:a16="http://schemas.microsoft.com/office/drawing/2014/main" id="{14440C80-F6D1-AA2B-C22B-08C8665CA735}"/>
              </a:ext>
            </a:extLst>
          </p:cNvPr>
          <p:cNvPicPr>
            <a:picLocks noChangeAspect="1"/>
          </p:cNvPicPr>
          <p:nvPr/>
        </p:nvPicPr>
        <p:blipFill rotWithShape="1">
          <a:blip r:embed="rId4"/>
          <a:srcRect l="3161"/>
          <a:stretch/>
        </p:blipFill>
        <p:spPr>
          <a:xfrm>
            <a:off x="6003664" y="3354816"/>
            <a:ext cx="3140329" cy="2960050"/>
          </a:xfrm>
          <a:prstGeom prst="rect">
            <a:avLst/>
          </a:prstGeom>
        </p:spPr>
      </p:pic>
      <p:sp>
        <p:nvSpPr>
          <p:cNvPr id="20" name="Rectangle 19">
            <a:extLst>
              <a:ext uri="{FF2B5EF4-FFF2-40B4-BE49-F238E27FC236}">
                <a16:creationId xmlns:a16="http://schemas.microsoft.com/office/drawing/2014/main" id="{5B20C04A-16D9-7890-3168-D0184BEA10A5}"/>
              </a:ext>
            </a:extLst>
          </p:cNvPr>
          <p:cNvSpPr/>
          <p:nvPr/>
        </p:nvSpPr>
        <p:spPr>
          <a:xfrm>
            <a:off x="6788839" y="4255041"/>
            <a:ext cx="1146468" cy="369332"/>
          </a:xfrm>
          <a:prstGeom prst="rect">
            <a:avLst/>
          </a:prstGeom>
        </p:spPr>
        <p:txBody>
          <a:bodyPr wrap="none">
            <a:spAutoFit/>
          </a:bodyPr>
          <a:lstStyle/>
          <a:p>
            <a:r>
              <a:rPr lang="en-US" kern="0" dirty="0">
                <a:latin typeface="Times New Roman" panose="02020603050405020304" pitchFamily="18" charset="0"/>
                <a:cs typeface="Times New Roman" panose="02020603050405020304" pitchFamily="18" charset="0"/>
              </a:rPr>
              <a:t>COMSOL</a:t>
            </a:r>
            <a:endParaRPr lang="en-GB" dirty="0"/>
          </a:p>
        </p:txBody>
      </p:sp>
      <p:pic>
        <p:nvPicPr>
          <p:cNvPr id="2" name="Google Shape;57;p13" descr="PPPL Logo">
            <a:extLst>
              <a:ext uri="{FF2B5EF4-FFF2-40B4-BE49-F238E27FC236}">
                <a16:creationId xmlns:a16="http://schemas.microsoft.com/office/drawing/2014/main" id="{55B6A628-1169-B74D-B4B3-52703306872B}"/>
              </a:ext>
            </a:extLst>
          </p:cNvPr>
          <p:cNvPicPr preferRelativeResize="0">
            <a:picLocks noChangeAspect="1"/>
          </p:cNvPicPr>
          <p:nvPr/>
        </p:nvPicPr>
        <p:blipFill rotWithShape="1">
          <a:blip r:embed="rId5">
            <a:alphaModFix/>
          </a:blip>
          <a:srcRect/>
          <a:stretch/>
        </p:blipFill>
        <p:spPr>
          <a:xfrm>
            <a:off x="3705294" y="5798048"/>
            <a:ext cx="1247392" cy="416161"/>
          </a:xfrm>
          <a:prstGeom prst="rect">
            <a:avLst/>
          </a:prstGeom>
          <a:noFill/>
          <a:ln>
            <a:noFill/>
          </a:ln>
        </p:spPr>
      </p:pic>
      <p:pic>
        <p:nvPicPr>
          <p:cNvPr id="3" name="Picture 2">
            <a:extLst>
              <a:ext uri="{FF2B5EF4-FFF2-40B4-BE49-F238E27FC236}">
                <a16:creationId xmlns:a16="http://schemas.microsoft.com/office/drawing/2014/main" id="{86BFC650-8A91-8EBD-D795-EEE9E50265E2}"/>
              </a:ext>
            </a:extLst>
          </p:cNvPr>
          <p:cNvPicPr>
            <a:picLocks noChangeAspect="1"/>
          </p:cNvPicPr>
          <p:nvPr/>
        </p:nvPicPr>
        <p:blipFill>
          <a:blip r:embed="rId6"/>
          <a:stretch>
            <a:fillRect/>
          </a:stretch>
        </p:blipFill>
        <p:spPr>
          <a:xfrm>
            <a:off x="197811" y="5787875"/>
            <a:ext cx="958636" cy="426334"/>
          </a:xfrm>
          <a:prstGeom prst="rect">
            <a:avLst/>
          </a:prstGeom>
        </p:spPr>
      </p:pic>
      <p:pic>
        <p:nvPicPr>
          <p:cNvPr id="4" name="Grafik 21">
            <a:extLst>
              <a:ext uri="{FF2B5EF4-FFF2-40B4-BE49-F238E27FC236}">
                <a16:creationId xmlns:a16="http://schemas.microsoft.com/office/drawing/2014/main" id="{D3BEAF31-92AB-3293-85A8-76C6F91003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78742" y="5798048"/>
            <a:ext cx="1842801" cy="426335"/>
          </a:xfrm>
          <a:prstGeom prst="rect">
            <a:avLst/>
          </a:prstGeom>
        </p:spPr>
      </p:pic>
      <p:pic>
        <p:nvPicPr>
          <p:cNvPr id="5" name="Picture 2" descr="Résultat de recherche d'images pour &quot;ERM LPP logo&quot;">
            <a:extLst>
              <a:ext uri="{FF2B5EF4-FFF2-40B4-BE49-F238E27FC236}">
                <a16:creationId xmlns:a16="http://schemas.microsoft.com/office/drawing/2014/main" id="{3D14CA9E-398D-46CC-2519-138CA458FA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307" r="10046"/>
          <a:stretch/>
        </p:blipFill>
        <p:spPr bwMode="auto">
          <a:xfrm>
            <a:off x="5230789" y="5710518"/>
            <a:ext cx="600616" cy="58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8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FF464-8299-7B64-897F-B7E9A6E01DEE}"/>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7876DFC0-E09F-5C4C-C4C7-9C063AD22BF9}"/>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E01A554E-185D-CA51-6075-23A97D79DCC5}"/>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t>ITER ICRF system under the new ITER Research Plan (IRP).</a:t>
            </a:r>
          </a:p>
          <a:p>
            <a:pPr>
              <a:buFont typeface="Wingdings" panose="05000000000000000000" pitchFamily="2" charset="2"/>
              <a:buChar char="q"/>
            </a:pPr>
            <a:r>
              <a:rPr lang="en-US" dirty="0"/>
              <a:t>ICRH scenarios.</a:t>
            </a:r>
          </a:p>
          <a:p>
            <a:pPr>
              <a:buFont typeface="Wingdings" panose="05000000000000000000" pitchFamily="2" charset="2"/>
              <a:buChar char="q"/>
            </a:pPr>
            <a:r>
              <a:rPr lang="en-US" dirty="0"/>
              <a:t>Ion Cyclotron Wall Conditioning (ICWC). </a:t>
            </a:r>
          </a:p>
          <a:p>
            <a:pPr>
              <a:buFont typeface="Wingdings" panose="05000000000000000000" pitchFamily="2" charset="2"/>
              <a:buChar char="q"/>
            </a:pPr>
            <a:r>
              <a:rPr lang="en-US" dirty="0"/>
              <a:t>Coupling and local gas injection modelling.</a:t>
            </a:r>
          </a:p>
          <a:p>
            <a:pPr>
              <a:buFont typeface="Wingdings" panose="05000000000000000000" pitchFamily="2" charset="2"/>
              <a:buChar char="q"/>
            </a:pPr>
            <a:r>
              <a:rPr lang="en-US" dirty="0"/>
              <a:t>ICRF specific sputtering predictions under W-wall.</a:t>
            </a:r>
          </a:p>
          <a:p>
            <a:pPr>
              <a:buFont typeface="Wingdings" panose="05000000000000000000" pitchFamily="2" charset="2"/>
              <a:buChar char="q"/>
            </a:pPr>
            <a:r>
              <a:rPr lang="en-US" dirty="0"/>
              <a:t>Full system RF modelling.</a:t>
            </a:r>
          </a:p>
          <a:p>
            <a:pPr>
              <a:buFont typeface="Wingdings" panose="05000000000000000000" pitchFamily="2" charset="2"/>
              <a:buChar char="q"/>
            </a:pPr>
            <a:r>
              <a:rPr lang="en-US" dirty="0"/>
              <a:t>Antenna RF and mechanical design activities.</a:t>
            </a:r>
          </a:p>
          <a:p>
            <a:pPr>
              <a:buFont typeface="Wingdings" panose="05000000000000000000" pitchFamily="2" charset="2"/>
              <a:buChar char="q"/>
            </a:pPr>
            <a:r>
              <a:rPr lang="en-US" dirty="0"/>
              <a:t>Antenna protections and arc detection.</a:t>
            </a:r>
          </a:p>
          <a:p>
            <a:pPr>
              <a:buFont typeface="Wingdings" panose="05000000000000000000" pitchFamily="2" charset="2"/>
              <a:buChar char="q"/>
            </a:pPr>
            <a:r>
              <a:rPr lang="en-US" dirty="0"/>
              <a:t>Prototyping activities.</a:t>
            </a:r>
          </a:p>
          <a:p>
            <a:pPr>
              <a:buFont typeface="Wingdings" panose="05000000000000000000" pitchFamily="2" charset="2"/>
              <a:buChar char="q"/>
            </a:pPr>
            <a:r>
              <a:rPr lang="en-US" dirty="0"/>
              <a:t>Conclusion and timeline.</a:t>
            </a:r>
          </a:p>
        </p:txBody>
      </p:sp>
    </p:spTree>
    <p:extLst>
      <p:ext uri="{BB962C8B-B14F-4D97-AF65-F5344CB8AC3E}">
        <p14:creationId xmlns:p14="http://schemas.microsoft.com/office/powerpoint/2010/main" val="1519582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E0E41-5E01-C175-59EE-176D9F8F40D8}"/>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5A0DD175-E36E-A879-AF86-F637BD5E9793}"/>
              </a:ext>
            </a:extLst>
          </p:cNvPr>
          <p:cNvSpPr txBox="1">
            <a:spLocks noChangeArrowheads="1"/>
          </p:cNvSpPr>
          <p:nvPr/>
        </p:nvSpPr>
        <p:spPr bwMode="auto">
          <a:xfrm>
            <a:off x="19050" y="621114"/>
            <a:ext cx="8867775" cy="77906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rstTxWarp prst="textNoShape">
              <a:avLst/>
            </a:prstTxWarp>
          </a:bodyPr>
          <a:lstStyle>
            <a:lvl1pPr marL="0" indent="0" algn="ctr" defTabSz="795338" rtl="0" fontAlgn="base">
              <a:spcBef>
                <a:spcPct val="20000"/>
              </a:spcBef>
              <a:spcAft>
                <a:spcPct val="0"/>
              </a:spcAft>
              <a:buFontTx/>
              <a:buNone/>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457200" indent="-457200" algn="just">
              <a:buFont typeface="Wingdings" panose="05000000000000000000" pitchFamily="2" charset="2"/>
              <a:buChar char="q"/>
            </a:pPr>
            <a:r>
              <a:rPr lang="en-US" sz="2200" dirty="0">
                <a:latin typeface="+mj-lt"/>
                <a:cs typeface="Times New Roman" panose="02020603050405020304" pitchFamily="18" charset="0"/>
              </a:rPr>
              <a:t>Modelling using EMC3-EIRENE, following by RF coupling modelling (ATT II, ATT IV, TOPICA, COMSOL, Petra-M).</a:t>
            </a:r>
            <a:endParaRPr lang="en-GB" sz="2200" dirty="0">
              <a:latin typeface="+mj-lt"/>
              <a:cs typeface="Times New Roman" panose="02020603050405020304" pitchFamily="18" charset="0"/>
            </a:endParaRPr>
          </a:p>
        </p:txBody>
      </p:sp>
      <p:pic>
        <p:nvPicPr>
          <p:cNvPr id="11" name="Picture 10">
            <a:extLst>
              <a:ext uri="{FF2B5EF4-FFF2-40B4-BE49-F238E27FC236}">
                <a16:creationId xmlns:a16="http://schemas.microsoft.com/office/drawing/2014/main" id="{07603F61-18A0-4976-645D-8FC3BED5D245}"/>
              </a:ext>
            </a:extLst>
          </p:cNvPr>
          <p:cNvPicPr>
            <a:picLocks noChangeAspect="1"/>
          </p:cNvPicPr>
          <p:nvPr/>
        </p:nvPicPr>
        <p:blipFill>
          <a:blip r:embed="rId2"/>
          <a:stretch>
            <a:fillRect/>
          </a:stretch>
        </p:blipFill>
        <p:spPr>
          <a:xfrm>
            <a:off x="4090269" y="2396454"/>
            <a:ext cx="3848558" cy="3300362"/>
          </a:xfrm>
          <a:prstGeom prst="rect">
            <a:avLst/>
          </a:prstGeom>
        </p:spPr>
      </p:pic>
      <p:sp>
        <p:nvSpPr>
          <p:cNvPr id="14" name="TextBox 13">
            <a:extLst>
              <a:ext uri="{FF2B5EF4-FFF2-40B4-BE49-F238E27FC236}">
                <a16:creationId xmlns:a16="http://schemas.microsoft.com/office/drawing/2014/main" id="{EB5ED370-C124-8E1B-6097-8513B26F1013}"/>
              </a:ext>
            </a:extLst>
          </p:cNvPr>
          <p:cNvSpPr txBox="1"/>
          <p:nvPr/>
        </p:nvSpPr>
        <p:spPr>
          <a:xfrm>
            <a:off x="6905104" y="5947628"/>
            <a:ext cx="2067446" cy="276999"/>
          </a:xfrm>
          <a:prstGeom prst="rect">
            <a:avLst/>
          </a:prstGeom>
          <a:solidFill>
            <a:schemeClr val="bg1">
              <a:lumMod val="95000"/>
            </a:schemeClr>
          </a:solidFill>
        </p:spPr>
        <p:txBody>
          <a:bodyPr wrap="square" rtlCol="0">
            <a:spAutoFit/>
          </a:bodyPr>
          <a:lstStyle>
            <a:defPPr>
              <a:defRPr lang="en-GB"/>
            </a:defPPr>
            <a:lvl1pPr algn="r">
              <a:defRPr sz="900">
                <a:solidFill>
                  <a:schemeClr val="bg1"/>
                </a:solidFill>
                <a:latin typeface="+mn-lt"/>
              </a:defRPr>
            </a:lvl1pPr>
          </a:lstStyle>
          <a:p>
            <a:pPr algn="just" defTabSz="1219170" eaLnBrk="0" fontAlgn="base" hangingPunct="0">
              <a:spcBef>
                <a:spcPct val="0"/>
              </a:spcBef>
              <a:spcAft>
                <a:spcPct val="0"/>
              </a:spcAft>
            </a:pPr>
            <a:r>
              <a:rPr lang="en-US" sz="1200" i="1" dirty="0">
                <a:solidFill>
                  <a:schemeClr val="tx1"/>
                </a:solidFill>
                <a:latin typeface="Arial"/>
              </a:rPr>
              <a:t>[W. Zhang, et al, NF 2023]</a:t>
            </a:r>
            <a:endParaRPr lang="en-GB" sz="1200" i="1" dirty="0">
              <a:solidFill>
                <a:schemeClr val="tx1"/>
              </a:solidFill>
              <a:latin typeface="Arial"/>
            </a:endParaRPr>
          </a:p>
        </p:txBody>
      </p:sp>
      <p:pic>
        <p:nvPicPr>
          <p:cNvPr id="16" name="Picture 15">
            <a:extLst>
              <a:ext uri="{FF2B5EF4-FFF2-40B4-BE49-F238E27FC236}">
                <a16:creationId xmlns:a16="http://schemas.microsoft.com/office/drawing/2014/main" id="{7BA2C3C7-95D5-FE5D-D425-442082CFDDEE}"/>
              </a:ext>
            </a:extLst>
          </p:cNvPr>
          <p:cNvPicPr>
            <a:picLocks noChangeAspect="1"/>
          </p:cNvPicPr>
          <p:nvPr/>
        </p:nvPicPr>
        <p:blipFill>
          <a:blip r:embed="rId3"/>
          <a:srcRect r="50661"/>
          <a:stretch/>
        </p:blipFill>
        <p:spPr>
          <a:xfrm>
            <a:off x="470942" y="1601089"/>
            <a:ext cx="2319883" cy="2285112"/>
          </a:xfrm>
          <a:prstGeom prst="rect">
            <a:avLst/>
          </a:prstGeom>
        </p:spPr>
      </p:pic>
      <p:pic>
        <p:nvPicPr>
          <p:cNvPr id="17" name="Picture 16">
            <a:extLst>
              <a:ext uri="{FF2B5EF4-FFF2-40B4-BE49-F238E27FC236}">
                <a16:creationId xmlns:a16="http://schemas.microsoft.com/office/drawing/2014/main" id="{DA814767-BCFB-DB9B-2D9D-76A93B66E811}"/>
              </a:ext>
            </a:extLst>
          </p:cNvPr>
          <p:cNvPicPr>
            <a:picLocks noChangeAspect="1"/>
          </p:cNvPicPr>
          <p:nvPr/>
        </p:nvPicPr>
        <p:blipFill>
          <a:blip r:embed="rId3"/>
          <a:srcRect l="49992"/>
          <a:stretch/>
        </p:blipFill>
        <p:spPr>
          <a:xfrm>
            <a:off x="514350" y="3881171"/>
            <a:ext cx="2314575" cy="2249373"/>
          </a:xfrm>
          <a:prstGeom prst="rect">
            <a:avLst/>
          </a:prstGeom>
        </p:spPr>
      </p:pic>
      <p:sp>
        <p:nvSpPr>
          <p:cNvPr id="18" name="Rectangle 3">
            <a:extLst>
              <a:ext uri="{FF2B5EF4-FFF2-40B4-BE49-F238E27FC236}">
                <a16:creationId xmlns:a16="http://schemas.microsoft.com/office/drawing/2014/main" id="{80DD82F5-9212-0892-7DA1-5EC53B75ADF9}"/>
              </a:ext>
            </a:extLst>
          </p:cNvPr>
          <p:cNvSpPr txBox="1">
            <a:spLocks noChangeArrowheads="1"/>
          </p:cNvSpPr>
          <p:nvPr/>
        </p:nvSpPr>
        <p:spPr bwMode="auto">
          <a:xfrm>
            <a:off x="3105149" y="1583138"/>
            <a:ext cx="5743575" cy="107433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rstTxWarp prst="textNoShape">
              <a:avLst/>
            </a:prstTxWarp>
          </a:bodyPr>
          <a:lstStyle>
            <a:lvl1pPr marL="0" indent="0" algn="ctr" defTabSz="795338" rtl="0" fontAlgn="base">
              <a:spcBef>
                <a:spcPct val="20000"/>
              </a:spcBef>
              <a:spcAft>
                <a:spcPct val="0"/>
              </a:spcAft>
              <a:buFontTx/>
              <a:buNone/>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457200" indent="-457200" algn="just">
              <a:buFont typeface="Courier New" panose="02070309020205020404" pitchFamily="49" charset="0"/>
              <a:buChar char="o"/>
            </a:pPr>
            <a:r>
              <a:rPr lang="en-US" sz="2200" dirty="0">
                <a:latin typeface="+mj-lt"/>
                <a:cs typeface="Times New Roman" panose="02020603050405020304" pitchFamily="18" charset="0"/>
              </a:rPr>
              <a:t>For all scenarios, local GI moves cut-off density towards the antenna by several cm.</a:t>
            </a:r>
            <a:endParaRPr lang="en-GB" sz="2200" dirty="0">
              <a:latin typeface="+mj-lt"/>
              <a:cs typeface="Times New Roman" panose="02020603050405020304" pitchFamily="18" charset="0"/>
            </a:endParaRPr>
          </a:p>
        </p:txBody>
      </p:sp>
      <p:sp>
        <p:nvSpPr>
          <p:cNvPr id="20" name="Rectangle 2">
            <a:extLst>
              <a:ext uri="{FF2B5EF4-FFF2-40B4-BE49-F238E27FC236}">
                <a16:creationId xmlns:a16="http://schemas.microsoft.com/office/drawing/2014/main" id="{9AFE324F-29EF-48EB-D8E1-FBDFC476A081}"/>
              </a:ext>
            </a:extLst>
          </p:cNvPr>
          <p:cNvSpPr>
            <a:spLocks noGrp="1" noChangeAspect="1" noChangeArrowheads="1"/>
          </p:cNvSpPr>
          <p:nvPr>
            <p:ph type="title"/>
          </p:nvPr>
        </p:nvSpPr>
        <p:spPr>
          <a:xfrm>
            <a:off x="12700" y="59091"/>
            <a:ext cx="9143999" cy="344319"/>
          </a:xfrm>
        </p:spPr>
        <p:txBody>
          <a:bodyPr/>
          <a:lstStyle/>
          <a:p>
            <a:r>
              <a:rPr lang="en-GB" sz="2800" dirty="0"/>
              <a:t>Modelling for local gas injection with validated tools</a:t>
            </a:r>
            <a:endParaRPr lang="en-US" sz="2800" dirty="0"/>
          </a:p>
        </p:txBody>
      </p:sp>
      <p:pic>
        <p:nvPicPr>
          <p:cNvPr id="2" name="Grafik 21">
            <a:extLst>
              <a:ext uri="{FF2B5EF4-FFF2-40B4-BE49-F238E27FC236}">
                <a16:creationId xmlns:a16="http://schemas.microsoft.com/office/drawing/2014/main" id="{C5D0E2A5-6FED-ECE9-7356-72B6B09E8C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6528" y="5696816"/>
            <a:ext cx="2168226" cy="501623"/>
          </a:xfrm>
          <a:prstGeom prst="rect">
            <a:avLst/>
          </a:prstGeom>
        </p:spPr>
      </p:pic>
      <p:sp>
        <p:nvSpPr>
          <p:cNvPr id="4" name="TextBox 3">
            <a:extLst>
              <a:ext uri="{FF2B5EF4-FFF2-40B4-BE49-F238E27FC236}">
                <a16:creationId xmlns:a16="http://schemas.microsoft.com/office/drawing/2014/main" id="{504ECE6A-2813-3173-DDC6-D664C4B6DAB3}"/>
              </a:ext>
            </a:extLst>
          </p:cNvPr>
          <p:cNvSpPr txBox="1"/>
          <p:nvPr/>
        </p:nvSpPr>
        <p:spPr>
          <a:xfrm rot="16200000">
            <a:off x="7015536" y="3793853"/>
            <a:ext cx="866032" cy="307777"/>
          </a:xfrm>
          <a:prstGeom prst="rect">
            <a:avLst/>
          </a:prstGeom>
          <a:noFill/>
        </p:spPr>
        <p:txBody>
          <a:bodyPr wrap="square">
            <a:spAutoFit/>
          </a:bodyPr>
          <a:lstStyle/>
          <a:p>
            <a:pPr algn="ctr"/>
            <a:r>
              <a:rPr lang="en-US" sz="1400" dirty="0">
                <a:latin typeface="+mj-lt"/>
                <a:cs typeface="Times New Roman" panose="02020603050405020304" pitchFamily="18" charset="0"/>
              </a:rPr>
              <a:t>Straps</a:t>
            </a:r>
            <a:endParaRPr lang="en-GB" sz="1400" dirty="0"/>
          </a:p>
        </p:txBody>
      </p:sp>
    </p:spTree>
    <p:extLst>
      <p:ext uri="{BB962C8B-B14F-4D97-AF65-F5344CB8AC3E}">
        <p14:creationId xmlns:p14="http://schemas.microsoft.com/office/powerpoint/2010/main" val="205275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C25D9-7FFE-FD17-C540-1275E2BFCA69}"/>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57A2843-C56A-C734-E8B8-57CB9CC4F3AB}"/>
              </a:ext>
            </a:extLst>
          </p:cNvPr>
          <p:cNvGraphicFramePr>
            <a:graphicFrameLocks/>
          </p:cNvGraphicFramePr>
          <p:nvPr>
            <p:extLst>
              <p:ext uri="{D42A27DB-BD31-4B8C-83A1-F6EECF244321}">
                <p14:modId xmlns:p14="http://schemas.microsoft.com/office/powerpoint/2010/main" val="482644557"/>
              </p:ext>
            </p:extLst>
          </p:nvPr>
        </p:nvGraphicFramePr>
        <p:xfrm>
          <a:off x="4976184" y="394445"/>
          <a:ext cx="2565187" cy="555979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29F9946E-BDA4-2C43-28A1-76B8F6B4EDCE}"/>
              </a:ext>
            </a:extLst>
          </p:cNvPr>
          <p:cNvSpPr/>
          <p:nvPr/>
        </p:nvSpPr>
        <p:spPr>
          <a:xfrm rot="16200000">
            <a:off x="3795185" y="2620632"/>
            <a:ext cx="2225289" cy="553998"/>
          </a:xfrm>
          <a:prstGeom prst="rect">
            <a:avLst/>
          </a:prstGeom>
        </p:spPr>
        <p:txBody>
          <a:bodyPr wrap="none">
            <a:spAutoFit/>
          </a:bodyPr>
          <a:lstStyle/>
          <a:p>
            <a:r>
              <a:rPr lang="en-US" sz="3000" dirty="0">
                <a:latin typeface="Times New Roman" panose="02020603050405020304" pitchFamily="18" charset="0"/>
                <a:cs typeface="Times New Roman" panose="02020603050405020304" pitchFamily="18" charset="0"/>
              </a:rPr>
              <a:t>Power (MW)</a:t>
            </a:r>
            <a:endParaRPr lang="en-GB" sz="3000" dirty="0"/>
          </a:p>
        </p:txBody>
      </p:sp>
      <p:cxnSp>
        <p:nvCxnSpPr>
          <p:cNvPr id="3" name="Straight Arrow Connector 2">
            <a:extLst>
              <a:ext uri="{FF2B5EF4-FFF2-40B4-BE49-F238E27FC236}">
                <a16:creationId xmlns:a16="http://schemas.microsoft.com/office/drawing/2014/main" id="{0B07217D-68BE-919F-D17E-93CFBC851876}"/>
              </a:ext>
            </a:extLst>
          </p:cNvPr>
          <p:cNvCxnSpPr/>
          <p:nvPr/>
        </p:nvCxnSpPr>
        <p:spPr bwMode="auto">
          <a:xfrm flipV="1">
            <a:off x="5585571" y="1523800"/>
            <a:ext cx="1838325" cy="1066800"/>
          </a:xfrm>
          <a:prstGeom prst="straightConnector1">
            <a:avLst/>
          </a:prstGeom>
          <a:solidFill>
            <a:schemeClr val="accent1"/>
          </a:solidFill>
          <a:ln w="95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78634F64-EFEF-4D4A-91BE-A9415DC3BEFB}"/>
              </a:ext>
            </a:extLst>
          </p:cNvPr>
          <p:cNvSpPr txBox="1"/>
          <p:nvPr/>
        </p:nvSpPr>
        <p:spPr>
          <a:xfrm>
            <a:off x="5940377" y="1797793"/>
            <a:ext cx="616744" cy="400110"/>
          </a:xfrm>
          <a:prstGeom prst="rect">
            <a:avLst/>
          </a:prstGeom>
          <a:noFill/>
        </p:spPr>
        <p:txBody>
          <a:bodyPr wrap="square">
            <a:spAutoFit/>
          </a:bodyPr>
          <a:lstStyle/>
          <a:p>
            <a:r>
              <a:rPr lang="en-GB" sz="2000" i="0" dirty="0">
                <a:solidFill>
                  <a:srgbClr val="00B050"/>
                </a:solidFill>
                <a:effectLst/>
                <a:latin typeface="Arial" panose="020B0604020202020204" pitchFamily="34" charset="0"/>
              </a:rPr>
              <a:t>×3</a:t>
            </a:r>
            <a:endParaRPr lang="en-GB" sz="2000" dirty="0">
              <a:solidFill>
                <a:srgbClr val="00B050"/>
              </a:solidFill>
            </a:endParaRPr>
          </a:p>
        </p:txBody>
      </p:sp>
      <p:pic>
        <p:nvPicPr>
          <p:cNvPr id="13" name="Picture 12">
            <a:extLst>
              <a:ext uri="{FF2B5EF4-FFF2-40B4-BE49-F238E27FC236}">
                <a16:creationId xmlns:a16="http://schemas.microsoft.com/office/drawing/2014/main" id="{FB51D667-9C27-56ED-FD63-E908F6801AB5}"/>
              </a:ext>
            </a:extLst>
          </p:cNvPr>
          <p:cNvPicPr>
            <a:picLocks noChangeAspect="1"/>
          </p:cNvPicPr>
          <p:nvPr/>
        </p:nvPicPr>
        <p:blipFill>
          <a:blip r:embed="rId3"/>
          <a:stretch>
            <a:fillRect/>
          </a:stretch>
        </p:blipFill>
        <p:spPr>
          <a:xfrm>
            <a:off x="415594" y="553395"/>
            <a:ext cx="3981781" cy="3653964"/>
          </a:xfrm>
          <a:prstGeom prst="rect">
            <a:avLst/>
          </a:prstGeom>
        </p:spPr>
      </p:pic>
      <p:graphicFrame>
        <p:nvGraphicFramePr>
          <p:cNvPr id="15" name="Table 14">
            <a:extLst>
              <a:ext uri="{FF2B5EF4-FFF2-40B4-BE49-F238E27FC236}">
                <a16:creationId xmlns:a16="http://schemas.microsoft.com/office/drawing/2014/main" id="{A9987394-6CFD-E63F-0102-CFC5808A1CB9}"/>
              </a:ext>
            </a:extLst>
          </p:cNvPr>
          <p:cNvGraphicFramePr>
            <a:graphicFrameLocks noGrp="1"/>
          </p:cNvGraphicFramePr>
          <p:nvPr>
            <p:extLst>
              <p:ext uri="{D42A27DB-BD31-4B8C-83A1-F6EECF244321}">
                <p14:modId xmlns:p14="http://schemas.microsoft.com/office/powerpoint/2010/main" val="990955912"/>
              </p:ext>
            </p:extLst>
          </p:nvPr>
        </p:nvGraphicFramePr>
        <p:xfrm>
          <a:off x="647700" y="4273211"/>
          <a:ext cx="3835399" cy="1767760"/>
        </p:xfrm>
        <a:graphic>
          <a:graphicData uri="http://schemas.openxmlformats.org/drawingml/2006/table">
            <a:tbl>
              <a:tblPr firstRow="1" bandRow="1">
                <a:tableStyleId>{5940675A-B579-460E-94D1-54222C63F5DA}</a:tableStyleId>
              </a:tblPr>
              <a:tblGrid>
                <a:gridCol w="266632">
                  <a:extLst>
                    <a:ext uri="{9D8B030D-6E8A-4147-A177-3AD203B41FA5}">
                      <a16:colId xmlns:a16="http://schemas.microsoft.com/office/drawing/2014/main" val="71405768"/>
                    </a:ext>
                  </a:extLst>
                </a:gridCol>
                <a:gridCol w="850968">
                  <a:extLst>
                    <a:ext uri="{9D8B030D-6E8A-4147-A177-3AD203B41FA5}">
                      <a16:colId xmlns:a16="http://schemas.microsoft.com/office/drawing/2014/main" val="22291301"/>
                    </a:ext>
                  </a:extLst>
                </a:gridCol>
                <a:gridCol w="927100">
                  <a:extLst>
                    <a:ext uri="{9D8B030D-6E8A-4147-A177-3AD203B41FA5}">
                      <a16:colId xmlns:a16="http://schemas.microsoft.com/office/drawing/2014/main" val="3143852371"/>
                    </a:ext>
                  </a:extLst>
                </a:gridCol>
                <a:gridCol w="876300">
                  <a:extLst>
                    <a:ext uri="{9D8B030D-6E8A-4147-A177-3AD203B41FA5}">
                      <a16:colId xmlns:a16="http://schemas.microsoft.com/office/drawing/2014/main" val="1885210321"/>
                    </a:ext>
                  </a:extLst>
                </a:gridCol>
                <a:gridCol w="914399">
                  <a:extLst>
                    <a:ext uri="{9D8B030D-6E8A-4147-A177-3AD203B41FA5}">
                      <a16:colId xmlns:a16="http://schemas.microsoft.com/office/drawing/2014/main" val="4059125061"/>
                    </a:ext>
                  </a:extLst>
                </a:gridCol>
              </a:tblGrid>
              <a:tr h="403940">
                <a:tc>
                  <a:txBody>
                    <a:bodyPr/>
                    <a:lstStyle/>
                    <a:p>
                      <a:r>
                        <a:rPr lang="en-US" sz="1200" dirty="0"/>
                        <a:t>#</a:t>
                      </a:r>
                      <a:endParaRPr lang="en-GB" sz="1200" dirty="0"/>
                    </a:p>
                  </a:txBody>
                  <a:tcPr>
                    <a:solidFill>
                      <a:srgbClr val="FFFF00"/>
                    </a:solidFill>
                  </a:tcPr>
                </a:tc>
                <a:tc>
                  <a:txBody>
                    <a:bodyPr/>
                    <a:lstStyle/>
                    <a:p>
                      <a:r>
                        <a:rPr lang="en-US" sz="1200" dirty="0"/>
                        <a:t>Divertor</a:t>
                      </a:r>
                    </a:p>
                    <a:p>
                      <a:r>
                        <a:rPr lang="en-US" sz="1200" dirty="0"/>
                        <a:t>[10</a:t>
                      </a:r>
                      <a:r>
                        <a:rPr lang="en-US" sz="1200" baseline="30000" dirty="0"/>
                        <a:t>22</a:t>
                      </a:r>
                      <a:r>
                        <a:rPr lang="en-US" sz="1200" dirty="0"/>
                        <a:t> </a:t>
                      </a:r>
                      <a:r>
                        <a:rPr lang="en-US" sz="1200" dirty="0" err="1"/>
                        <a:t>el</a:t>
                      </a:r>
                      <a:r>
                        <a:rPr lang="en-US" sz="1200" dirty="0"/>
                        <a:t>/s]</a:t>
                      </a:r>
                      <a:endParaRPr lang="en-GB" sz="1200" dirty="0"/>
                    </a:p>
                  </a:txBody>
                  <a:tcPr>
                    <a:solidFill>
                      <a:srgbClr val="FFFF00"/>
                    </a:solidFill>
                  </a:tcPr>
                </a:tc>
                <a:tc>
                  <a:txBody>
                    <a:bodyPr/>
                    <a:lstStyle/>
                    <a:p>
                      <a:r>
                        <a:rPr lang="en-US" sz="1200" dirty="0"/>
                        <a:t>Mid P13</a:t>
                      </a:r>
                    </a:p>
                    <a:p>
                      <a:r>
                        <a:rPr lang="en-US" sz="1200" dirty="0"/>
                        <a:t>[10</a:t>
                      </a:r>
                      <a:r>
                        <a:rPr lang="en-US" sz="1200" baseline="30000" dirty="0"/>
                        <a:t>22</a:t>
                      </a:r>
                      <a:r>
                        <a:rPr lang="en-US" sz="1200" dirty="0"/>
                        <a:t> </a:t>
                      </a:r>
                      <a:r>
                        <a:rPr lang="en-US" sz="1200" dirty="0" err="1"/>
                        <a:t>el</a:t>
                      </a:r>
                      <a:r>
                        <a:rPr lang="en-US" sz="1200" dirty="0"/>
                        <a:t>/s]</a:t>
                      </a:r>
                      <a:endParaRPr lang="en-GB" sz="1200" dirty="0"/>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Mid P15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[10</a:t>
                      </a:r>
                      <a:r>
                        <a:rPr lang="en-US" sz="1200" baseline="30000" dirty="0"/>
                        <a:t>22</a:t>
                      </a:r>
                      <a:r>
                        <a:rPr lang="en-US" sz="1200" dirty="0"/>
                        <a:t> </a:t>
                      </a:r>
                      <a:r>
                        <a:rPr lang="en-US" sz="1200" dirty="0" err="1"/>
                        <a:t>el</a:t>
                      </a:r>
                      <a:r>
                        <a:rPr lang="en-US" sz="1200" dirty="0"/>
                        <a:t>/s]</a:t>
                      </a:r>
                      <a:endParaRPr lang="en-GB" sz="1200" dirty="0"/>
                    </a:p>
                  </a:txBody>
                  <a:tcPr>
                    <a:solidFill>
                      <a:srgbClr val="FFFF00"/>
                    </a:solidFill>
                  </a:tcPr>
                </a:tc>
                <a:tc>
                  <a:txBody>
                    <a:bodyPr/>
                    <a:lstStyle/>
                    <a:p>
                      <a:r>
                        <a:rPr lang="en-US" sz="1200" dirty="0"/>
                        <a:t>Total </a:t>
                      </a:r>
                    </a:p>
                    <a:p>
                      <a:r>
                        <a:rPr lang="en-US" sz="1200" dirty="0"/>
                        <a:t>[10</a:t>
                      </a:r>
                      <a:r>
                        <a:rPr lang="en-US" sz="1200" baseline="30000" dirty="0"/>
                        <a:t>22</a:t>
                      </a:r>
                      <a:r>
                        <a:rPr lang="en-US" sz="1200" dirty="0"/>
                        <a:t> </a:t>
                      </a:r>
                      <a:r>
                        <a:rPr lang="en-US" sz="1200" dirty="0" err="1"/>
                        <a:t>el</a:t>
                      </a:r>
                      <a:r>
                        <a:rPr lang="en-US" sz="1200" dirty="0"/>
                        <a:t>/s]</a:t>
                      </a:r>
                      <a:endParaRPr lang="en-GB" sz="1200" dirty="0"/>
                    </a:p>
                  </a:txBody>
                  <a:tcPr>
                    <a:solidFill>
                      <a:srgbClr val="FFFF00"/>
                    </a:solidFill>
                  </a:tcPr>
                </a:tc>
                <a:extLst>
                  <a:ext uri="{0D108BD9-81ED-4DB2-BD59-A6C34878D82A}">
                    <a16:rowId xmlns:a16="http://schemas.microsoft.com/office/drawing/2014/main" val="4041993936"/>
                  </a:ext>
                </a:extLst>
              </a:tr>
              <a:tr h="327640">
                <a:tc>
                  <a:txBody>
                    <a:bodyPr/>
                    <a:lstStyle/>
                    <a:p>
                      <a:r>
                        <a:rPr lang="en-US" sz="1200" dirty="0"/>
                        <a:t>1</a:t>
                      </a:r>
                      <a:endParaRPr lang="en-GB" sz="1200" dirty="0"/>
                    </a:p>
                  </a:txBody>
                  <a:tcPr/>
                </a:tc>
                <a:tc>
                  <a:txBody>
                    <a:bodyPr/>
                    <a:lstStyle/>
                    <a:p>
                      <a:r>
                        <a:rPr lang="en-US" sz="1200" dirty="0"/>
                        <a:t>4.55</a:t>
                      </a:r>
                      <a:endParaRPr lang="en-GB" sz="1200" dirty="0"/>
                    </a:p>
                  </a:txBody>
                  <a:tcPr/>
                </a:tc>
                <a:tc>
                  <a:txBody>
                    <a:bodyPr/>
                    <a:lstStyle/>
                    <a:p>
                      <a:r>
                        <a:rPr lang="en-US" sz="1200" dirty="0"/>
                        <a:t>0</a:t>
                      </a:r>
                      <a:endParaRPr lang="en-GB" sz="1200" dirty="0"/>
                    </a:p>
                  </a:txBody>
                  <a:tcPr/>
                </a:tc>
                <a:tc>
                  <a:txBody>
                    <a:bodyPr/>
                    <a:lstStyle/>
                    <a:p>
                      <a:r>
                        <a:rPr lang="en-US" sz="1200" dirty="0"/>
                        <a:t>0</a:t>
                      </a:r>
                      <a:endParaRPr lang="en-GB" sz="1200" dirty="0"/>
                    </a:p>
                  </a:txBody>
                  <a:tcPr/>
                </a:tc>
                <a:tc>
                  <a:txBody>
                    <a:bodyPr/>
                    <a:lstStyle/>
                    <a:p>
                      <a:r>
                        <a:rPr lang="en-US" sz="1200" dirty="0"/>
                        <a:t>4.55</a:t>
                      </a:r>
                      <a:endParaRPr lang="en-GB" sz="1200" dirty="0"/>
                    </a:p>
                  </a:txBody>
                  <a:tcPr/>
                </a:tc>
                <a:extLst>
                  <a:ext uri="{0D108BD9-81ED-4DB2-BD59-A6C34878D82A}">
                    <a16:rowId xmlns:a16="http://schemas.microsoft.com/office/drawing/2014/main" val="2606452249"/>
                  </a:ext>
                </a:extLst>
              </a:tr>
              <a:tr h="327640">
                <a:tc>
                  <a:txBody>
                    <a:bodyPr/>
                    <a:lstStyle/>
                    <a:p>
                      <a:r>
                        <a:rPr lang="en-US" sz="1200" dirty="0"/>
                        <a:t>2</a:t>
                      </a:r>
                      <a:endParaRPr lang="en-GB" sz="1200" dirty="0"/>
                    </a:p>
                  </a:txBody>
                  <a:tcPr/>
                </a:tc>
                <a:tc>
                  <a:txBody>
                    <a:bodyPr/>
                    <a:lstStyle/>
                    <a:p>
                      <a:r>
                        <a:rPr lang="en-US" sz="1200" dirty="0"/>
                        <a:t>0</a:t>
                      </a:r>
                      <a:endParaRPr lang="en-GB" sz="1200" dirty="0"/>
                    </a:p>
                  </a:txBody>
                  <a:tcPr/>
                </a:tc>
                <a:tc>
                  <a:txBody>
                    <a:bodyPr/>
                    <a:lstStyle/>
                    <a:p>
                      <a:r>
                        <a:rPr lang="en-US" sz="1200" dirty="0"/>
                        <a:t>0.5625</a:t>
                      </a:r>
                      <a:endParaRPr lang="en-GB" sz="1200" dirty="0"/>
                    </a:p>
                  </a:txBody>
                  <a:tcPr/>
                </a:tc>
                <a:tc>
                  <a:txBody>
                    <a:bodyPr/>
                    <a:lstStyle/>
                    <a:p>
                      <a:r>
                        <a:rPr lang="en-US" sz="1200" dirty="0"/>
                        <a:t>0.5625</a:t>
                      </a:r>
                      <a:endParaRPr lang="en-GB" sz="1200" dirty="0"/>
                    </a:p>
                  </a:txBody>
                  <a:tcPr/>
                </a:tc>
                <a:tc>
                  <a:txBody>
                    <a:bodyPr/>
                    <a:lstStyle/>
                    <a:p>
                      <a:r>
                        <a:rPr lang="en-US" sz="1200" dirty="0"/>
                        <a:t>1.125</a:t>
                      </a:r>
                      <a:endParaRPr lang="en-GB" sz="1200" dirty="0"/>
                    </a:p>
                  </a:txBody>
                  <a:tcPr/>
                </a:tc>
                <a:extLst>
                  <a:ext uri="{0D108BD9-81ED-4DB2-BD59-A6C34878D82A}">
                    <a16:rowId xmlns:a16="http://schemas.microsoft.com/office/drawing/2014/main" val="3410513097"/>
                  </a:ext>
                </a:extLst>
              </a:tr>
              <a:tr h="327640">
                <a:tc>
                  <a:txBody>
                    <a:bodyPr/>
                    <a:lstStyle/>
                    <a:p>
                      <a:r>
                        <a:rPr lang="en-US" sz="1200" dirty="0"/>
                        <a:t>3</a:t>
                      </a:r>
                      <a:endParaRPr lang="en-GB" sz="1200" dirty="0"/>
                    </a:p>
                  </a:txBody>
                  <a:tcPr/>
                </a:tc>
                <a:tc>
                  <a:txBody>
                    <a:bodyPr/>
                    <a:lstStyle/>
                    <a:p>
                      <a:r>
                        <a:rPr lang="en-US" sz="1200" dirty="0"/>
                        <a:t>0</a:t>
                      </a:r>
                      <a:endParaRPr lang="en-GB" sz="1200" dirty="0"/>
                    </a:p>
                  </a:txBody>
                  <a:tcPr/>
                </a:tc>
                <a:tc>
                  <a:txBody>
                    <a:bodyPr/>
                    <a:lstStyle/>
                    <a:p>
                      <a:r>
                        <a:rPr lang="en-US" sz="1200" dirty="0"/>
                        <a:t>1.125</a:t>
                      </a:r>
                      <a:endParaRPr lang="en-GB" sz="1200" dirty="0"/>
                    </a:p>
                  </a:txBody>
                  <a:tcPr/>
                </a:tc>
                <a:tc>
                  <a:txBody>
                    <a:bodyPr/>
                    <a:lstStyle/>
                    <a:p>
                      <a:r>
                        <a:rPr lang="en-US" sz="1200" dirty="0"/>
                        <a:t>1.125</a:t>
                      </a:r>
                      <a:endParaRPr lang="en-GB" sz="1200" dirty="0"/>
                    </a:p>
                  </a:txBody>
                  <a:tcPr/>
                </a:tc>
                <a:tc>
                  <a:txBody>
                    <a:bodyPr/>
                    <a:lstStyle/>
                    <a:p>
                      <a:r>
                        <a:rPr lang="en-US" sz="1200" dirty="0"/>
                        <a:t>2.25</a:t>
                      </a:r>
                      <a:endParaRPr lang="en-GB" sz="1200" dirty="0"/>
                    </a:p>
                  </a:txBody>
                  <a:tcPr/>
                </a:tc>
                <a:extLst>
                  <a:ext uri="{0D108BD9-81ED-4DB2-BD59-A6C34878D82A}">
                    <a16:rowId xmlns:a16="http://schemas.microsoft.com/office/drawing/2014/main" val="3928560310"/>
                  </a:ext>
                </a:extLst>
              </a:tr>
              <a:tr h="327640">
                <a:tc>
                  <a:txBody>
                    <a:bodyPr/>
                    <a:lstStyle/>
                    <a:p>
                      <a:r>
                        <a:rPr lang="en-US" sz="1200" dirty="0"/>
                        <a:t>4</a:t>
                      </a:r>
                      <a:endParaRPr lang="en-GB" sz="1200" dirty="0"/>
                    </a:p>
                  </a:txBody>
                  <a:tcPr/>
                </a:tc>
                <a:tc>
                  <a:txBody>
                    <a:bodyPr/>
                    <a:lstStyle/>
                    <a:p>
                      <a:r>
                        <a:rPr lang="en-US" sz="1200" dirty="0"/>
                        <a:t>0</a:t>
                      </a:r>
                      <a:endParaRPr lang="en-GB" sz="1200" dirty="0"/>
                    </a:p>
                  </a:txBody>
                  <a:tcPr/>
                </a:tc>
                <a:tc>
                  <a:txBody>
                    <a:bodyPr/>
                    <a:lstStyle/>
                    <a:p>
                      <a:r>
                        <a:rPr lang="en-US" sz="1200" dirty="0"/>
                        <a:t>2.275</a:t>
                      </a:r>
                      <a:endParaRPr lang="en-GB" sz="1200" dirty="0"/>
                    </a:p>
                  </a:txBody>
                  <a:tcPr/>
                </a:tc>
                <a:tc>
                  <a:txBody>
                    <a:bodyPr/>
                    <a:lstStyle/>
                    <a:p>
                      <a:r>
                        <a:rPr lang="en-US" sz="1200" dirty="0"/>
                        <a:t>2.275</a:t>
                      </a:r>
                      <a:endParaRPr lang="en-GB" sz="1200" dirty="0"/>
                    </a:p>
                  </a:txBody>
                  <a:tcPr/>
                </a:tc>
                <a:tc>
                  <a:txBody>
                    <a:bodyPr/>
                    <a:lstStyle/>
                    <a:p>
                      <a:r>
                        <a:rPr lang="en-US" sz="1200" dirty="0"/>
                        <a:t>4.55</a:t>
                      </a:r>
                      <a:endParaRPr lang="en-GB" sz="1200" dirty="0"/>
                    </a:p>
                  </a:txBody>
                  <a:tcPr/>
                </a:tc>
                <a:extLst>
                  <a:ext uri="{0D108BD9-81ED-4DB2-BD59-A6C34878D82A}">
                    <a16:rowId xmlns:a16="http://schemas.microsoft.com/office/drawing/2014/main" val="2769490486"/>
                  </a:ext>
                </a:extLst>
              </a:tr>
            </a:tbl>
          </a:graphicData>
        </a:graphic>
      </p:graphicFrame>
      <p:sp>
        <p:nvSpPr>
          <p:cNvPr id="19" name="Rectangle 2">
            <a:extLst>
              <a:ext uri="{FF2B5EF4-FFF2-40B4-BE49-F238E27FC236}">
                <a16:creationId xmlns:a16="http://schemas.microsoft.com/office/drawing/2014/main" id="{0CE812B4-DF5C-EDBF-9B36-42B7314561F2}"/>
              </a:ext>
            </a:extLst>
          </p:cNvPr>
          <p:cNvSpPr>
            <a:spLocks noGrp="1" noChangeAspect="1" noChangeArrowheads="1"/>
          </p:cNvSpPr>
          <p:nvPr>
            <p:ph type="title"/>
          </p:nvPr>
        </p:nvSpPr>
        <p:spPr>
          <a:xfrm>
            <a:off x="12700" y="59091"/>
            <a:ext cx="9143999" cy="344319"/>
          </a:xfrm>
        </p:spPr>
        <p:txBody>
          <a:bodyPr/>
          <a:lstStyle/>
          <a:p>
            <a:r>
              <a:rPr lang="en-GB" sz="2800" dirty="0"/>
              <a:t>Boosting the coupling with local gas injection</a:t>
            </a:r>
            <a:endParaRPr lang="en-US" sz="2800" dirty="0"/>
          </a:p>
        </p:txBody>
      </p:sp>
      <p:sp>
        <p:nvSpPr>
          <p:cNvPr id="20" name="TextBox 19">
            <a:extLst>
              <a:ext uri="{FF2B5EF4-FFF2-40B4-BE49-F238E27FC236}">
                <a16:creationId xmlns:a16="http://schemas.microsoft.com/office/drawing/2014/main" id="{0BA36D3E-F664-4852-561C-3BCD70C91A7F}"/>
              </a:ext>
            </a:extLst>
          </p:cNvPr>
          <p:cNvSpPr txBox="1"/>
          <p:nvPr/>
        </p:nvSpPr>
        <p:spPr>
          <a:xfrm>
            <a:off x="6905104" y="5947628"/>
            <a:ext cx="2067446" cy="276999"/>
          </a:xfrm>
          <a:prstGeom prst="rect">
            <a:avLst/>
          </a:prstGeom>
          <a:solidFill>
            <a:schemeClr val="bg1">
              <a:lumMod val="95000"/>
            </a:schemeClr>
          </a:solidFill>
        </p:spPr>
        <p:txBody>
          <a:bodyPr wrap="square" rtlCol="0">
            <a:spAutoFit/>
          </a:bodyPr>
          <a:lstStyle>
            <a:defPPr>
              <a:defRPr lang="en-GB"/>
            </a:defPPr>
            <a:lvl1pPr algn="r">
              <a:defRPr sz="900">
                <a:solidFill>
                  <a:schemeClr val="bg1"/>
                </a:solidFill>
                <a:latin typeface="+mn-lt"/>
              </a:defRPr>
            </a:lvl1pPr>
          </a:lstStyle>
          <a:p>
            <a:pPr algn="just" defTabSz="1219170" eaLnBrk="0" fontAlgn="base" hangingPunct="0">
              <a:spcBef>
                <a:spcPct val="0"/>
              </a:spcBef>
              <a:spcAft>
                <a:spcPct val="0"/>
              </a:spcAft>
            </a:pPr>
            <a:r>
              <a:rPr lang="en-US" sz="1200" i="1" dirty="0">
                <a:solidFill>
                  <a:schemeClr val="tx1"/>
                </a:solidFill>
                <a:latin typeface="Arial"/>
              </a:rPr>
              <a:t>[W. Zhang, et al, NF 2023]</a:t>
            </a:r>
            <a:endParaRPr lang="en-GB" sz="1200" i="1" dirty="0">
              <a:solidFill>
                <a:schemeClr val="tx1"/>
              </a:solidFill>
              <a:latin typeface="Arial"/>
            </a:endParaRPr>
          </a:p>
        </p:txBody>
      </p:sp>
      <p:pic>
        <p:nvPicPr>
          <p:cNvPr id="4" name="Picture 2" descr="Résultat de recherche d'images pour &quot;ERM LPP logo&quot;">
            <a:extLst>
              <a:ext uri="{FF2B5EF4-FFF2-40B4-BE49-F238E27FC236}">
                <a16:creationId xmlns:a16="http://schemas.microsoft.com/office/drawing/2014/main" id="{C3ACAAC9-9846-EEF5-C370-17BB9437BD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07" r="10046"/>
          <a:stretch/>
        </p:blipFill>
        <p:spPr bwMode="auto">
          <a:xfrm>
            <a:off x="7541371" y="1855729"/>
            <a:ext cx="1028840" cy="100701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21">
            <a:extLst>
              <a:ext uri="{FF2B5EF4-FFF2-40B4-BE49-F238E27FC236}">
                <a16:creationId xmlns:a16="http://schemas.microsoft.com/office/drawing/2014/main" id="{AF33C5FB-12D4-83CD-14DE-47BB4EB4E7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5104" y="886858"/>
            <a:ext cx="2196943" cy="508266"/>
          </a:xfrm>
          <a:prstGeom prst="rect">
            <a:avLst/>
          </a:prstGeom>
        </p:spPr>
      </p:pic>
      <p:pic>
        <p:nvPicPr>
          <p:cNvPr id="9" name="Picture 8">
            <a:extLst>
              <a:ext uri="{FF2B5EF4-FFF2-40B4-BE49-F238E27FC236}">
                <a16:creationId xmlns:a16="http://schemas.microsoft.com/office/drawing/2014/main" id="{23728995-392C-596B-1B3F-098F4175CDEA}"/>
              </a:ext>
            </a:extLst>
          </p:cNvPr>
          <p:cNvPicPr>
            <a:picLocks noChangeAspect="1"/>
          </p:cNvPicPr>
          <p:nvPr/>
        </p:nvPicPr>
        <p:blipFill>
          <a:blip r:embed="rId6"/>
          <a:stretch>
            <a:fillRect/>
          </a:stretch>
        </p:blipFill>
        <p:spPr>
          <a:xfrm>
            <a:off x="7514110" y="3429000"/>
            <a:ext cx="1040691" cy="788403"/>
          </a:xfrm>
          <a:prstGeom prst="rect">
            <a:avLst/>
          </a:prstGeom>
        </p:spPr>
      </p:pic>
      <p:pic>
        <p:nvPicPr>
          <p:cNvPr id="10" name="Picture 9">
            <a:extLst>
              <a:ext uri="{FF2B5EF4-FFF2-40B4-BE49-F238E27FC236}">
                <a16:creationId xmlns:a16="http://schemas.microsoft.com/office/drawing/2014/main" id="{595AF572-A6DF-7C49-8E96-260827741DE4}"/>
              </a:ext>
            </a:extLst>
          </p:cNvPr>
          <p:cNvPicPr>
            <a:picLocks noChangeAspect="1"/>
          </p:cNvPicPr>
          <p:nvPr/>
        </p:nvPicPr>
        <p:blipFill>
          <a:blip r:embed="rId7"/>
          <a:stretch>
            <a:fillRect/>
          </a:stretch>
        </p:blipFill>
        <p:spPr>
          <a:xfrm>
            <a:off x="7669487" y="4872808"/>
            <a:ext cx="1378216" cy="612934"/>
          </a:xfrm>
          <a:prstGeom prst="rect">
            <a:avLst/>
          </a:prstGeom>
        </p:spPr>
      </p:pic>
    </p:spTree>
    <p:extLst>
      <p:ext uri="{BB962C8B-B14F-4D97-AF65-F5344CB8AC3E}">
        <p14:creationId xmlns:p14="http://schemas.microsoft.com/office/powerpoint/2010/main" val="4199595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F654D-B359-4F76-663C-FD04A2BE5E77}"/>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BC3B98CC-AC84-5D65-FAAD-DF3300525865}"/>
              </a:ext>
            </a:extLst>
          </p:cNvPr>
          <p:cNvSpPr>
            <a:spLocks noGrp="1" noChangeAspect="1" noChangeArrowheads="1"/>
          </p:cNvSpPr>
          <p:nvPr>
            <p:ph type="title"/>
          </p:nvPr>
        </p:nvSpPr>
        <p:spPr>
          <a:xfrm>
            <a:off x="348971" y="59091"/>
            <a:ext cx="8454370" cy="344319"/>
          </a:xfrm>
        </p:spPr>
        <p:txBody>
          <a:bodyPr/>
          <a:lstStyle/>
          <a:p>
            <a:r>
              <a:rPr lang="en-GB" sz="2800" dirty="0"/>
              <a:t>Step forward in modelling capabilities</a:t>
            </a:r>
            <a:endParaRPr lang="en-US" sz="2800" dirty="0"/>
          </a:p>
        </p:txBody>
      </p:sp>
      <p:sp>
        <p:nvSpPr>
          <p:cNvPr id="3" name="Content Placeholder 2">
            <a:extLst>
              <a:ext uri="{FF2B5EF4-FFF2-40B4-BE49-F238E27FC236}">
                <a16:creationId xmlns:a16="http://schemas.microsoft.com/office/drawing/2014/main" id="{EACBB1B1-F9F3-AC51-D422-28D0E3DD927D}"/>
              </a:ext>
            </a:extLst>
          </p:cNvPr>
          <p:cNvSpPr txBox="1">
            <a:spLocks/>
          </p:cNvSpPr>
          <p:nvPr/>
        </p:nvSpPr>
        <p:spPr>
          <a:xfrm>
            <a:off x="19050" y="650849"/>
            <a:ext cx="8748945" cy="568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en-US" sz="2200" dirty="0">
                <a:latin typeface="+mj-lt"/>
              </a:rPr>
              <a:t>Example: modelling with 3D detailed geometries and 3D plasmas.</a:t>
            </a:r>
          </a:p>
        </p:txBody>
      </p:sp>
      <p:pic>
        <p:nvPicPr>
          <p:cNvPr id="4" name="Picture 3">
            <a:extLst>
              <a:ext uri="{FF2B5EF4-FFF2-40B4-BE49-F238E27FC236}">
                <a16:creationId xmlns:a16="http://schemas.microsoft.com/office/drawing/2014/main" id="{37238D17-C928-085E-7925-A6DA011B1DB2}"/>
              </a:ext>
            </a:extLst>
          </p:cNvPr>
          <p:cNvPicPr>
            <a:picLocks noChangeAspect="1"/>
          </p:cNvPicPr>
          <p:nvPr/>
        </p:nvPicPr>
        <p:blipFill rotWithShape="1">
          <a:blip r:embed="rId2"/>
          <a:srcRect l="11513" t="6453" r="13663"/>
          <a:stretch/>
        </p:blipFill>
        <p:spPr>
          <a:xfrm>
            <a:off x="4711095" y="1914650"/>
            <a:ext cx="3967698" cy="3419349"/>
          </a:xfrm>
          <a:prstGeom prst="rect">
            <a:avLst/>
          </a:prstGeom>
        </p:spPr>
      </p:pic>
      <p:pic>
        <p:nvPicPr>
          <p:cNvPr id="5" name="Picture 4">
            <a:extLst>
              <a:ext uri="{FF2B5EF4-FFF2-40B4-BE49-F238E27FC236}">
                <a16:creationId xmlns:a16="http://schemas.microsoft.com/office/drawing/2014/main" id="{7C9462F6-1202-1B26-11E3-85DFC7E0E191}"/>
              </a:ext>
            </a:extLst>
          </p:cNvPr>
          <p:cNvPicPr>
            <a:picLocks noChangeAspect="1"/>
          </p:cNvPicPr>
          <p:nvPr/>
        </p:nvPicPr>
        <p:blipFill rotWithShape="1">
          <a:blip r:embed="rId2"/>
          <a:srcRect l="89167" t="6453"/>
          <a:stretch/>
        </p:blipFill>
        <p:spPr>
          <a:xfrm>
            <a:off x="8561755" y="2137376"/>
            <a:ext cx="451195" cy="2685824"/>
          </a:xfrm>
          <a:prstGeom prst="rect">
            <a:avLst/>
          </a:prstGeom>
        </p:spPr>
      </p:pic>
      <p:sp>
        <p:nvSpPr>
          <p:cNvPr id="6" name="Rectangle 5">
            <a:extLst>
              <a:ext uri="{FF2B5EF4-FFF2-40B4-BE49-F238E27FC236}">
                <a16:creationId xmlns:a16="http://schemas.microsoft.com/office/drawing/2014/main" id="{3C9B40E7-4ADE-0635-6286-542019972733}"/>
              </a:ext>
            </a:extLst>
          </p:cNvPr>
          <p:cNvSpPr/>
          <p:nvPr/>
        </p:nvSpPr>
        <p:spPr>
          <a:xfrm>
            <a:off x="5010567" y="5558117"/>
            <a:ext cx="2352257" cy="577081"/>
          </a:xfrm>
          <a:prstGeom prst="rect">
            <a:avLst/>
          </a:prstGeom>
        </p:spPr>
        <p:txBody>
          <a:bodyPr wrap="square">
            <a:spAutoFit/>
          </a:bodyPr>
          <a:lstStyle/>
          <a:p>
            <a:pPr algn="just"/>
            <a:r>
              <a:rPr lang="en-US" sz="1050" i="1" u="sng" kern="0" dirty="0">
                <a:latin typeface="Times New Roman" panose="02020603050405020304" pitchFamily="18" charset="0"/>
                <a:cs typeface="Times New Roman" panose="02020603050405020304" pitchFamily="18" charset="0"/>
              </a:rPr>
              <a:t>Acknowledgements</a:t>
            </a:r>
            <a:r>
              <a:rPr lang="en-US" sz="1050" i="1" kern="0" dirty="0">
                <a:latin typeface="Times New Roman" panose="02020603050405020304" pitchFamily="18" charset="0"/>
                <a:cs typeface="Times New Roman" panose="02020603050405020304" pitchFamily="18" charset="0"/>
              </a:rPr>
              <a:t>:</a:t>
            </a:r>
          </a:p>
          <a:p>
            <a:pPr algn="just"/>
            <a:r>
              <a:rPr lang="en-US" sz="1050" i="1" kern="0" dirty="0">
                <a:latin typeface="Times New Roman" panose="02020603050405020304" pitchFamily="18" charset="0"/>
                <a:cs typeface="Times New Roman" panose="02020603050405020304" pitchFamily="18" charset="0"/>
              </a:rPr>
              <a:t>M. Becoulet, CEA/IRFM, for the ELM density distributions.</a:t>
            </a:r>
            <a:endParaRPr lang="en-GB" sz="1050" i="1" dirty="0"/>
          </a:p>
        </p:txBody>
      </p:sp>
      <p:grpSp>
        <p:nvGrpSpPr>
          <p:cNvPr id="7" name="Group 6">
            <a:extLst>
              <a:ext uri="{FF2B5EF4-FFF2-40B4-BE49-F238E27FC236}">
                <a16:creationId xmlns:a16="http://schemas.microsoft.com/office/drawing/2014/main" id="{561DB36B-BABF-6671-D4D9-BECF237BC0F2}"/>
              </a:ext>
            </a:extLst>
          </p:cNvPr>
          <p:cNvGrpSpPr/>
          <p:nvPr/>
        </p:nvGrpSpPr>
        <p:grpSpPr>
          <a:xfrm>
            <a:off x="236043" y="1682214"/>
            <a:ext cx="4521476" cy="3631480"/>
            <a:chOff x="832729" y="1829056"/>
            <a:chExt cx="4958893" cy="3745483"/>
          </a:xfrm>
        </p:grpSpPr>
        <p:pic>
          <p:nvPicPr>
            <p:cNvPr id="8" name="Picture 7">
              <a:extLst>
                <a:ext uri="{FF2B5EF4-FFF2-40B4-BE49-F238E27FC236}">
                  <a16:creationId xmlns:a16="http://schemas.microsoft.com/office/drawing/2014/main" id="{DDEE2BDE-ED42-6AB5-6BD9-0114A3A3635E}"/>
                </a:ext>
              </a:extLst>
            </p:cNvPr>
            <p:cNvPicPr>
              <a:picLocks noChangeAspect="1"/>
            </p:cNvPicPr>
            <p:nvPr/>
          </p:nvPicPr>
          <p:blipFill rotWithShape="1">
            <a:blip r:embed="rId3"/>
            <a:srcRect r="24383"/>
            <a:stretch/>
          </p:blipFill>
          <p:spPr>
            <a:xfrm>
              <a:off x="832729" y="1829056"/>
              <a:ext cx="4554398" cy="3745483"/>
            </a:xfrm>
            <a:prstGeom prst="rect">
              <a:avLst/>
            </a:prstGeom>
          </p:spPr>
        </p:pic>
        <p:pic>
          <p:nvPicPr>
            <p:cNvPr id="9" name="Picture 8">
              <a:extLst>
                <a:ext uri="{FF2B5EF4-FFF2-40B4-BE49-F238E27FC236}">
                  <a16:creationId xmlns:a16="http://schemas.microsoft.com/office/drawing/2014/main" id="{E1F9E3D5-4A99-D5F7-4ADB-D21C8023EA54}"/>
                </a:ext>
              </a:extLst>
            </p:cNvPr>
            <p:cNvPicPr>
              <a:picLocks noChangeAspect="1"/>
            </p:cNvPicPr>
            <p:nvPr/>
          </p:nvPicPr>
          <p:blipFill rotWithShape="1">
            <a:blip r:embed="rId3"/>
            <a:srcRect l="91872"/>
            <a:stretch/>
          </p:blipFill>
          <p:spPr>
            <a:xfrm>
              <a:off x="5318339" y="1872998"/>
              <a:ext cx="473283" cy="3621158"/>
            </a:xfrm>
            <a:prstGeom prst="rect">
              <a:avLst/>
            </a:prstGeom>
          </p:spPr>
        </p:pic>
      </p:grpSp>
      <p:cxnSp>
        <p:nvCxnSpPr>
          <p:cNvPr id="10" name="Straight Arrow Connector 9">
            <a:extLst>
              <a:ext uri="{FF2B5EF4-FFF2-40B4-BE49-F238E27FC236}">
                <a16:creationId xmlns:a16="http://schemas.microsoft.com/office/drawing/2014/main" id="{BDDDE406-85F4-4097-12CF-06CAD51A6F2A}"/>
              </a:ext>
            </a:extLst>
          </p:cNvPr>
          <p:cNvCxnSpPr>
            <a:cxnSpLocks/>
          </p:cNvCxnSpPr>
          <p:nvPr/>
        </p:nvCxnSpPr>
        <p:spPr>
          <a:xfrm flipH="1" flipV="1">
            <a:off x="1412874" y="4978582"/>
            <a:ext cx="141764" cy="329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FD21016-BA95-E0B0-5FE9-C832D05179CD}"/>
              </a:ext>
            </a:extLst>
          </p:cNvPr>
          <p:cNvCxnSpPr/>
          <p:nvPr/>
        </p:nvCxnSpPr>
        <p:spPr>
          <a:xfrm>
            <a:off x="437098" y="4281034"/>
            <a:ext cx="236381" cy="1822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44D6A2B-6600-6ECA-EF8A-3F46F4A20FAC}"/>
              </a:ext>
            </a:extLst>
          </p:cNvPr>
          <p:cNvCxnSpPr/>
          <p:nvPr/>
        </p:nvCxnSpPr>
        <p:spPr>
          <a:xfrm>
            <a:off x="433795" y="3693814"/>
            <a:ext cx="269411" cy="1789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BCEA1A2-9D7A-8880-5C89-D096F95CD398}"/>
              </a:ext>
            </a:extLst>
          </p:cNvPr>
          <p:cNvCxnSpPr/>
          <p:nvPr/>
        </p:nvCxnSpPr>
        <p:spPr>
          <a:xfrm>
            <a:off x="455211" y="3176900"/>
            <a:ext cx="269411" cy="1789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2CA4231-589E-8402-B076-F39E4836CE36}"/>
              </a:ext>
            </a:extLst>
          </p:cNvPr>
          <p:cNvCxnSpPr/>
          <p:nvPr/>
        </p:nvCxnSpPr>
        <p:spPr>
          <a:xfrm flipV="1">
            <a:off x="555289" y="2749297"/>
            <a:ext cx="295834" cy="564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9287C01-C654-6B84-1CAB-CEF6635D93C1}"/>
              </a:ext>
            </a:extLst>
          </p:cNvPr>
          <p:cNvSpPr/>
          <p:nvPr/>
        </p:nvSpPr>
        <p:spPr>
          <a:xfrm>
            <a:off x="3774867" y="2664213"/>
            <a:ext cx="577402" cy="276999"/>
          </a:xfrm>
          <a:prstGeom prst="rect">
            <a:avLst/>
          </a:prstGeom>
        </p:spPr>
        <p:txBody>
          <a:bodyPr wrap="none">
            <a:spAutoFit/>
          </a:bodyPr>
          <a:lstStyle/>
          <a:p>
            <a:r>
              <a:rPr lang="en-US" sz="1200" kern="0" dirty="0">
                <a:latin typeface="+mj-lt"/>
                <a:cs typeface="Times New Roman" panose="02020603050405020304" pitchFamily="18" charset="0"/>
              </a:rPr>
              <a:t>PMLs</a:t>
            </a:r>
            <a:endParaRPr lang="en-GB" sz="1200" dirty="0">
              <a:latin typeface="+mj-lt"/>
            </a:endParaRPr>
          </a:p>
        </p:txBody>
      </p:sp>
      <p:cxnSp>
        <p:nvCxnSpPr>
          <p:cNvPr id="16" name="Straight Arrow Connector 15">
            <a:extLst>
              <a:ext uri="{FF2B5EF4-FFF2-40B4-BE49-F238E27FC236}">
                <a16:creationId xmlns:a16="http://schemas.microsoft.com/office/drawing/2014/main" id="{1CEB45DC-D73D-5F12-949F-8963352A6B68}"/>
              </a:ext>
            </a:extLst>
          </p:cNvPr>
          <p:cNvCxnSpPr/>
          <p:nvPr/>
        </p:nvCxnSpPr>
        <p:spPr>
          <a:xfrm flipH="1">
            <a:off x="1042740" y="2206534"/>
            <a:ext cx="427871" cy="1683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8615A6-F3D0-D3B9-CF92-59512A5F7F2D}"/>
              </a:ext>
            </a:extLst>
          </p:cNvPr>
          <p:cNvCxnSpPr/>
          <p:nvPr/>
        </p:nvCxnSpPr>
        <p:spPr>
          <a:xfrm flipH="1">
            <a:off x="1565925" y="2195234"/>
            <a:ext cx="298286" cy="190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E83879C-2ECF-4C34-1E89-6EE90E816EAA}"/>
              </a:ext>
            </a:extLst>
          </p:cNvPr>
          <p:cNvCxnSpPr/>
          <p:nvPr/>
        </p:nvCxnSpPr>
        <p:spPr>
          <a:xfrm flipH="1">
            <a:off x="2195959" y="2202870"/>
            <a:ext cx="124601" cy="1585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3B3EF28-C5D5-9E6F-2CF1-6558143D51F2}"/>
              </a:ext>
            </a:extLst>
          </p:cNvPr>
          <p:cNvCxnSpPr/>
          <p:nvPr/>
        </p:nvCxnSpPr>
        <p:spPr>
          <a:xfrm>
            <a:off x="2710575" y="2181453"/>
            <a:ext cx="289400" cy="137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EF5A69-6EA7-0C90-8E6C-037F63FBA693}"/>
              </a:ext>
            </a:extLst>
          </p:cNvPr>
          <p:cNvCxnSpPr/>
          <p:nvPr/>
        </p:nvCxnSpPr>
        <p:spPr>
          <a:xfrm>
            <a:off x="3224090" y="2181452"/>
            <a:ext cx="289400" cy="137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19E5842-1D89-6E80-652F-1AC4F3CEC99F}"/>
              </a:ext>
            </a:extLst>
          </p:cNvPr>
          <p:cNvSpPr/>
          <p:nvPr/>
        </p:nvSpPr>
        <p:spPr>
          <a:xfrm>
            <a:off x="2082388" y="1965830"/>
            <a:ext cx="577402" cy="276999"/>
          </a:xfrm>
          <a:prstGeom prst="rect">
            <a:avLst/>
          </a:prstGeom>
        </p:spPr>
        <p:txBody>
          <a:bodyPr wrap="none">
            <a:spAutoFit/>
          </a:bodyPr>
          <a:lstStyle/>
          <a:p>
            <a:r>
              <a:rPr lang="en-US" sz="1200" kern="0" dirty="0">
                <a:latin typeface="+mj-lt"/>
                <a:cs typeface="Times New Roman" panose="02020603050405020304" pitchFamily="18" charset="0"/>
              </a:rPr>
              <a:t>PMLs</a:t>
            </a:r>
            <a:endParaRPr lang="en-GB" sz="1200" dirty="0">
              <a:latin typeface="+mj-lt"/>
            </a:endParaRPr>
          </a:p>
        </p:txBody>
      </p:sp>
      <p:cxnSp>
        <p:nvCxnSpPr>
          <p:cNvPr id="22" name="Straight Arrow Connector 21">
            <a:extLst>
              <a:ext uri="{FF2B5EF4-FFF2-40B4-BE49-F238E27FC236}">
                <a16:creationId xmlns:a16="http://schemas.microsoft.com/office/drawing/2014/main" id="{1BDF707D-4C4D-7FF3-4335-A943ABC0DE81}"/>
              </a:ext>
            </a:extLst>
          </p:cNvPr>
          <p:cNvCxnSpPr>
            <a:cxnSpLocks/>
          </p:cNvCxnSpPr>
          <p:nvPr/>
        </p:nvCxnSpPr>
        <p:spPr>
          <a:xfrm flipH="1">
            <a:off x="3542305" y="2507945"/>
            <a:ext cx="414864" cy="205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172A3C4-07EA-16CB-245C-1D20EC88264B}"/>
              </a:ext>
            </a:extLst>
          </p:cNvPr>
          <p:cNvCxnSpPr>
            <a:cxnSpLocks/>
          </p:cNvCxnSpPr>
          <p:nvPr/>
        </p:nvCxnSpPr>
        <p:spPr>
          <a:xfrm flipH="1">
            <a:off x="3609333" y="2914222"/>
            <a:ext cx="331069" cy="4523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E918DC5-0D06-CF65-FBE6-66C4AB221D6E}"/>
              </a:ext>
            </a:extLst>
          </p:cNvPr>
          <p:cNvCxnSpPr>
            <a:cxnSpLocks/>
          </p:cNvCxnSpPr>
          <p:nvPr/>
        </p:nvCxnSpPr>
        <p:spPr>
          <a:xfrm flipH="1">
            <a:off x="3581195" y="3168871"/>
            <a:ext cx="447374" cy="7404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AAEEA25-5BE1-FDE1-FA85-BC65241B67A1}"/>
              </a:ext>
            </a:extLst>
          </p:cNvPr>
          <p:cNvCxnSpPr>
            <a:cxnSpLocks/>
          </p:cNvCxnSpPr>
          <p:nvPr/>
        </p:nvCxnSpPr>
        <p:spPr>
          <a:xfrm flipH="1">
            <a:off x="3585405" y="3528609"/>
            <a:ext cx="473833" cy="9200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B4F2592-28B3-D6AE-3EA2-A36712EE203E}"/>
              </a:ext>
            </a:extLst>
          </p:cNvPr>
          <p:cNvSpPr/>
          <p:nvPr/>
        </p:nvSpPr>
        <p:spPr>
          <a:xfrm>
            <a:off x="1919967" y="5356492"/>
            <a:ext cx="577402" cy="276999"/>
          </a:xfrm>
          <a:prstGeom prst="rect">
            <a:avLst/>
          </a:prstGeom>
        </p:spPr>
        <p:txBody>
          <a:bodyPr wrap="none">
            <a:spAutoFit/>
          </a:bodyPr>
          <a:lstStyle/>
          <a:p>
            <a:r>
              <a:rPr lang="en-US" sz="1200" kern="0" dirty="0">
                <a:latin typeface="+mj-lt"/>
                <a:cs typeface="Times New Roman" panose="02020603050405020304" pitchFamily="18" charset="0"/>
              </a:rPr>
              <a:t>PMLs</a:t>
            </a:r>
            <a:endParaRPr lang="en-GB" sz="1200" dirty="0">
              <a:latin typeface="+mj-lt"/>
            </a:endParaRPr>
          </a:p>
        </p:txBody>
      </p:sp>
      <p:sp>
        <p:nvSpPr>
          <p:cNvPr id="27" name="Rectangle 26">
            <a:extLst>
              <a:ext uri="{FF2B5EF4-FFF2-40B4-BE49-F238E27FC236}">
                <a16:creationId xmlns:a16="http://schemas.microsoft.com/office/drawing/2014/main" id="{60B78FB5-F9E8-4210-612C-105B8CE26528}"/>
              </a:ext>
            </a:extLst>
          </p:cNvPr>
          <p:cNvSpPr/>
          <p:nvPr/>
        </p:nvSpPr>
        <p:spPr>
          <a:xfrm>
            <a:off x="4786358" y="4198088"/>
            <a:ext cx="3892435" cy="276999"/>
          </a:xfrm>
          <a:prstGeom prst="rect">
            <a:avLst/>
          </a:prstGeom>
        </p:spPr>
        <p:txBody>
          <a:bodyPr wrap="square">
            <a:spAutoFit/>
          </a:bodyPr>
          <a:lstStyle/>
          <a:p>
            <a:r>
              <a:rPr lang="en-US" sz="1200" b="1" i="1" kern="0" dirty="0">
                <a:solidFill>
                  <a:schemeClr val="bg1"/>
                </a:solidFill>
                <a:latin typeface="+mj-lt"/>
                <a:cs typeface="Times New Roman" panose="02020603050405020304" pitchFamily="18" charset="0"/>
              </a:rPr>
              <a:t>However most impact at </a:t>
            </a:r>
            <a:r>
              <a:rPr lang="en-US" sz="1200" b="1" i="1" kern="0" dirty="0" err="1">
                <a:solidFill>
                  <a:schemeClr val="bg1"/>
                </a:solidFill>
                <a:latin typeface="+mj-lt"/>
                <a:cs typeface="Times New Roman" panose="02020603050405020304" pitchFamily="18" charset="0"/>
              </a:rPr>
              <a:t>n</a:t>
            </a:r>
            <a:r>
              <a:rPr lang="en-US" sz="1200" b="1" i="1" kern="0" baseline="-25000" dirty="0" err="1">
                <a:solidFill>
                  <a:schemeClr val="bg1"/>
                </a:solidFill>
                <a:latin typeface="+mj-lt"/>
                <a:cs typeface="Times New Roman" panose="02020603050405020304" pitchFamily="18" charset="0"/>
              </a:rPr>
              <a:t>e,sep</a:t>
            </a:r>
            <a:r>
              <a:rPr lang="en-US" sz="1200" b="1" i="1" kern="0" dirty="0">
                <a:solidFill>
                  <a:schemeClr val="bg1"/>
                </a:solidFill>
                <a:latin typeface="+mj-lt"/>
                <a:cs typeface="Times New Roman" panose="02020603050405020304" pitchFamily="18" charset="0"/>
              </a:rPr>
              <a:t> for this case</a:t>
            </a:r>
            <a:endParaRPr lang="en-GB" sz="1200" b="1" i="1" baseline="-25000" dirty="0">
              <a:solidFill>
                <a:schemeClr val="bg1"/>
              </a:solidFill>
              <a:latin typeface="+mj-lt"/>
            </a:endParaRPr>
          </a:p>
        </p:txBody>
      </p:sp>
      <p:cxnSp>
        <p:nvCxnSpPr>
          <p:cNvPr id="28" name="Straight Arrow Connector 27">
            <a:extLst>
              <a:ext uri="{FF2B5EF4-FFF2-40B4-BE49-F238E27FC236}">
                <a16:creationId xmlns:a16="http://schemas.microsoft.com/office/drawing/2014/main" id="{C8477D61-4D67-1522-A67F-AD3F1D9BB4B9}"/>
              </a:ext>
            </a:extLst>
          </p:cNvPr>
          <p:cNvCxnSpPr>
            <a:cxnSpLocks/>
          </p:cNvCxnSpPr>
          <p:nvPr/>
        </p:nvCxnSpPr>
        <p:spPr>
          <a:xfrm flipH="1" flipV="1">
            <a:off x="1039833" y="5022031"/>
            <a:ext cx="230285" cy="286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16496A5-E0C1-12B4-71F3-A01730DDE5BE}"/>
              </a:ext>
            </a:extLst>
          </p:cNvPr>
          <p:cNvCxnSpPr>
            <a:cxnSpLocks/>
          </p:cNvCxnSpPr>
          <p:nvPr/>
        </p:nvCxnSpPr>
        <p:spPr>
          <a:xfrm flipV="1">
            <a:off x="2167296" y="5004046"/>
            <a:ext cx="6490" cy="2702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F12A1EE-8DE7-82D3-7EB8-F48B92D994DF}"/>
              </a:ext>
            </a:extLst>
          </p:cNvPr>
          <p:cNvCxnSpPr>
            <a:cxnSpLocks/>
          </p:cNvCxnSpPr>
          <p:nvPr/>
        </p:nvCxnSpPr>
        <p:spPr>
          <a:xfrm flipV="1">
            <a:off x="2731469" y="5030709"/>
            <a:ext cx="353353" cy="2436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55D1FED-C51A-2E7A-DE91-A81CD014ADDF}"/>
              </a:ext>
            </a:extLst>
          </p:cNvPr>
          <p:cNvCxnSpPr/>
          <p:nvPr/>
        </p:nvCxnSpPr>
        <p:spPr>
          <a:xfrm flipV="1">
            <a:off x="3065912" y="5093409"/>
            <a:ext cx="424176" cy="180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CABE47F-0D1F-02C8-AEB3-AC457DBD6F4E}"/>
              </a:ext>
            </a:extLst>
          </p:cNvPr>
          <p:cNvSpPr/>
          <p:nvPr/>
        </p:nvSpPr>
        <p:spPr>
          <a:xfrm>
            <a:off x="96077" y="3239554"/>
            <a:ext cx="577402" cy="276999"/>
          </a:xfrm>
          <a:prstGeom prst="rect">
            <a:avLst/>
          </a:prstGeom>
        </p:spPr>
        <p:txBody>
          <a:bodyPr wrap="none">
            <a:spAutoFit/>
          </a:bodyPr>
          <a:lstStyle/>
          <a:p>
            <a:r>
              <a:rPr lang="en-US" sz="1200" kern="0" dirty="0">
                <a:latin typeface="+mj-lt"/>
                <a:cs typeface="Times New Roman" panose="02020603050405020304" pitchFamily="18" charset="0"/>
              </a:rPr>
              <a:t>PMLs</a:t>
            </a:r>
            <a:endParaRPr lang="en-GB" sz="1200" dirty="0">
              <a:latin typeface="+mj-lt"/>
            </a:endParaRPr>
          </a:p>
        </p:txBody>
      </p:sp>
      <p:sp>
        <p:nvSpPr>
          <p:cNvPr id="34" name="Rectangle 33">
            <a:extLst>
              <a:ext uri="{FF2B5EF4-FFF2-40B4-BE49-F238E27FC236}">
                <a16:creationId xmlns:a16="http://schemas.microsoft.com/office/drawing/2014/main" id="{64F1624B-79C6-A939-6BC6-F90EB5C10D98}"/>
              </a:ext>
            </a:extLst>
          </p:cNvPr>
          <p:cNvSpPr/>
          <p:nvPr/>
        </p:nvSpPr>
        <p:spPr>
          <a:xfrm>
            <a:off x="4938551" y="2527325"/>
            <a:ext cx="3054919" cy="461665"/>
          </a:xfrm>
          <a:prstGeom prst="rect">
            <a:avLst/>
          </a:prstGeom>
        </p:spPr>
        <p:txBody>
          <a:bodyPr wrap="square">
            <a:spAutoFit/>
          </a:bodyPr>
          <a:lstStyle/>
          <a:p>
            <a:pPr algn="ctr"/>
            <a:r>
              <a:rPr lang="en-US" sz="1200" b="1" i="1" kern="0" dirty="0">
                <a:solidFill>
                  <a:schemeClr val="bg1"/>
                </a:solidFill>
                <a:latin typeface="+mj-lt"/>
                <a:cs typeface="Times New Roman" panose="02020603050405020304" pitchFamily="18" charset="0"/>
              </a:rPr>
              <a:t>ELM, N=1:9, 4MJ, 15MA/5.3T, No RMP </a:t>
            </a:r>
          </a:p>
          <a:p>
            <a:pPr algn="ctr"/>
            <a:r>
              <a:rPr lang="en-US" sz="1200" b="1" i="1" kern="0" dirty="0">
                <a:solidFill>
                  <a:schemeClr val="bg1"/>
                </a:solidFill>
                <a:latin typeface="+mj-lt"/>
                <a:cs typeface="Times New Roman" panose="02020603050405020304" pitchFamily="18" charset="0"/>
              </a:rPr>
              <a:t>[M. Becoulet, IAEA 2020] </a:t>
            </a:r>
            <a:endParaRPr lang="en-GB" sz="1200" b="1" i="1" dirty="0">
              <a:solidFill>
                <a:schemeClr val="bg1"/>
              </a:solidFill>
              <a:latin typeface="+mj-lt"/>
            </a:endParaRPr>
          </a:p>
        </p:txBody>
      </p:sp>
      <p:sp>
        <p:nvSpPr>
          <p:cNvPr id="35" name="TextBox 34">
            <a:extLst>
              <a:ext uri="{FF2B5EF4-FFF2-40B4-BE49-F238E27FC236}">
                <a16:creationId xmlns:a16="http://schemas.microsoft.com/office/drawing/2014/main" id="{B4AFE927-97D1-883C-62E4-50807A293DAC}"/>
              </a:ext>
            </a:extLst>
          </p:cNvPr>
          <p:cNvSpPr txBox="1"/>
          <p:nvPr/>
        </p:nvSpPr>
        <p:spPr>
          <a:xfrm>
            <a:off x="2176861" y="1208389"/>
            <a:ext cx="4790278" cy="369332"/>
          </a:xfrm>
          <a:prstGeom prst="rect">
            <a:avLst/>
          </a:prstGeom>
          <a:noFill/>
        </p:spPr>
        <p:txBody>
          <a:bodyPr wrap="square">
            <a:spAutoFit/>
          </a:bodyPr>
          <a:lstStyle/>
          <a:p>
            <a:pPr algn="ctr"/>
            <a:r>
              <a:rPr lang="en-US" sz="1800" dirty="0">
                <a:latin typeface="+mj-lt"/>
              </a:rPr>
              <a:t>COMSOL (RAPLICASOL) modelling </a:t>
            </a:r>
            <a:endParaRPr lang="en-GB" sz="1800" dirty="0">
              <a:latin typeface="+mj-lt"/>
            </a:endParaRPr>
          </a:p>
        </p:txBody>
      </p:sp>
      <p:pic>
        <p:nvPicPr>
          <p:cNvPr id="36" name="Picture 35">
            <a:extLst>
              <a:ext uri="{FF2B5EF4-FFF2-40B4-BE49-F238E27FC236}">
                <a16:creationId xmlns:a16="http://schemas.microsoft.com/office/drawing/2014/main" id="{B4C4A561-6B79-5044-40F0-8C268927E60C}"/>
              </a:ext>
            </a:extLst>
          </p:cNvPr>
          <p:cNvPicPr>
            <a:picLocks noChangeAspect="1"/>
          </p:cNvPicPr>
          <p:nvPr/>
        </p:nvPicPr>
        <p:blipFill>
          <a:blip r:embed="rId4"/>
          <a:stretch>
            <a:fillRect/>
          </a:stretch>
        </p:blipFill>
        <p:spPr>
          <a:xfrm>
            <a:off x="7440091" y="5604028"/>
            <a:ext cx="999060" cy="485258"/>
          </a:xfrm>
          <a:prstGeom prst="rect">
            <a:avLst/>
          </a:prstGeom>
          <a:ln>
            <a:noFill/>
          </a:ln>
        </p:spPr>
      </p:pic>
      <p:pic>
        <p:nvPicPr>
          <p:cNvPr id="37" name="Picture 36">
            <a:extLst>
              <a:ext uri="{FF2B5EF4-FFF2-40B4-BE49-F238E27FC236}">
                <a16:creationId xmlns:a16="http://schemas.microsoft.com/office/drawing/2014/main" id="{DD4B8985-4082-1866-4526-4DEFF3CE9647}"/>
              </a:ext>
            </a:extLst>
          </p:cNvPr>
          <p:cNvPicPr>
            <a:picLocks noChangeAspect="1"/>
          </p:cNvPicPr>
          <p:nvPr/>
        </p:nvPicPr>
        <p:blipFill>
          <a:blip r:embed="rId5"/>
          <a:stretch>
            <a:fillRect/>
          </a:stretch>
        </p:blipFill>
        <p:spPr>
          <a:xfrm>
            <a:off x="507370" y="5704171"/>
            <a:ext cx="2086441" cy="502980"/>
          </a:xfrm>
          <a:prstGeom prst="rect">
            <a:avLst/>
          </a:prstGeom>
          <a:ln>
            <a:noFill/>
          </a:ln>
        </p:spPr>
      </p:pic>
      <p:sp>
        <p:nvSpPr>
          <p:cNvPr id="52" name="TextBox 51">
            <a:extLst>
              <a:ext uri="{FF2B5EF4-FFF2-40B4-BE49-F238E27FC236}">
                <a16:creationId xmlns:a16="http://schemas.microsoft.com/office/drawing/2014/main" id="{86B6E46A-A8D5-22DB-CF6A-A50628A582FB}"/>
              </a:ext>
            </a:extLst>
          </p:cNvPr>
          <p:cNvSpPr txBox="1"/>
          <p:nvPr/>
        </p:nvSpPr>
        <p:spPr>
          <a:xfrm>
            <a:off x="4248309" y="1896214"/>
            <a:ext cx="586884" cy="276999"/>
          </a:xfrm>
          <a:prstGeom prst="rect">
            <a:avLst/>
          </a:prstGeom>
          <a:noFill/>
        </p:spPr>
        <p:txBody>
          <a:bodyPr wrap="square">
            <a:spAutoFit/>
          </a:bodyPr>
          <a:lstStyle/>
          <a:p>
            <a:r>
              <a:rPr lang="en-US" sz="1200" dirty="0">
                <a:latin typeface="+mj-lt"/>
              </a:rPr>
              <a:t>n</a:t>
            </a:r>
            <a:r>
              <a:rPr lang="en-US" sz="1200" baseline="-25000" dirty="0">
                <a:latin typeface="+mj-lt"/>
              </a:rPr>
              <a:t>e</a:t>
            </a:r>
            <a:endParaRPr lang="en-GB" sz="1200" baseline="-25000" dirty="0"/>
          </a:p>
        </p:txBody>
      </p:sp>
      <p:sp>
        <p:nvSpPr>
          <p:cNvPr id="54" name="TextBox 53">
            <a:extLst>
              <a:ext uri="{FF2B5EF4-FFF2-40B4-BE49-F238E27FC236}">
                <a16:creationId xmlns:a16="http://schemas.microsoft.com/office/drawing/2014/main" id="{AEB9AD9D-81C6-B960-75CD-A5286E98281C}"/>
              </a:ext>
            </a:extLst>
          </p:cNvPr>
          <p:cNvSpPr txBox="1"/>
          <p:nvPr/>
        </p:nvSpPr>
        <p:spPr>
          <a:xfrm>
            <a:off x="8385351" y="2097861"/>
            <a:ext cx="586884" cy="276999"/>
          </a:xfrm>
          <a:prstGeom prst="rect">
            <a:avLst/>
          </a:prstGeom>
          <a:noFill/>
        </p:spPr>
        <p:txBody>
          <a:bodyPr wrap="square">
            <a:spAutoFit/>
          </a:bodyPr>
          <a:lstStyle/>
          <a:p>
            <a:r>
              <a:rPr lang="en-US" sz="1200" dirty="0">
                <a:latin typeface="+mj-lt"/>
              </a:rPr>
              <a:t>n</a:t>
            </a:r>
            <a:r>
              <a:rPr lang="en-US" sz="1200" baseline="-25000" dirty="0">
                <a:latin typeface="+mj-lt"/>
              </a:rPr>
              <a:t>e</a:t>
            </a:r>
            <a:endParaRPr lang="en-GB" sz="1200" baseline="-25000" dirty="0"/>
          </a:p>
        </p:txBody>
      </p:sp>
      <p:sp>
        <p:nvSpPr>
          <p:cNvPr id="32" name="Rectangle 31">
            <a:extLst>
              <a:ext uri="{FF2B5EF4-FFF2-40B4-BE49-F238E27FC236}">
                <a16:creationId xmlns:a16="http://schemas.microsoft.com/office/drawing/2014/main" id="{C8F332B1-417E-C1A4-36C6-1AE72AA27E5A}"/>
              </a:ext>
            </a:extLst>
          </p:cNvPr>
          <p:cNvSpPr/>
          <p:nvPr/>
        </p:nvSpPr>
        <p:spPr>
          <a:xfrm>
            <a:off x="766601" y="2594000"/>
            <a:ext cx="3054919" cy="276999"/>
          </a:xfrm>
          <a:prstGeom prst="rect">
            <a:avLst/>
          </a:prstGeom>
        </p:spPr>
        <p:txBody>
          <a:bodyPr wrap="square">
            <a:spAutoFit/>
          </a:bodyPr>
          <a:lstStyle/>
          <a:p>
            <a:pPr algn="ctr"/>
            <a:r>
              <a:rPr lang="en-US" sz="1200" b="1" i="1" kern="0" dirty="0">
                <a:solidFill>
                  <a:schemeClr val="bg1"/>
                </a:solidFill>
                <a:latin typeface="+mj-lt"/>
                <a:cs typeface="Times New Roman" panose="02020603050405020304" pitchFamily="18" charset="0"/>
              </a:rPr>
              <a:t>Local midplane gas injection</a:t>
            </a:r>
            <a:endParaRPr lang="en-GB" sz="1200" b="1" i="1" dirty="0">
              <a:solidFill>
                <a:schemeClr val="bg1"/>
              </a:solidFill>
              <a:latin typeface="+mj-lt"/>
            </a:endParaRPr>
          </a:p>
        </p:txBody>
      </p:sp>
    </p:spTree>
    <p:extLst>
      <p:ext uri="{BB962C8B-B14F-4D97-AF65-F5344CB8AC3E}">
        <p14:creationId xmlns:p14="http://schemas.microsoft.com/office/powerpoint/2010/main" val="813301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1F92A-E93B-9FA8-2F67-55333F26D9D7}"/>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F10CF906-C84C-36BE-3E20-59DAC5A43BD4}"/>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8910F65B-328D-0DDC-F4BB-B087A0BCF1EB}"/>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Tree>
    <p:extLst>
      <p:ext uri="{BB962C8B-B14F-4D97-AF65-F5344CB8AC3E}">
        <p14:creationId xmlns:p14="http://schemas.microsoft.com/office/powerpoint/2010/main" val="4074444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54590-0EB0-7C1A-69E2-095639F54B7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C2D3AF-B813-4AF2-418E-1754D54828D1}"/>
              </a:ext>
            </a:extLst>
          </p:cNvPr>
          <p:cNvSpPr/>
          <p:nvPr/>
        </p:nvSpPr>
        <p:spPr>
          <a:xfrm>
            <a:off x="15686" y="548320"/>
            <a:ext cx="9001124" cy="646331"/>
          </a:xfrm>
          <a:prstGeom prst="rect">
            <a:avLst/>
          </a:prstGeom>
          <a:ln>
            <a:noFill/>
          </a:ln>
        </p:spPr>
        <p:txBody>
          <a:bodyPr wrap="square">
            <a:spAutoFit/>
          </a:bodyPr>
          <a:lstStyle/>
          <a:p>
            <a:pPr marL="457200" indent="-457200" algn="just">
              <a:buFont typeface="Wingdings" panose="05000000000000000000" pitchFamily="2" charset="2"/>
              <a:buChar char="q"/>
            </a:pPr>
            <a:r>
              <a:rPr lang="en-US" sz="1800" dirty="0">
                <a:latin typeface="+mj-lt"/>
              </a:rPr>
              <a:t>Continuous progress in increasing ICRF coupling &amp; minimizing ICRF-specific sputtering, in particular with high Z wall: AUG &amp; C-MOD.</a:t>
            </a:r>
            <a:endParaRPr lang="en-GB" sz="1800" dirty="0">
              <a:latin typeface="+mj-lt"/>
            </a:endParaRPr>
          </a:p>
        </p:txBody>
      </p:sp>
      <p:sp>
        <p:nvSpPr>
          <p:cNvPr id="6" name="Rectangle 5">
            <a:extLst>
              <a:ext uri="{FF2B5EF4-FFF2-40B4-BE49-F238E27FC236}">
                <a16:creationId xmlns:a16="http://schemas.microsoft.com/office/drawing/2014/main" id="{A073CFC7-E1B8-2E6C-B103-AC327431EC3A}"/>
              </a:ext>
            </a:extLst>
          </p:cNvPr>
          <p:cNvSpPr/>
          <p:nvPr/>
        </p:nvSpPr>
        <p:spPr>
          <a:xfrm>
            <a:off x="15686" y="1263891"/>
            <a:ext cx="2984690" cy="369332"/>
          </a:xfrm>
          <a:prstGeom prst="rect">
            <a:avLst/>
          </a:prstGeom>
          <a:ln>
            <a:noFill/>
          </a:ln>
        </p:spPr>
        <p:txBody>
          <a:bodyPr wrap="square">
            <a:spAutoFit/>
          </a:bodyPr>
          <a:lstStyle/>
          <a:p>
            <a:pPr marL="457200" indent="-457200" algn="just">
              <a:buFont typeface="Wingdings" panose="05000000000000000000" pitchFamily="2" charset="2"/>
              <a:buChar char="q"/>
            </a:pPr>
            <a:r>
              <a:rPr lang="en-GB" sz="1800" dirty="0">
                <a:latin typeface="+mj-lt"/>
              </a:rPr>
              <a:t>Optimizations of both:</a:t>
            </a:r>
          </a:p>
        </p:txBody>
      </p:sp>
      <p:sp>
        <p:nvSpPr>
          <p:cNvPr id="7" name="Rectangle 6">
            <a:extLst>
              <a:ext uri="{FF2B5EF4-FFF2-40B4-BE49-F238E27FC236}">
                <a16:creationId xmlns:a16="http://schemas.microsoft.com/office/drawing/2014/main" id="{CCD77111-89F2-8156-93EB-233FA47AA476}"/>
              </a:ext>
            </a:extLst>
          </p:cNvPr>
          <p:cNvSpPr/>
          <p:nvPr/>
        </p:nvSpPr>
        <p:spPr>
          <a:xfrm>
            <a:off x="15685" y="5499877"/>
            <a:ext cx="9001125" cy="738664"/>
          </a:xfrm>
          <a:prstGeom prst="rect">
            <a:avLst/>
          </a:prstGeom>
          <a:ln>
            <a:noFill/>
          </a:ln>
        </p:spPr>
        <p:txBody>
          <a:bodyPr wrap="square">
            <a:spAutoFit/>
          </a:bodyPr>
          <a:lstStyle/>
          <a:p>
            <a:pPr algn="just"/>
            <a:r>
              <a:rPr lang="en-US" sz="1400" i="1" kern="0" dirty="0">
                <a:latin typeface="+mj-lt"/>
                <a:cs typeface="Aparajita" panose="02020603050405020304" pitchFamily="18" charset="0"/>
              </a:rPr>
              <a:t>[*] “Radiation pattern” synthesis is common practice in antenna phased arrays; used for decades “outside nuclear fusion”. Now used in nuclear fusion (independently) to reduce ICRF-specific sputtering since first demonstration on AUG.</a:t>
            </a:r>
            <a:endParaRPr lang="en-US" sz="1400" i="1" kern="0" dirty="0">
              <a:latin typeface="+mj-lt"/>
              <a:cs typeface="Aparajita" panose="02020603050405020304" pitchFamily="18" charset="0"/>
              <a:sym typeface="Wingdings" panose="05000000000000000000" pitchFamily="2" charset="2"/>
            </a:endParaRPr>
          </a:p>
        </p:txBody>
      </p:sp>
      <p:sp>
        <p:nvSpPr>
          <p:cNvPr id="9" name="Rectangle 2">
            <a:extLst>
              <a:ext uri="{FF2B5EF4-FFF2-40B4-BE49-F238E27FC236}">
                <a16:creationId xmlns:a16="http://schemas.microsoft.com/office/drawing/2014/main" id="{1B4756C4-DD4A-8834-C831-E92E250A93BB}"/>
              </a:ext>
            </a:extLst>
          </p:cNvPr>
          <p:cNvSpPr>
            <a:spLocks noGrp="1" noChangeAspect="1" noChangeArrowheads="1"/>
          </p:cNvSpPr>
          <p:nvPr>
            <p:ph type="title"/>
          </p:nvPr>
        </p:nvSpPr>
        <p:spPr>
          <a:xfrm>
            <a:off x="348971" y="59091"/>
            <a:ext cx="8454370" cy="344319"/>
          </a:xfrm>
        </p:spPr>
        <p:txBody>
          <a:bodyPr/>
          <a:lstStyle/>
          <a:p>
            <a:r>
              <a:rPr lang="en-US" sz="2800" dirty="0"/>
              <a:t>ICRF-specific sputtering in high-Z tokamaks</a:t>
            </a:r>
          </a:p>
        </p:txBody>
      </p:sp>
      <p:pic>
        <p:nvPicPr>
          <p:cNvPr id="2" name="Picture 1">
            <a:extLst>
              <a:ext uri="{FF2B5EF4-FFF2-40B4-BE49-F238E27FC236}">
                <a16:creationId xmlns:a16="http://schemas.microsoft.com/office/drawing/2014/main" id="{3B192C54-6D76-E023-9B16-BD8E4C81108D}"/>
              </a:ext>
            </a:extLst>
          </p:cNvPr>
          <p:cNvPicPr>
            <a:picLocks noChangeAspect="1"/>
          </p:cNvPicPr>
          <p:nvPr/>
        </p:nvPicPr>
        <p:blipFill>
          <a:blip r:embed="rId2"/>
          <a:stretch>
            <a:fillRect/>
          </a:stretch>
        </p:blipFill>
        <p:spPr>
          <a:xfrm>
            <a:off x="127190" y="2415583"/>
            <a:ext cx="5188354" cy="2918449"/>
          </a:xfrm>
          <a:prstGeom prst="rect">
            <a:avLst/>
          </a:prstGeom>
        </p:spPr>
      </p:pic>
      <p:sp>
        <p:nvSpPr>
          <p:cNvPr id="3" name="Rectangle 2">
            <a:extLst>
              <a:ext uri="{FF2B5EF4-FFF2-40B4-BE49-F238E27FC236}">
                <a16:creationId xmlns:a16="http://schemas.microsoft.com/office/drawing/2014/main" id="{755D1ACD-52E6-D148-B9D6-24AAD113FD09}"/>
              </a:ext>
            </a:extLst>
          </p:cNvPr>
          <p:cNvSpPr/>
          <p:nvPr/>
        </p:nvSpPr>
        <p:spPr>
          <a:xfrm>
            <a:off x="894563" y="4433693"/>
            <a:ext cx="1945982" cy="276999"/>
          </a:xfrm>
          <a:prstGeom prst="rect">
            <a:avLst/>
          </a:prstGeom>
        </p:spPr>
        <p:txBody>
          <a:bodyPr wrap="none">
            <a:spAutoFit/>
          </a:bodyPr>
          <a:lstStyle/>
          <a:p>
            <a:r>
              <a:rPr lang="en-GB" sz="1200" i="1" dirty="0">
                <a:latin typeface="+mj-lt"/>
              </a:rPr>
              <a:t>ATTIV, Local gas injection</a:t>
            </a:r>
          </a:p>
        </p:txBody>
      </p:sp>
      <p:sp>
        <p:nvSpPr>
          <p:cNvPr id="8" name="Rectangle 7">
            <a:extLst>
              <a:ext uri="{FF2B5EF4-FFF2-40B4-BE49-F238E27FC236}">
                <a16:creationId xmlns:a16="http://schemas.microsoft.com/office/drawing/2014/main" id="{A50DFE5F-E5FD-5B56-5F68-3388E7FA501A}"/>
              </a:ext>
            </a:extLst>
          </p:cNvPr>
          <p:cNvSpPr/>
          <p:nvPr/>
        </p:nvSpPr>
        <p:spPr>
          <a:xfrm>
            <a:off x="2432349" y="4156698"/>
            <a:ext cx="461986" cy="369332"/>
          </a:xfrm>
          <a:prstGeom prst="rect">
            <a:avLst/>
          </a:prstGeom>
        </p:spPr>
        <p:txBody>
          <a:bodyPr wrap="none">
            <a:spAutoFit/>
          </a:bodyPr>
          <a:lstStyle/>
          <a:p>
            <a:r>
              <a:rPr lang="en-GB" sz="1800" dirty="0"/>
              <a:t>-k</a:t>
            </a:r>
            <a:r>
              <a:rPr lang="en-GB" sz="1800" baseline="-25000" dirty="0"/>
              <a:t>0</a:t>
            </a:r>
          </a:p>
        </p:txBody>
      </p:sp>
      <p:sp>
        <p:nvSpPr>
          <p:cNvPr id="10" name="Rectangle 9">
            <a:extLst>
              <a:ext uri="{FF2B5EF4-FFF2-40B4-BE49-F238E27FC236}">
                <a16:creationId xmlns:a16="http://schemas.microsoft.com/office/drawing/2014/main" id="{6E6EA8E4-91B9-CEC6-9795-4A69249BF21F}"/>
              </a:ext>
            </a:extLst>
          </p:cNvPr>
          <p:cNvSpPr/>
          <p:nvPr/>
        </p:nvSpPr>
        <p:spPr>
          <a:xfrm>
            <a:off x="3100679" y="4171862"/>
            <a:ext cx="519694" cy="369332"/>
          </a:xfrm>
          <a:prstGeom prst="rect">
            <a:avLst/>
          </a:prstGeom>
        </p:spPr>
        <p:txBody>
          <a:bodyPr wrap="none">
            <a:spAutoFit/>
          </a:bodyPr>
          <a:lstStyle/>
          <a:p>
            <a:r>
              <a:rPr lang="en-GB" sz="1800" dirty="0"/>
              <a:t>+k</a:t>
            </a:r>
            <a:r>
              <a:rPr lang="en-GB" sz="1800" baseline="-25000" dirty="0"/>
              <a:t>0</a:t>
            </a:r>
          </a:p>
        </p:txBody>
      </p:sp>
      <p:pic>
        <p:nvPicPr>
          <p:cNvPr id="11" name="Picture 2" descr="Résultat de recherche d'images pour &quot;ERM LPP logo&quot;">
            <a:extLst>
              <a:ext uri="{FF2B5EF4-FFF2-40B4-BE49-F238E27FC236}">
                <a16:creationId xmlns:a16="http://schemas.microsoft.com/office/drawing/2014/main" id="{660E426B-6794-D8A6-4536-F2B35F0E91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7" r="10046"/>
          <a:stretch/>
        </p:blipFill>
        <p:spPr bwMode="auto">
          <a:xfrm>
            <a:off x="4691831" y="2395962"/>
            <a:ext cx="714829" cy="69966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B832EAB-9ACE-CD61-643B-25759974D609}"/>
              </a:ext>
            </a:extLst>
          </p:cNvPr>
          <p:cNvGrpSpPr/>
          <p:nvPr/>
        </p:nvGrpSpPr>
        <p:grpSpPr>
          <a:xfrm>
            <a:off x="5414115" y="2070710"/>
            <a:ext cx="3701022" cy="3079515"/>
            <a:chOff x="26843714" y="17429835"/>
            <a:chExt cx="3341574" cy="2721738"/>
          </a:xfrm>
        </p:grpSpPr>
        <p:grpSp>
          <p:nvGrpSpPr>
            <p:cNvPr id="24" name="Group 23">
              <a:extLst>
                <a:ext uri="{FF2B5EF4-FFF2-40B4-BE49-F238E27FC236}">
                  <a16:creationId xmlns:a16="http://schemas.microsoft.com/office/drawing/2014/main" id="{0CEBD426-337A-23BF-6FDD-8D29C0852518}"/>
                </a:ext>
              </a:extLst>
            </p:cNvPr>
            <p:cNvGrpSpPr/>
            <p:nvPr/>
          </p:nvGrpSpPr>
          <p:grpSpPr>
            <a:xfrm>
              <a:off x="26843714" y="17591314"/>
              <a:ext cx="3007636" cy="2560259"/>
              <a:chOff x="26843714" y="17591314"/>
              <a:chExt cx="3007636" cy="2560259"/>
            </a:xfrm>
          </p:grpSpPr>
          <p:grpSp>
            <p:nvGrpSpPr>
              <p:cNvPr id="26" name="Group 25">
                <a:extLst>
                  <a:ext uri="{FF2B5EF4-FFF2-40B4-BE49-F238E27FC236}">
                    <a16:creationId xmlns:a16="http://schemas.microsoft.com/office/drawing/2014/main" id="{72BD120E-96DA-E93B-3F1C-6E44AF9953DF}"/>
                  </a:ext>
                </a:extLst>
              </p:cNvPr>
              <p:cNvGrpSpPr/>
              <p:nvPr/>
            </p:nvGrpSpPr>
            <p:grpSpPr>
              <a:xfrm>
                <a:off x="26843714" y="17666484"/>
                <a:ext cx="3007636" cy="2485089"/>
                <a:chOff x="26843714" y="17695512"/>
                <a:chExt cx="3007636" cy="2485089"/>
              </a:xfrm>
            </p:grpSpPr>
            <p:pic>
              <p:nvPicPr>
                <p:cNvPr id="28" name="Picture 27">
                  <a:extLst>
                    <a:ext uri="{FF2B5EF4-FFF2-40B4-BE49-F238E27FC236}">
                      <a16:creationId xmlns:a16="http://schemas.microsoft.com/office/drawing/2014/main" id="{E065CC05-1515-98B6-A86F-FB31646F8ED6}"/>
                    </a:ext>
                  </a:extLst>
                </p:cNvPr>
                <p:cNvPicPr>
                  <a:picLocks noChangeAspect="1"/>
                </p:cNvPicPr>
                <p:nvPr/>
              </p:nvPicPr>
              <p:blipFill rotWithShape="1">
                <a:blip r:embed="rId4"/>
                <a:srcRect r="19496" b="70370"/>
                <a:stretch/>
              </p:blipFill>
              <p:spPr>
                <a:xfrm>
                  <a:off x="26843714" y="17695512"/>
                  <a:ext cx="2520841" cy="2205751"/>
                </a:xfrm>
                <a:prstGeom prst="rect">
                  <a:avLst/>
                </a:prstGeom>
              </p:spPr>
            </p:pic>
            <p:pic>
              <p:nvPicPr>
                <p:cNvPr id="29" name="Picture 28">
                  <a:extLst>
                    <a:ext uri="{FF2B5EF4-FFF2-40B4-BE49-F238E27FC236}">
                      <a16:creationId xmlns:a16="http://schemas.microsoft.com/office/drawing/2014/main" id="{A3F73EB0-D311-5EEA-12B8-7F2226B5C084}"/>
                    </a:ext>
                  </a:extLst>
                </p:cNvPr>
                <p:cNvPicPr>
                  <a:picLocks noChangeAspect="1"/>
                </p:cNvPicPr>
                <p:nvPr/>
              </p:nvPicPr>
              <p:blipFill rotWithShape="1">
                <a:blip r:embed="rId4"/>
                <a:srcRect l="83467" b="67095"/>
                <a:stretch/>
              </p:blipFill>
              <p:spPr>
                <a:xfrm>
                  <a:off x="29333660" y="17698997"/>
                  <a:ext cx="517690" cy="2449553"/>
                </a:xfrm>
                <a:prstGeom prst="rect">
                  <a:avLst/>
                </a:prstGeom>
              </p:spPr>
            </p:pic>
            <p:sp>
              <p:nvSpPr>
                <p:cNvPr id="30" name="Rectangle 29">
                  <a:extLst>
                    <a:ext uri="{FF2B5EF4-FFF2-40B4-BE49-F238E27FC236}">
                      <a16:creationId xmlns:a16="http://schemas.microsoft.com/office/drawing/2014/main" id="{080F937F-26F4-3636-9B0E-C297C36183D1}"/>
                    </a:ext>
                  </a:extLst>
                </p:cNvPr>
                <p:cNvSpPr/>
                <p:nvPr/>
              </p:nvSpPr>
              <p:spPr>
                <a:xfrm>
                  <a:off x="28580521" y="18302995"/>
                  <a:ext cx="505267" cy="369332"/>
                </a:xfrm>
                <a:prstGeom prst="rect">
                  <a:avLst/>
                </a:prstGeom>
              </p:spPr>
              <p:txBody>
                <a:bodyPr wrap="none">
                  <a:spAutoFit/>
                </a:bodyPr>
                <a:lstStyle/>
                <a:p>
                  <a:r>
                    <a:rPr lang="en-GB" sz="1800" dirty="0">
                      <a:solidFill>
                        <a:schemeClr val="bg1"/>
                      </a:solidFill>
                      <a:latin typeface="Arial" panose="020B0604020202020204" pitchFamily="34" charset="0"/>
                      <a:cs typeface="Arial" panose="020B0604020202020204" pitchFamily="34" charset="0"/>
                    </a:rPr>
                    <a:t>3.8</a:t>
                  </a:r>
                </a:p>
              </p:txBody>
            </p:sp>
            <p:sp>
              <p:nvSpPr>
                <p:cNvPr id="31" name="Rectangle 30">
                  <a:extLst>
                    <a:ext uri="{FF2B5EF4-FFF2-40B4-BE49-F238E27FC236}">
                      <a16:creationId xmlns:a16="http://schemas.microsoft.com/office/drawing/2014/main" id="{064D938F-BD36-6EF3-242D-80AD186116DE}"/>
                    </a:ext>
                  </a:extLst>
                </p:cNvPr>
                <p:cNvSpPr/>
                <p:nvPr/>
              </p:nvSpPr>
              <p:spPr>
                <a:xfrm>
                  <a:off x="28139250" y="18785284"/>
                  <a:ext cx="613550" cy="369332"/>
                </a:xfrm>
                <a:prstGeom prst="rect">
                  <a:avLst/>
                </a:prstGeom>
              </p:spPr>
              <p:txBody>
                <a:bodyPr wrap="square">
                  <a:spAutoFit/>
                </a:bodyPr>
                <a:lstStyle/>
                <a:p>
                  <a:r>
                    <a:rPr lang="en-GB" sz="1800" dirty="0">
                      <a:latin typeface="Arial" panose="020B0604020202020204" pitchFamily="34" charset="0"/>
                      <a:cs typeface="Arial" panose="020B0604020202020204" pitchFamily="34" charset="0"/>
                    </a:rPr>
                    <a:t>9.6</a:t>
                  </a:r>
                </a:p>
              </p:txBody>
            </p:sp>
            <p:sp>
              <p:nvSpPr>
                <p:cNvPr id="32" name="Rectangle 31">
                  <a:extLst>
                    <a:ext uri="{FF2B5EF4-FFF2-40B4-BE49-F238E27FC236}">
                      <a16:creationId xmlns:a16="http://schemas.microsoft.com/office/drawing/2014/main" id="{8C2F8677-E1CF-CFDE-18BF-F1488316624C}"/>
                    </a:ext>
                  </a:extLst>
                </p:cNvPr>
                <p:cNvSpPr/>
                <p:nvPr/>
              </p:nvSpPr>
              <p:spPr>
                <a:xfrm>
                  <a:off x="28876174" y="18780653"/>
                  <a:ext cx="568776" cy="369332"/>
                </a:xfrm>
                <a:prstGeom prst="rect">
                  <a:avLst/>
                </a:prstGeom>
              </p:spPr>
              <p:txBody>
                <a:bodyPr wrap="square">
                  <a:spAutoFit/>
                </a:bodyPr>
                <a:lstStyle/>
                <a:p>
                  <a:r>
                    <a:rPr lang="en-GB" sz="1800" dirty="0">
                      <a:solidFill>
                        <a:srgbClr val="FF66FF"/>
                      </a:solidFill>
                      <a:latin typeface="Arial" panose="020B0604020202020204" pitchFamily="34" charset="0"/>
                      <a:cs typeface="Arial" panose="020B0604020202020204" pitchFamily="34" charset="0"/>
                    </a:rPr>
                    <a:t>1.3</a:t>
                  </a:r>
                  <a:endParaRPr lang="en-GB" sz="1800"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9A856A7A-C814-6077-D968-19A1CE587F98}"/>
                    </a:ext>
                  </a:extLst>
                </p:cNvPr>
                <p:cNvSpPr/>
                <p:nvPr/>
              </p:nvSpPr>
              <p:spPr>
                <a:xfrm>
                  <a:off x="27974090" y="19842047"/>
                  <a:ext cx="1312110" cy="338554"/>
                </a:xfrm>
                <a:prstGeom prst="rect">
                  <a:avLst/>
                </a:prstGeom>
              </p:spPr>
              <p:txBody>
                <a:bodyPr wrap="square">
                  <a:spAutoFit/>
                </a:bodyPr>
                <a:lstStyle/>
                <a:p>
                  <a:r>
                    <a:rPr lang="en-GB" sz="1600" dirty="0" err="1">
                      <a:latin typeface="+mj-lt"/>
                      <a:cs typeface="Arial" panose="020B0604020202020204" pitchFamily="34" charset="0"/>
                    </a:rPr>
                    <a:t>P</a:t>
                  </a:r>
                  <a:r>
                    <a:rPr lang="en-GB" sz="1600" baseline="-25000" dirty="0" err="1">
                      <a:latin typeface="+mj-lt"/>
                      <a:cs typeface="Arial" panose="020B0604020202020204" pitchFamily="34" charset="0"/>
                    </a:rPr>
                    <a:t>cent</a:t>
                  </a:r>
                  <a:r>
                    <a:rPr lang="en-GB" sz="1600" dirty="0">
                      <a:latin typeface="+mj-lt"/>
                      <a:cs typeface="Arial" panose="020B0604020202020204" pitchFamily="34" charset="0"/>
                    </a:rPr>
                    <a:t>/</a:t>
                  </a:r>
                  <a:r>
                    <a:rPr lang="en-GB" sz="1600" dirty="0" err="1">
                      <a:latin typeface="+mj-lt"/>
                      <a:cs typeface="Arial" panose="020B0604020202020204" pitchFamily="34" charset="0"/>
                    </a:rPr>
                    <a:t>P</a:t>
                  </a:r>
                  <a:r>
                    <a:rPr lang="en-GB" sz="1600" baseline="-25000" dirty="0" err="1">
                      <a:latin typeface="+mj-lt"/>
                      <a:cs typeface="Arial" panose="020B0604020202020204" pitchFamily="34" charset="0"/>
                    </a:rPr>
                    <a:t>tot</a:t>
                  </a:r>
                  <a:endParaRPr lang="en-GB" sz="1600" baseline="-25000" dirty="0">
                    <a:latin typeface="+mj-lt"/>
                    <a:cs typeface="Arial" panose="020B0604020202020204" pitchFamily="34" charset="0"/>
                  </a:endParaRPr>
                </a:p>
              </p:txBody>
            </p:sp>
          </p:grpSp>
          <p:sp>
            <p:nvSpPr>
              <p:cNvPr id="27" name="Rectangle 26">
                <a:extLst>
                  <a:ext uri="{FF2B5EF4-FFF2-40B4-BE49-F238E27FC236}">
                    <a16:creationId xmlns:a16="http://schemas.microsoft.com/office/drawing/2014/main" id="{826553DC-DF51-A276-EB49-7DD684CDBFD8}"/>
                  </a:ext>
                </a:extLst>
              </p:cNvPr>
              <p:cNvSpPr/>
              <p:nvPr/>
            </p:nvSpPr>
            <p:spPr bwMode="auto">
              <a:xfrm>
                <a:off x="28012571" y="17591314"/>
                <a:ext cx="783772" cy="2612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64" charset="-128"/>
                </a:endParaRPr>
              </a:p>
            </p:txBody>
          </p:sp>
        </p:grpSp>
        <p:sp>
          <p:nvSpPr>
            <p:cNvPr id="25" name="Rectangle 24">
              <a:extLst>
                <a:ext uri="{FF2B5EF4-FFF2-40B4-BE49-F238E27FC236}">
                  <a16:creationId xmlns:a16="http://schemas.microsoft.com/office/drawing/2014/main" id="{CA1D7D98-C9F2-AD2A-43E8-3FF178A3AB94}"/>
                </a:ext>
              </a:extLst>
            </p:cNvPr>
            <p:cNvSpPr/>
            <p:nvPr/>
          </p:nvSpPr>
          <p:spPr>
            <a:xfrm>
              <a:off x="26975755" y="17429835"/>
              <a:ext cx="3209533" cy="338554"/>
            </a:xfrm>
            <a:prstGeom prst="rect">
              <a:avLst/>
            </a:prstGeom>
          </p:spPr>
          <p:txBody>
            <a:bodyPr wrap="none">
              <a:spAutoFit/>
            </a:bodyPr>
            <a:lstStyle/>
            <a:p>
              <a:r>
                <a:rPr lang="en-US" sz="1600" dirty="0">
                  <a:latin typeface="+mj-lt"/>
                </a:rPr>
                <a:t>&lt;E</a:t>
              </a:r>
              <a:r>
                <a:rPr lang="en-US" sz="1600" baseline="-25000" dirty="0">
                  <a:latin typeface="+mj-lt"/>
                </a:rPr>
                <a:t>//</a:t>
              </a:r>
              <a:r>
                <a:rPr lang="en-US" sz="1600" dirty="0">
                  <a:latin typeface="+mj-lt"/>
                </a:rPr>
                <a:t>&gt; [kV/m] @ surrounding PFC </a:t>
              </a:r>
              <a:endParaRPr lang="en-GB" sz="1600" dirty="0">
                <a:latin typeface="+mj-lt"/>
              </a:endParaRPr>
            </a:p>
          </p:txBody>
        </p:sp>
      </p:grpSp>
      <p:pic>
        <p:nvPicPr>
          <p:cNvPr id="34" name="Picture 33">
            <a:extLst>
              <a:ext uri="{FF2B5EF4-FFF2-40B4-BE49-F238E27FC236}">
                <a16:creationId xmlns:a16="http://schemas.microsoft.com/office/drawing/2014/main" id="{3DE5A51C-706A-6E36-671E-751B6EDAA3BD}"/>
              </a:ext>
            </a:extLst>
          </p:cNvPr>
          <p:cNvPicPr>
            <a:picLocks noChangeAspect="1"/>
          </p:cNvPicPr>
          <p:nvPr/>
        </p:nvPicPr>
        <p:blipFill rotWithShape="1">
          <a:blip r:embed="rId5"/>
          <a:srcRect l="75480" b="7728"/>
          <a:stretch/>
        </p:blipFill>
        <p:spPr>
          <a:xfrm>
            <a:off x="6175218" y="3822709"/>
            <a:ext cx="689456" cy="625466"/>
          </a:xfrm>
          <a:prstGeom prst="rect">
            <a:avLst/>
          </a:prstGeom>
        </p:spPr>
      </p:pic>
      <p:pic>
        <p:nvPicPr>
          <p:cNvPr id="36" name="Picture 35">
            <a:extLst>
              <a:ext uri="{FF2B5EF4-FFF2-40B4-BE49-F238E27FC236}">
                <a16:creationId xmlns:a16="http://schemas.microsoft.com/office/drawing/2014/main" id="{59728EA2-3C7A-63A2-50E7-9ECFDC5592C4}"/>
              </a:ext>
            </a:extLst>
          </p:cNvPr>
          <p:cNvPicPr>
            <a:picLocks noChangeAspect="1"/>
          </p:cNvPicPr>
          <p:nvPr/>
        </p:nvPicPr>
        <p:blipFill>
          <a:blip r:embed="rId6"/>
          <a:stretch>
            <a:fillRect/>
          </a:stretch>
        </p:blipFill>
        <p:spPr>
          <a:xfrm>
            <a:off x="1093622" y="2016218"/>
            <a:ext cx="3831307" cy="478914"/>
          </a:xfrm>
          <a:prstGeom prst="rect">
            <a:avLst/>
          </a:prstGeom>
        </p:spPr>
      </p:pic>
      <p:sp>
        <p:nvSpPr>
          <p:cNvPr id="38" name="TextBox 37">
            <a:extLst>
              <a:ext uri="{FF2B5EF4-FFF2-40B4-BE49-F238E27FC236}">
                <a16:creationId xmlns:a16="http://schemas.microsoft.com/office/drawing/2014/main" id="{D59ADD7B-E7EA-E9B0-A023-82D532FA5409}"/>
              </a:ext>
            </a:extLst>
          </p:cNvPr>
          <p:cNvSpPr txBox="1"/>
          <p:nvPr/>
        </p:nvSpPr>
        <p:spPr>
          <a:xfrm>
            <a:off x="6849010" y="2568582"/>
            <a:ext cx="1479593" cy="369332"/>
          </a:xfrm>
          <a:prstGeom prst="rect">
            <a:avLst/>
          </a:prstGeom>
          <a:noFill/>
        </p:spPr>
        <p:txBody>
          <a:bodyPr wrap="square">
            <a:spAutoFit/>
          </a:bodyPr>
          <a:lstStyle/>
          <a:p>
            <a:r>
              <a:rPr lang="en-GB" sz="1800" dirty="0">
                <a:latin typeface="+mj-lt"/>
                <a:cs typeface="Times New Roman" panose="02020603050405020304" pitchFamily="18" charset="0"/>
              </a:rPr>
              <a:t>[0;π;0;π]</a:t>
            </a:r>
          </a:p>
        </p:txBody>
      </p:sp>
      <p:sp>
        <p:nvSpPr>
          <p:cNvPr id="4" name="Rectangle 3">
            <a:extLst>
              <a:ext uri="{FF2B5EF4-FFF2-40B4-BE49-F238E27FC236}">
                <a16:creationId xmlns:a16="http://schemas.microsoft.com/office/drawing/2014/main" id="{0E03E11E-1308-C42A-D3B6-46926C37198A}"/>
              </a:ext>
            </a:extLst>
          </p:cNvPr>
          <p:cNvSpPr/>
          <p:nvPr/>
        </p:nvSpPr>
        <p:spPr>
          <a:xfrm>
            <a:off x="3000376" y="1216031"/>
            <a:ext cx="5632640" cy="646331"/>
          </a:xfrm>
          <a:prstGeom prst="rect">
            <a:avLst/>
          </a:prstGeom>
          <a:ln>
            <a:noFill/>
          </a:ln>
        </p:spPr>
        <p:txBody>
          <a:bodyPr wrap="square">
            <a:spAutoFit/>
          </a:bodyPr>
          <a:lstStyle/>
          <a:p>
            <a:pPr marL="571500" indent="-571500" algn="just">
              <a:buAutoNum type="romanLcParenBoth"/>
            </a:pPr>
            <a:r>
              <a:rPr lang="en-GB" sz="1800" dirty="0">
                <a:latin typeface="+mj-lt"/>
              </a:rPr>
              <a:t>Array antennas geometry, &amp; </a:t>
            </a:r>
          </a:p>
          <a:p>
            <a:pPr marL="571500" indent="-571500" algn="just">
              <a:buAutoNum type="romanLcParenBoth"/>
            </a:pPr>
            <a:r>
              <a:rPr lang="en-GB" sz="1800" dirty="0">
                <a:latin typeface="+mj-lt"/>
              </a:rPr>
              <a:t>Excitation laws (incl. tapering or apodization) [*]. </a:t>
            </a:r>
          </a:p>
        </p:txBody>
      </p:sp>
    </p:spTree>
    <p:extLst>
      <p:ext uri="{BB962C8B-B14F-4D97-AF65-F5344CB8AC3E}">
        <p14:creationId xmlns:p14="http://schemas.microsoft.com/office/powerpoint/2010/main" val="1637481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1714-4218-C102-0FAE-5625927835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7DB84E4-B3DB-4AA7-6E07-0446FDE251B0}"/>
              </a:ext>
            </a:extLst>
          </p:cNvPr>
          <p:cNvSpPr/>
          <p:nvPr/>
        </p:nvSpPr>
        <p:spPr>
          <a:xfrm>
            <a:off x="495868" y="1473176"/>
            <a:ext cx="8432421" cy="3816429"/>
          </a:xfrm>
          <a:prstGeom prst="rect">
            <a:avLst/>
          </a:prstGeom>
        </p:spPr>
        <p:txBody>
          <a:bodyPr wrap="square">
            <a:spAutoFit/>
          </a:bodyPr>
          <a:lstStyle/>
          <a:p>
            <a:pPr marL="342900" indent="-342900" algn="just">
              <a:buFont typeface="Courier New" panose="02070309020205020404" pitchFamily="49" charset="0"/>
              <a:buChar char="o"/>
            </a:pPr>
            <a:r>
              <a:rPr lang="en-US" sz="2200" kern="0" dirty="0">
                <a:latin typeface="+mj-lt"/>
                <a:cs typeface="Times New Roman" panose="02020603050405020304" pitchFamily="18" charset="0"/>
              </a:rPr>
              <a:t>WP1: Empirical extrapolation or “0D quantification” with IPP-</a:t>
            </a:r>
            <a:r>
              <a:rPr lang="en-US" sz="2200" kern="0" dirty="0" err="1">
                <a:latin typeface="+mj-lt"/>
                <a:cs typeface="Times New Roman" panose="02020603050405020304" pitchFamily="18" charset="0"/>
              </a:rPr>
              <a:t>Garching</a:t>
            </a:r>
            <a:r>
              <a:rPr lang="en-US" sz="2200" kern="0" dirty="0">
                <a:latin typeface="+mj-lt"/>
                <a:cs typeface="Times New Roman" panose="02020603050405020304" pitchFamily="18" charset="0"/>
              </a:rPr>
              <a:t>.</a:t>
            </a:r>
          </a:p>
          <a:p>
            <a:pPr algn="just"/>
            <a:endParaRPr lang="en-US" sz="2200" kern="0" dirty="0">
              <a:latin typeface="+mj-lt"/>
              <a:cs typeface="Times New Roman" panose="02020603050405020304" pitchFamily="18" charset="0"/>
            </a:endParaRPr>
          </a:p>
          <a:p>
            <a:pPr marL="342900" indent="-342900" algn="just">
              <a:buFont typeface="Courier New" panose="02070309020205020404" pitchFamily="49" charset="0"/>
              <a:buChar char="o"/>
            </a:pPr>
            <a:r>
              <a:rPr lang="en-US" sz="2200" kern="0" dirty="0">
                <a:latin typeface="+mj-lt"/>
                <a:cs typeface="Times New Roman" panose="02020603050405020304" pitchFamily="18" charset="0"/>
              </a:rPr>
              <a:t>WP2: Modelling on SSWICH2D with CEA </a:t>
            </a:r>
            <a:r>
              <a:rPr lang="en-US" sz="2200" kern="0" dirty="0">
                <a:latin typeface="+mj-lt"/>
                <a:cs typeface="Times New Roman" panose="02020603050405020304" pitchFamily="18" charset="0"/>
                <a:sym typeface="Wingdings" panose="05000000000000000000" pitchFamily="2" charset="2"/>
              </a:rPr>
              <a:t>&amp; support from IPP-</a:t>
            </a:r>
            <a:r>
              <a:rPr lang="en-US" sz="2200" kern="0" dirty="0" err="1">
                <a:latin typeface="+mj-lt"/>
                <a:cs typeface="Times New Roman" panose="02020603050405020304" pitchFamily="18" charset="0"/>
                <a:sym typeface="Wingdings" panose="05000000000000000000" pitchFamily="2" charset="2"/>
              </a:rPr>
              <a:t>Garching</a:t>
            </a:r>
            <a:r>
              <a:rPr lang="en-US" sz="2200" kern="0" dirty="0">
                <a:latin typeface="+mj-lt"/>
                <a:cs typeface="Times New Roman" panose="02020603050405020304" pitchFamily="18" charset="0"/>
                <a:sym typeface="Wingdings" panose="05000000000000000000" pitchFamily="2" charset="2"/>
              </a:rPr>
              <a:t>.</a:t>
            </a:r>
          </a:p>
          <a:p>
            <a:pPr marL="342900" indent="-342900" algn="just">
              <a:buFont typeface="Courier New" panose="02070309020205020404" pitchFamily="49" charset="0"/>
              <a:buChar char="o"/>
            </a:pPr>
            <a:endParaRPr lang="en-US" sz="2200" kern="0" dirty="0">
              <a:latin typeface="+mj-lt"/>
              <a:cs typeface="Times New Roman" panose="02020603050405020304" pitchFamily="18" charset="0"/>
              <a:sym typeface="Wingdings" panose="05000000000000000000" pitchFamily="2" charset="2"/>
            </a:endParaRPr>
          </a:p>
          <a:p>
            <a:pPr marL="342900" indent="-342900" algn="just">
              <a:buFont typeface="Courier New" panose="02070309020205020404" pitchFamily="49" charset="0"/>
              <a:buChar char="o"/>
            </a:pPr>
            <a:r>
              <a:rPr lang="en-US" sz="2200" kern="0" dirty="0">
                <a:latin typeface="+mj-lt"/>
                <a:cs typeface="Times New Roman" panose="02020603050405020304" pitchFamily="18" charset="0"/>
              </a:rPr>
              <a:t>WP3: 3D RF sheath modelling (</a:t>
            </a:r>
            <a:r>
              <a:rPr lang="en-US" sz="2200" kern="0" dirty="0">
                <a:latin typeface="+mj-lt"/>
                <a:cs typeface="Times New Roman" panose="02020603050405020304" pitchFamily="18" charset="0"/>
                <a:sym typeface="Wingdings" panose="05000000000000000000" pitchFamily="2" charset="2"/>
              </a:rPr>
              <a:t>Dielectric Layer Method, implemented in COMSOL) </a:t>
            </a:r>
            <a:r>
              <a:rPr lang="en-US" sz="2200" kern="0" dirty="0">
                <a:latin typeface="+mj-lt"/>
                <a:cs typeface="Times New Roman" panose="02020603050405020304" pitchFamily="18" charset="0"/>
              </a:rPr>
              <a:t>followed by GITR modelling with ORNL with support from Lodestar Research Corporation.</a:t>
            </a:r>
          </a:p>
          <a:p>
            <a:pPr algn="just"/>
            <a:endParaRPr lang="en-GB" sz="2200" kern="0" dirty="0">
              <a:latin typeface="+mj-lt"/>
              <a:cs typeface="Times New Roman" panose="02020603050405020304" pitchFamily="18" charset="0"/>
              <a:sym typeface="Wingdings" panose="05000000000000000000" pitchFamily="2" charset="2"/>
            </a:endParaRPr>
          </a:p>
          <a:p>
            <a:pPr marL="342900" indent="-342900" algn="just">
              <a:buFont typeface="Courier New" panose="02070309020205020404" pitchFamily="49" charset="0"/>
              <a:buChar char="o"/>
            </a:pPr>
            <a:r>
              <a:rPr lang="en-US" sz="2200" kern="0" dirty="0">
                <a:latin typeface="+mj-lt"/>
                <a:cs typeface="Times New Roman" panose="02020603050405020304" pitchFamily="18" charset="0"/>
              </a:rPr>
              <a:t>WP4: 3D RF sheath modelling on Petra-M by PPPL.</a:t>
            </a:r>
            <a:r>
              <a:rPr lang="en-US" sz="2200" kern="0" dirty="0">
                <a:latin typeface="+mj-lt"/>
                <a:cs typeface="Times New Roman" panose="02020603050405020304" pitchFamily="18" charset="0"/>
                <a:sym typeface="Wingdings" panose="05000000000000000000" pitchFamily="2" charset="2"/>
              </a:rPr>
              <a:t>		</a:t>
            </a:r>
          </a:p>
        </p:txBody>
      </p:sp>
      <p:sp>
        <p:nvSpPr>
          <p:cNvPr id="14" name="Left Brace 13">
            <a:extLst>
              <a:ext uri="{FF2B5EF4-FFF2-40B4-BE49-F238E27FC236}">
                <a16:creationId xmlns:a16="http://schemas.microsoft.com/office/drawing/2014/main" id="{D5E81CDA-6BA7-41DB-F3BC-77901EB62C62}"/>
              </a:ext>
            </a:extLst>
          </p:cNvPr>
          <p:cNvSpPr/>
          <p:nvPr/>
        </p:nvSpPr>
        <p:spPr bwMode="auto">
          <a:xfrm>
            <a:off x="280158" y="1473176"/>
            <a:ext cx="241812" cy="3896681"/>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200" b="0" i="0" u="none" strike="noStrike" cap="none" normalizeH="0" baseline="0">
              <a:ln>
                <a:noFill/>
              </a:ln>
              <a:solidFill>
                <a:schemeClr val="tx1"/>
              </a:solidFill>
              <a:effectLst/>
              <a:latin typeface="+mj-lt"/>
            </a:endParaRPr>
          </a:p>
        </p:txBody>
      </p:sp>
      <p:sp>
        <p:nvSpPr>
          <p:cNvPr id="16" name="Content Placeholder 2">
            <a:extLst>
              <a:ext uri="{FF2B5EF4-FFF2-40B4-BE49-F238E27FC236}">
                <a16:creationId xmlns:a16="http://schemas.microsoft.com/office/drawing/2014/main" id="{9312D53C-70C4-6A8C-35DF-75131B64D3B3}"/>
              </a:ext>
            </a:extLst>
          </p:cNvPr>
          <p:cNvSpPr txBox="1">
            <a:spLocks/>
          </p:cNvSpPr>
          <p:nvPr/>
        </p:nvSpPr>
        <p:spPr>
          <a:xfrm>
            <a:off x="15686" y="692205"/>
            <a:ext cx="8402170" cy="6704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en-US" sz="2200" dirty="0">
                <a:latin typeface="+mj-lt"/>
              </a:rPr>
              <a:t>4 Work-Packages launched in 2023 with international community (large effort):</a:t>
            </a:r>
          </a:p>
        </p:txBody>
      </p:sp>
      <p:sp>
        <p:nvSpPr>
          <p:cNvPr id="17" name="Rectangle 2">
            <a:extLst>
              <a:ext uri="{FF2B5EF4-FFF2-40B4-BE49-F238E27FC236}">
                <a16:creationId xmlns:a16="http://schemas.microsoft.com/office/drawing/2014/main" id="{19F8DA51-A574-69E6-1FEC-A985F035C021}"/>
              </a:ext>
            </a:extLst>
          </p:cNvPr>
          <p:cNvSpPr>
            <a:spLocks noGrp="1" noChangeAspect="1" noChangeArrowheads="1"/>
          </p:cNvSpPr>
          <p:nvPr>
            <p:ph type="title"/>
          </p:nvPr>
        </p:nvSpPr>
        <p:spPr>
          <a:xfrm>
            <a:off x="348971" y="59091"/>
            <a:ext cx="8454370" cy="344319"/>
          </a:xfrm>
        </p:spPr>
        <p:txBody>
          <a:bodyPr/>
          <a:lstStyle/>
          <a:p>
            <a:r>
              <a:rPr lang="en-US" sz="2800" dirty="0"/>
              <a:t>International effort following new ITER baseline</a:t>
            </a:r>
          </a:p>
        </p:txBody>
      </p:sp>
      <p:pic>
        <p:nvPicPr>
          <p:cNvPr id="3" name="Google Shape;57;p13" descr="PPPL Logo">
            <a:extLst>
              <a:ext uri="{FF2B5EF4-FFF2-40B4-BE49-F238E27FC236}">
                <a16:creationId xmlns:a16="http://schemas.microsoft.com/office/drawing/2014/main" id="{6E89334F-8B9A-1866-D9F5-F59982ACA61C}"/>
              </a:ext>
            </a:extLst>
          </p:cNvPr>
          <p:cNvPicPr preferRelativeResize="0">
            <a:picLocks noChangeAspect="1"/>
          </p:cNvPicPr>
          <p:nvPr/>
        </p:nvPicPr>
        <p:blipFill rotWithShape="1">
          <a:blip r:embed="rId2">
            <a:alphaModFix/>
          </a:blip>
          <a:srcRect/>
          <a:stretch/>
        </p:blipFill>
        <p:spPr>
          <a:xfrm>
            <a:off x="6963457" y="5467412"/>
            <a:ext cx="1361946" cy="454379"/>
          </a:xfrm>
          <a:prstGeom prst="rect">
            <a:avLst/>
          </a:prstGeom>
          <a:noFill/>
          <a:ln>
            <a:noFill/>
          </a:ln>
        </p:spPr>
      </p:pic>
      <p:pic>
        <p:nvPicPr>
          <p:cNvPr id="4" name="Picture 3">
            <a:extLst>
              <a:ext uri="{FF2B5EF4-FFF2-40B4-BE49-F238E27FC236}">
                <a16:creationId xmlns:a16="http://schemas.microsoft.com/office/drawing/2014/main" id="{B963907D-88C7-CE48-977D-EB480869C3EA}"/>
              </a:ext>
            </a:extLst>
          </p:cNvPr>
          <p:cNvPicPr>
            <a:picLocks noChangeAspect="1"/>
          </p:cNvPicPr>
          <p:nvPr/>
        </p:nvPicPr>
        <p:blipFill>
          <a:blip r:embed="rId3"/>
          <a:stretch>
            <a:fillRect/>
          </a:stretch>
        </p:blipFill>
        <p:spPr>
          <a:xfrm>
            <a:off x="7720959" y="4834431"/>
            <a:ext cx="1378216" cy="612934"/>
          </a:xfrm>
          <a:prstGeom prst="rect">
            <a:avLst/>
          </a:prstGeom>
        </p:spPr>
      </p:pic>
      <p:pic>
        <p:nvPicPr>
          <p:cNvPr id="5" name="Grafik 21">
            <a:extLst>
              <a:ext uri="{FF2B5EF4-FFF2-40B4-BE49-F238E27FC236}">
                <a16:creationId xmlns:a16="http://schemas.microsoft.com/office/drawing/2014/main" id="{9F1072D0-D10E-BE38-6616-00CBD688F7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158" y="5548702"/>
            <a:ext cx="2334671" cy="540130"/>
          </a:xfrm>
          <a:prstGeom prst="rect">
            <a:avLst/>
          </a:prstGeom>
        </p:spPr>
      </p:pic>
      <p:pic>
        <p:nvPicPr>
          <p:cNvPr id="6" name="Picture 5">
            <a:extLst>
              <a:ext uri="{FF2B5EF4-FFF2-40B4-BE49-F238E27FC236}">
                <a16:creationId xmlns:a16="http://schemas.microsoft.com/office/drawing/2014/main" id="{4D93F18A-AD0C-BCC1-CEDB-42EB006702F9}"/>
              </a:ext>
            </a:extLst>
          </p:cNvPr>
          <p:cNvPicPr>
            <a:picLocks noChangeAspect="1"/>
          </p:cNvPicPr>
          <p:nvPr/>
        </p:nvPicPr>
        <p:blipFill>
          <a:blip r:embed="rId5"/>
          <a:stretch>
            <a:fillRect/>
          </a:stretch>
        </p:blipFill>
        <p:spPr>
          <a:xfrm>
            <a:off x="2820415" y="5555924"/>
            <a:ext cx="1246203" cy="605299"/>
          </a:xfrm>
          <a:prstGeom prst="rect">
            <a:avLst/>
          </a:prstGeom>
          <a:ln>
            <a:noFill/>
          </a:ln>
        </p:spPr>
      </p:pic>
      <p:pic>
        <p:nvPicPr>
          <p:cNvPr id="7" name="Picture 6">
            <a:extLst>
              <a:ext uri="{FF2B5EF4-FFF2-40B4-BE49-F238E27FC236}">
                <a16:creationId xmlns:a16="http://schemas.microsoft.com/office/drawing/2014/main" id="{023152DA-633C-E741-F651-54C54DE5A6A9}"/>
              </a:ext>
            </a:extLst>
          </p:cNvPr>
          <p:cNvPicPr>
            <a:picLocks noChangeAspect="1"/>
          </p:cNvPicPr>
          <p:nvPr/>
        </p:nvPicPr>
        <p:blipFill>
          <a:blip r:embed="rId6"/>
          <a:stretch>
            <a:fillRect/>
          </a:stretch>
        </p:blipFill>
        <p:spPr>
          <a:xfrm>
            <a:off x="4848146" y="5494768"/>
            <a:ext cx="1774454" cy="427023"/>
          </a:xfrm>
          <a:prstGeom prst="rect">
            <a:avLst/>
          </a:prstGeom>
        </p:spPr>
      </p:pic>
      <p:pic>
        <p:nvPicPr>
          <p:cNvPr id="8" name="Picture 7">
            <a:extLst>
              <a:ext uri="{FF2B5EF4-FFF2-40B4-BE49-F238E27FC236}">
                <a16:creationId xmlns:a16="http://schemas.microsoft.com/office/drawing/2014/main" id="{EDACF1A1-39C4-A51C-8D95-8DF1F4DDD7F2}"/>
              </a:ext>
            </a:extLst>
          </p:cNvPr>
          <p:cNvPicPr>
            <a:picLocks noChangeAspect="1"/>
          </p:cNvPicPr>
          <p:nvPr/>
        </p:nvPicPr>
        <p:blipFill>
          <a:blip r:embed="rId7"/>
          <a:stretch>
            <a:fillRect/>
          </a:stretch>
        </p:blipFill>
        <p:spPr>
          <a:xfrm>
            <a:off x="4174473" y="5781237"/>
            <a:ext cx="677032" cy="487133"/>
          </a:xfrm>
          <a:prstGeom prst="rect">
            <a:avLst/>
          </a:prstGeom>
        </p:spPr>
      </p:pic>
      <p:pic>
        <p:nvPicPr>
          <p:cNvPr id="9" name="Picture 8">
            <a:extLst>
              <a:ext uri="{FF2B5EF4-FFF2-40B4-BE49-F238E27FC236}">
                <a16:creationId xmlns:a16="http://schemas.microsoft.com/office/drawing/2014/main" id="{D2FC6C1B-BA78-FA36-2B1D-EBA668DF370B}"/>
              </a:ext>
            </a:extLst>
          </p:cNvPr>
          <p:cNvPicPr>
            <a:picLocks noChangeAspect="1"/>
          </p:cNvPicPr>
          <p:nvPr/>
        </p:nvPicPr>
        <p:blipFill rotWithShape="1">
          <a:blip r:embed="rId8"/>
          <a:srcRect b="62654"/>
          <a:stretch/>
        </p:blipFill>
        <p:spPr>
          <a:xfrm>
            <a:off x="6047721" y="6016871"/>
            <a:ext cx="3051454" cy="251499"/>
          </a:xfrm>
          <a:prstGeom prst="rect">
            <a:avLst/>
          </a:prstGeom>
        </p:spPr>
      </p:pic>
    </p:spTree>
    <p:extLst>
      <p:ext uri="{BB962C8B-B14F-4D97-AF65-F5344CB8AC3E}">
        <p14:creationId xmlns:p14="http://schemas.microsoft.com/office/powerpoint/2010/main" val="2924381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B7584A-B2CB-A099-A175-00592424930A}"/>
              </a:ext>
            </a:extLst>
          </p:cNvPr>
          <p:cNvSpPr/>
          <p:nvPr/>
        </p:nvSpPr>
        <p:spPr>
          <a:xfrm>
            <a:off x="6893859" y="573205"/>
            <a:ext cx="2160493" cy="276999"/>
          </a:xfrm>
          <a:prstGeom prst="rect">
            <a:avLst/>
          </a:prstGeom>
          <a:solidFill>
            <a:schemeClr val="bg1">
              <a:lumMod val="95000"/>
            </a:schemeClr>
          </a:solidFill>
          <a:ln>
            <a:noFill/>
          </a:ln>
        </p:spPr>
        <p:txBody>
          <a:bodyPr wrap="square">
            <a:spAutoFit/>
          </a:bodyPr>
          <a:lstStyle/>
          <a:p>
            <a:pPr algn="just"/>
            <a:r>
              <a:rPr lang="en-US" sz="1200" i="1" kern="0" dirty="0">
                <a:latin typeface="+mj-lt"/>
                <a:cs typeface="Times New Roman" panose="02020603050405020304" pitchFamily="18" charset="0"/>
              </a:rPr>
              <a:t>[V. Bobkov, et al., PSI 2024]</a:t>
            </a:r>
            <a:endParaRPr lang="en-US" sz="1200" i="1" kern="0" dirty="0">
              <a:latin typeface="+mj-lt"/>
              <a:cs typeface="Times New Roman" panose="02020603050405020304" pitchFamily="18" charset="0"/>
              <a:sym typeface="Wingdings" panose="05000000000000000000" pitchFamily="2" charset="2"/>
            </a:endParaRPr>
          </a:p>
        </p:txBody>
      </p:sp>
      <p:pic>
        <p:nvPicPr>
          <p:cNvPr id="4" name="Picture 3">
            <a:extLst>
              <a:ext uri="{FF2B5EF4-FFF2-40B4-BE49-F238E27FC236}">
                <a16:creationId xmlns:a16="http://schemas.microsoft.com/office/drawing/2014/main" id="{54E67340-6195-D87A-D367-22F244B3440D}"/>
              </a:ext>
            </a:extLst>
          </p:cNvPr>
          <p:cNvPicPr>
            <a:picLocks noChangeAspect="1"/>
          </p:cNvPicPr>
          <p:nvPr/>
        </p:nvPicPr>
        <p:blipFill>
          <a:blip r:embed="rId2"/>
          <a:stretch>
            <a:fillRect/>
          </a:stretch>
        </p:blipFill>
        <p:spPr>
          <a:xfrm>
            <a:off x="134471" y="1067500"/>
            <a:ext cx="8886825" cy="3214688"/>
          </a:xfrm>
          <a:prstGeom prst="rect">
            <a:avLst/>
          </a:prstGeom>
          <a:ln>
            <a:solidFill>
              <a:schemeClr val="tx1"/>
            </a:solidFill>
          </a:ln>
        </p:spPr>
      </p:pic>
      <p:sp>
        <p:nvSpPr>
          <p:cNvPr id="2" name="Rectangle 2">
            <a:extLst>
              <a:ext uri="{FF2B5EF4-FFF2-40B4-BE49-F238E27FC236}">
                <a16:creationId xmlns:a16="http://schemas.microsoft.com/office/drawing/2014/main" id="{4C1168C4-4D32-039F-E806-B18F77C281BB}"/>
              </a:ext>
            </a:extLst>
          </p:cNvPr>
          <p:cNvSpPr txBox="1">
            <a:spLocks noChangeAspect="1" noChangeArrowheads="1"/>
          </p:cNvSpPr>
          <p:nvPr/>
        </p:nvSpPr>
        <p:spPr bwMode="auto">
          <a:xfrm>
            <a:off x="348971" y="59091"/>
            <a:ext cx="8454370"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sz="2800" kern="0" dirty="0"/>
              <a:t>WP1 in a nutshell</a:t>
            </a:r>
          </a:p>
        </p:txBody>
      </p:sp>
      <p:sp>
        <p:nvSpPr>
          <p:cNvPr id="8" name="Rectangle 7">
            <a:extLst>
              <a:ext uri="{FF2B5EF4-FFF2-40B4-BE49-F238E27FC236}">
                <a16:creationId xmlns:a16="http://schemas.microsoft.com/office/drawing/2014/main" id="{FEB98994-BBD7-7A85-22DF-A670312B2D7C}"/>
              </a:ext>
            </a:extLst>
          </p:cNvPr>
          <p:cNvSpPr/>
          <p:nvPr/>
        </p:nvSpPr>
        <p:spPr>
          <a:xfrm>
            <a:off x="1127870" y="4319125"/>
            <a:ext cx="7825630" cy="1054135"/>
          </a:xfrm>
          <a:prstGeom prst="rect">
            <a:avLst/>
          </a:prstGeom>
        </p:spPr>
        <p:txBody>
          <a:bodyPr wrap="square">
            <a:spAutoFit/>
          </a:bodyPr>
          <a:lstStyle/>
          <a:p>
            <a:pPr marL="285750" indent="-285750" algn="just">
              <a:lnSpc>
                <a:spcPct val="114000"/>
              </a:lnSpc>
              <a:buFont typeface="Symbol" panose="05050102010706020507" pitchFamily="18" charset="2"/>
              <a:buChar char="·"/>
            </a:pPr>
            <a:r>
              <a:rPr lang="en-US" sz="1400" dirty="0">
                <a:latin typeface="+mj-lt"/>
                <a:sym typeface="Symbol" panose="05050102010706020507" pitchFamily="18" charset="2"/>
              </a:rPr>
              <a:t>Using HFSS with lossy dielectric as loading,.</a:t>
            </a:r>
          </a:p>
          <a:p>
            <a:pPr marL="285750" indent="-285750" algn="just">
              <a:lnSpc>
                <a:spcPct val="114000"/>
              </a:lnSpc>
              <a:buFont typeface="Symbol" panose="05050102010706020507" pitchFamily="18" charset="2"/>
              <a:buChar char="·"/>
            </a:pPr>
            <a:r>
              <a:rPr lang="en-US" sz="1400" dirty="0">
                <a:latin typeface="+mj-lt"/>
                <a:sym typeface="Symbol" panose="05050102010706020507" pitchFamily="18" charset="2"/>
              </a:rPr>
              <a:t>Flat antenna models for AUG 3-strap and ITER.</a:t>
            </a:r>
          </a:p>
          <a:p>
            <a:pPr marL="285750" indent="-285750" algn="just">
              <a:lnSpc>
                <a:spcPct val="114000"/>
              </a:lnSpc>
              <a:buFont typeface="Symbol" panose="05050102010706020507" pitchFamily="18" charset="2"/>
              <a:buChar char="·"/>
            </a:pPr>
            <a:r>
              <a:rPr lang="en-US" sz="1400" dirty="0">
                <a:latin typeface="+mj-lt"/>
                <a:sym typeface="Symbol" panose="05050102010706020507" pitchFamily="18" charset="2"/>
              </a:rPr>
              <a:t>Taken same boundary conditions, PFC shapes and radial position of straps.</a:t>
            </a:r>
          </a:p>
          <a:p>
            <a:pPr marL="285750" indent="-285750" algn="just">
              <a:lnSpc>
                <a:spcPct val="114000"/>
              </a:lnSpc>
              <a:buFont typeface="Symbol" panose="05050102010706020507" pitchFamily="18" charset="2"/>
              <a:buChar char="·"/>
            </a:pPr>
            <a:r>
              <a:rPr lang="en-US" sz="1400" dirty="0">
                <a:latin typeface="+mj-lt"/>
                <a:sym typeface="Symbol" panose="05050102010706020507" pitchFamily="18" charset="2"/>
              </a:rPr>
              <a:t>Average &lt;</a:t>
            </a:r>
            <a:r>
              <a:rPr lang="en-US" sz="1400" i="1" dirty="0">
                <a:latin typeface="+mj-lt"/>
                <a:sym typeface="Symbol" panose="05050102010706020507" pitchFamily="18" charset="2"/>
              </a:rPr>
              <a:t>E</a:t>
            </a:r>
            <a:r>
              <a:rPr lang="en-US" sz="1400" baseline="-25000" dirty="0">
                <a:latin typeface="+mj-lt"/>
                <a:sym typeface="Symbol" panose="05050102010706020507" pitchFamily="18" charset="2"/>
              </a:rPr>
              <a:t>||</a:t>
            </a:r>
            <a:r>
              <a:rPr lang="en-US" sz="1400" dirty="0">
                <a:latin typeface="+mj-lt"/>
                <a:sym typeface="Symbol" panose="05050102010706020507" pitchFamily="18" charset="2"/>
              </a:rPr>
              <a:t>&gt; over the whole height of calculation domain: </a:t>
            </a:r>
            <a:r>
              <a:rPr lang="en-US" sz="1400" b="1" dirty="0">
                <a:latin typeface="+mj-lt"/>
                <a:sym typeface="Symbol" panose="05050102010706020507" pitchFamily="18" charset="2"/>
              </a:rPr>
              <a:t>conservative for ITER antenna</a:t>
            </a:r>
            <a:r>
              <a:rPr lang="en-US" sz="1400" dirty="0">
                <a:latin typeface="+mj-lt"/>
                <a:sym typeface="Symbol" panose="05050102010706020507" pitchFamily="18" charset="2"/>
              </a:rPr>
              <a:t>.</a:t>
            </a:r>
            <a:endParaRPr lang="en-US" sz="1400" dirty="0">
              <a:latin typeface="+mj-lt"/>
            </a:endParaRPr>
          </a:p>
        </p:txBody>
      </p:sp>
      <p:sp>
        <p:nvSpPr>
          <p:cNvPr id="10" name="Content Placeholder 2">
            <a:extLst>
              <a:ext uri="{FF2B5EF4-FFF2-40B4-BE49-F238E27FC236}">
                <a16:creationId xmlns:a16="http://schemas.microsoft.com/office/drawing/2014/main" id="{36B5B00A-41E5-AEA7-1C98-F90EED42A7FD}"/>
              </a:ext>
            </a:extLst>
          </p:cNvPr>
          <p:cNvSpPr txBox="1">
            <a:spLocks/>
          </p:cNvSpPr>
          <p:nvPr/>
        </p:nvSpPr>
        <p:spPr>
          <a:xfrm>
            <a:off x="15686" y="593592"/>
            <a:ext cx="6429938" cy="4154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en-US" sz="2200" dirty="0">
                <a:latin typeface="+mj-lt"/>
              </a:rPr>
              <a:t>Comparing AUG and ITER antennas:</a:t>
            </a:r>
          </a:p>
        </p:txBody>
      </p:sp>
      <p:pic>
        <p:nvPicPr>
          <p:cNvPr id="5" name="Grafik 21">
            <a:extLst>
              <a:ext uri="{FF2B5EF4-FFF2-40B4-BE49-F238E27FC236}">
                <a16:creationId xmlns:a16="http://schemas.microsoft.com/office/drawing/2014/main" id="{94D588A0-D923-A2BD-115C-FCD7CA4EB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8489" y="7853"/>
            <a:ext cx="1931232" cy="446794"/>
          </a:xfrm>
          <a:prstGeom prst="rect">
            <a:avLst/>
          </a:prstGeom>
        </p:spPr>
      </p:pic>
      <p:sp>
        <p:nvSpPr>
          <p:cNvPr id="7" name="TextBox 6">
            <a:extLst>
              <a:ext uri="{FF2B5EF4-FFF2-40B4-BE49-F238E27FC236}">
                <a16:creationId xmlns:a16="http://schemas.microsoft.com/office/drawing/2014/main" id="{D96CD8A1-EF49-CA52-1855-63523344A27A}"/>
              </a:ext>
            </a:extLst>
          </p:cNvPr>
          <p:cNvSpPr txBox="1"/>
          <p:nvPr/>
        </p:nvSpPr>
        <p:spPr>
          <a:xfrm>
            <a:off x="283369" y="5454009"/>
            <a:ext cx="8422482" cy="764761"/>
          </a:xfrm>
          <a:prstGeom prst="rect">
            <a:avLst/>
          </a:prstGeom>
          <a:noFill/>
        </p:spPr>
        <p:txBody>
          <a:bodyPr wrap="square">
            <a:spAutoFit/>
          </a:bodyPr>
          <a:lstStyle/>
          <a:p>
            <a:pPr marL="342900" indent="-342900" algn="just">
              <a:lnSpc>
                <a:spcPct val="114000"/>
              </a:lnSpc>
              <a:buFont typeface="Wingdings" panose="05000000000000000000" pitchFamily="2" charset="2"/>
              <a:buChar char="q"/>
            </a:pPr>
            <a:r>
              <a:rPr lang="en-US" sz="2000" dirty="0">
                <a:latin typeface="+mj-lt"/>
                <a:sym typeface="Symbol" panose="05050102010706020507" pitchFamily="18" charset="2"/>
              </a:rPr>
              <a:t>Using results &amp; typical values of sheath voltages from AUG 3-strap </a:t>
            </a:r>
          </a:p>
          <a:p>
            <a:pPr algn="just">
              <a:lnSpc>
                <a:spcPct val="114000"/>
              </a:lnSpc>
            </a:pPr>
            <a:r>
              <a:rPr lang="en-US" sz="2000" dirty="0">
                <a:latin typeface="+mj-lt"/>
                <a:sym typeface="Symbol" panose="05050102010706020507" pitchFamily="18" charset="2"/>
              </a:rPr>
              <a:t>	</a:t>
            </a:r>
            <a:r>
              <a:rPr lang="en-US" sz="2000" dirty="0">
                <a:latin typeface="+mj-lt"/>
                <a:sym typeface="Wingdings" panose="05000000000000000000" pitchFamily="2" charset="2"/>
              </a:rPr>
              <a:t></a:t>
            </a:r>
            <a:r>
              <a:rPr lang="en-US" sz="2000" dirty="0">
                <a:latin typeface="+mj-lt"/>
                <a:sym typeface="Symbol" panose="05050102010706020507" pitchFamily="18" charset="2"/>
              </a:rPr>
              <a:t> Extrapolation of results to ITER antenna.</a:t>
            </a:r>
            <a:endParaRPr lang="en-US" sz="2000" dirty="0">
              <a:latin typeface="+mj-lt"/>
            </a:endParaRPr>
          </a:p>
        </p:txBody>
      </p:sp>
    </p:spTree>
    <p:extLst>
      <p:ext uri="{BB962C8B-B14F-4D97-AF65-F5344CB8AC3E}">
        <p14:creationId xmlns:p14="http://schemas.microsoft.com/office/powerpoint/2010/main" val="1322535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B7203CC-B23F-3B66-7C74-12DF502E6F51}"/>
              </a:ext>
            </a:extLst>
          </p:cNvPr>
          <p:cNvSpPr txBox="1">
            <a:spLocks noChangeAspect="1" noChangeArrowheads="1"/>
          </p:cNvSpPr>
          <p:nvPr/>
        </p:nvSpPr>
        <p:spPr bwMode="auto">
          <a:xfrm>
            <a:off x="348971" y="59091"/>
            <a:ext cx="8454370"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sz="2800" kern="0" dirty="0"/>
              <a:t>WP2 in a nutshell</a:t>
            </a:r>
          </a:p>
        </p:txBody>
      </p:sp>
      <p:pic>
        <p:nvPicPr>
          <p:cNvPr id="9" name="Image 55">
            <a:extLst>
              <a:ext uri="{FF2B5EF4-FFF2-40B4-BE49-F238E27FC236}">
                <a16:creationId xmlns:a16="http://schemas.microsoft.com/office/drawing/2014/main" id="{9E6E2DDB-A419-F954-38DC-CD7C0A1E9B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21" y="840934"/>
            <a:ext cx="8722625" cy="1569079"/>
          </a:xfrm>
          <a:prstGeom prst="rect">
            <a:avLst/>
          </a:prstGeom>
          <a:noFill/>
          <a:ln>
            <a:noFill/>
          </a:ln>
        </p:spPr>
      </p:pic>
      <p:pic>
        <p:nvPicPr>
          <p:cNvPr id="10" name="Image 57">
            <a:extLst>
              <a:ext uri="{FF2B5EF4-FFF2-40B4-BE49-F238E27FC236}">
                <a16:creationId xmlns:a16="http://schemas.microsoft.com/office/drawing/2014/main" id="{77A1AAF4-383C-01CE-507B-E092B2B65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8495" y="2510825"/>
            <a:ext cx="4498388" cy="3301428"/>
          </a:xfrm>
          <a:prstGeom prst="rect">
            <a:avLst/>
          </a:prstGeom>
          <a:ln>
            <a:solidFill>
              <a:schemeClr val="tx1"/>
            </a:solidFill>
          </a:ln>
        </p:spPr>
      </p:pic>
      <p:sp>
        <p:nvSpPr>
          <p:cNvPr id="12" name="TextBox 11">
            <a:extLst>
              <a:ext uri="{FF2B5EF4-FFF2-40B4-BE49-F238E27FC236}">
                <a16:creationId xmlns:a16="http://schemas.microsoft.com/office/drawing/2014/main" id="{3811AD19-0674-6951-80FB-2C447F938A9C}"/>
              </a:ext>
            </a:extLst>
          </p:cNvPr>
          <p:cNvSpPr txBox="1"/>
          <p:nvPr/>
        </p:nvSpPr>
        <p:spPr>
          <a:xfrm>
            <a:off x="31471" y="2615600"/>
            <a:ext cx="4273479" cy="3139321"/>
          </a:xfrm>
          <a:prstGeom prst="rect">
            <a:avLst/>
          </a:prstGeom>
          <a:noFill/>
        </p:spPr>
        <p:txBody>
          <a:bodyPr wrap="square">
            <a:spAutoFit/>
          </a:bodyPr>
          <a:lstStyle/>
          <a:p>
            <a:pPr marL="342900" indent="-342900" algn="just">
              <a:buFont typeface="Wingdings" panose="05000000000000000000" pitchFamily="2" charset="2"/>
              <a:buChar char="q"/>
            </a:pPr>
            <a:r>
              <a:rPr lang="en-US" sz="2200" dirty="0">
                <a:solidFill>
                  <a:schemeClr val="tx1"/>
                </a:solidFill>
                <a:latin typeface="+mj-lt"/>
              </a:rPr>
              <a:t>Modelling using SSWICH-SW.</a:t>
            </a:r>
          </a:p>
          <a:p>
            <a:pPr algn="just"/>
            <a:endParaRPr lang="en-US" sz="2200" dirty="0">
              <a:solidFill>
                <a:schemeClr val="tx1"/>
              </a:solidFill>
              <a:latin typeface="+mj-lt"/>
            </a:endParaRPr>
          </a:p>
          <a:p>
            <a:pPr marL="342900" indent="-342900" algn="just">
              <a:buFont typeface="Wingdings" panose="05000000000000000000" pitchFamily="2" charset="2"/>
              <a:buChar char="q"/>
            </a:pPr>
            <a:r>
              <a:rPr lang="en-US" sz="2200" dirty="0">
                <a:latin typeface="+mj-lt"/>
              </a:rPr>
              <a:t>E</a:t>
            </a:r>
            <a:r>
              <a:rPr lang="en-US" sz="2200" baseline="-25000" dirty="0">
                <a:latin typeface="+mj-lt"/>
              </a:rPr>
              <a:t>//</a:t>
            </a:r>
            <a:r>
              <a:rPr lang="en-US" sz="2200" dirty="0">
                <a:latin typeface="+mj-lt"/>
              </a:rPr>
              <a:t> maps from TOPICA.</a:t>
            </a:r>
          </a:p>
          <a:p>
            <a:pPr marL="342900" indent="-342900" algn="just">
              <a:buFont typeface="Wingdings" panose="05000000000000000000" pitchFamily="2" charset="2"/>
              <a:buChar char="q"/>
            </a:pPr>
            <a:endParaRPr lang="en-US" sz="2200" dirty="0">
              <a:latin typeface="+mj-lt"/>
            </a:endParaRPr>
          </a:p>
          <a:p>
            <a:pPr marL="342900" indent="-342900" algn="just">
              <a:buFont typeface="Wingdings" panose="05000000000000000000" pitchFamily="2" charset="2"/>
              <a:buChar char="q"/>
            </a:pPr>
            <a:r>
              <a:rPr lang="en-US" sz="2200" dirty="0">
                <a:solidFill>
                  <a:schemeClr val="tx1"/>
                </a:solidFill>
                <a:latin typeface="+mj-lt"/>
              </a:rPr>
              <a:t>PML had </a:t>
            </a:r>
            <a:r>
              <a:rPr lang="en-US" sz="2200" dirty="0">
                <a:latin typeface="+mj-lt"/>
              </a:rPr>
              <a:t>to be adapted to propagative Slow Wave.</a:t>
            </a:r>
          </a:p>
          <a:p>
            <a:pPr marL="342900" indent="-342900" algn="just">
              <a:buFont typeface="Wingdings" panose="05000000000000000000" pitchFamily="2" charset="2"/>
              <a:buChar char="q"/>
            </a:pPr>
            <a:endParaRPr lang="en-US" sz="2200" dirty="0">
              <a:solidFill>
                <a:schemeClr val="tx1"/>
              </a:solidFill>
              <a:latin typeface="+mj-lt"/>
            </a:endParaRPr>
          </a:p>
          <a:p>
            <a:pPr marL="342900" indent="-342900" algn="just">
              <a:buFont typeface="Wingdings" panose="05000000000000000000" pitchFamily="2" charset="2"/>
              <a:buChar char="q"/>
            </a:pPr>
            <a:r>
              <a:rPr lang="en-US" sz="2200" dirty="0">
                <a:solidFill>
                  <a:schemeClr val="tx1"/>
                </a:solidFill>
                <a:latin typeface="+mj-lt"/>
              </a:rPr>
              <a:t>~30 runs, over large range of scenarios.</a:t>
            </a:r>
          </a:p>
        </p:txBody>
      </p:sp>
      <p:pic>
        <p:nvPicPr>
          <p:cNvPr id="3" name="Picture 2">
            <a:extLst>
              <a:ext uri="{FF2B5EF4-FFF2-40B4-BE49-F238E27FC236}">
                <a16:creationId xmlns:a16="http://schemas.microsoft.com/office/drawing/2014/main" id="{39F46D51-E0F6-6A43-FE65-B0669FFF2156}"/>
              </a:ext>
            </a:extLst>
          </p:cNvPr>
          <p:cNvPicPr>
            <a:picLocks noChangeAspect="1"/>
          </p:cNvPicPr>
          <p:nvPr/>
        </p:nvPicPr>
        <p:blipFill>
          <a:blip r:embed="rId4"/>
          <a:stretch>
            <a:fillRect/>
          </a:stretch>
        </p:blipFill>
        <p:spPr>
          <a:xfrm>
            <a:off x="6691192" y="14390"/>
            <a:ext cx="892950" cy="433719"/>
          </a:xfrm>
          <a:prstGeom prst="rect">
            <a:avLst/>
          </a:prstGeom>
          <a:ln>
            <a:noFill/>
          </a:ln>
        </p:spPr>
      </p:pic>
      <p:pic>
        <p:nvPicPr>
          <p:cNvPr id="5" name="Picture 4">
            <a:extLst>
              <a:ext uri="{FF2B5EF4-FFF2-40B4-BE49-F238E27FC236}">
                <a16:creationId xmlns:a16="http://schemas.microsoft.com/office/drawing/2014/main" id="{1D28D49F-063D-4E16-264F-CEF6F47038DC}"/>
              </a:ext>
            </a:extLst>
          </p:cNvPr>
          <p:cNvPicPr>
            <a:picLocks noChangeAspect="1"/>
          </p:cNvPicPr>
          <p:nvPr/>
        </p:nvPicPr>
        <p:blipFill>
          <a:blip r:embed="rId5"/>
          <a:stretch>
            <a:fillRect/>
          </a:stretch>
        </p:blipFill>
        <p:spPr>
          <a:xfrm>
            <a:off x="3515659" y="3356055"/>
            <a:ext cx="722627" cy="321374"/>
          </a:xfrm>
          <a:prstGeom prst="rect">
            <a:avLst/>
          </a:prstGeom>
        </p:spPr>
      </p:pic>
      <p:pic>
        <p:nvPicPr>
          <p:cNvPr id="6" name="Grafik 21">
            <a:extLst>
              <a:ext uri="{FF2B5EF4-FFF2-40B4-BE49-F238E27FC236}">
                <a16:creationId xmlns:a16="http://schemas.microsoft.com/office/drawing/2014/main" id="{1A721B76-352C-A629-F2A8-A2FC05A395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0160" y="66223"/>
            <a:ext cx="1305350" cy="301995"/>
          </a:xfrm>
          <a:prstGeom prst="rect">
            <a:avLst/>
          </a:prstGeom>
        </p:spPr>
      </p:pic>
      <p:sp>
        <p:nvSpPr>
          <p:cNvPr id="7" name="Rectangle 6">
            <a:extLst>
              <a:ext uri="{FF2B5EF4-FFF2-40B4-BE49-F238E27FC236}">
                <a16:creationId xmlns:a16="http://schemas.microsoft.com/office/drawing/2014/main" id="{F9B12766-B58E-D595-8C20-38F565488A52}"/>
              </a:ext>
            </a:extLst>
          </p:cNvPr>
          <p:cNvSpPr/>
          <p:nvPr/>
        </p:nvSpPr>
        <p:spPr>
          <a:xfrm>
            <a:off x="6893859" y="573205"/>
            <a:ext cx="1969187" cy="276999"/>
          </a:xfrm>
          <a:prstGeom prst="rect">
            <a:avLst/>
          </a:prstGeom>
          <a:solidFill>
            <a:schemeClr val="bg1">
              <a:lumMod val="95000"/>
            </a:schemeClr>
          </a:solidFill>
          <a:ln>
            <a:noFill/>
          </a:ln>
        </p:spPr>
        <p:txBody>
          <a:bodyPr wrap="square">
            <a:spAutoFit/>
          </a:bodyPr>
          <a:lstStyle/>
          <a:p>
            <a:pPr algn="just"/>
            <a:r>
              <a:rPr lang="en-US" sz="1200" i="1" kern="0" dirty="0">
                <a:latin typeface="+mj-lt"/>
                <a:cs typeface="Times New Roman" panose="02020603050405020304" pitchFamily="18" charset="0"/>
              </a:rPr>
              <a:t>[L. Colas, et al., PSI 2024]</a:t>
            </a:r>
            <a:endParaRPr lang="en-US" sz="1200" i="1" kern="0" dirty="0">
              <a:latin typeface="+mj-lt"/>
              <a:cs typeface="Times New Roman" panose="02020603050405020304" pitchFamily="18" charset="0"/>
              <a:sym typeface="Wingdings" panose="05000000000000000000" pitchFamily="2" charset="2"/>
            </a:endParaRPr>
          </a:p>
        </p:txBody>
      </p:sp>
      <p:sp>
        <p:nvSpPr>
          <p:cNvPr id="11" name="Rectangle 10">
            <a:extLst>
              <a:ext uri="{FF2B5EF4-FFF2-40B4-BE49-F238E27FC236}">
                <a16:creationId xmlns:a16="http://schemas.microsoft.com/office/drawing/2014/main" id="{E4C6B692-0E24-7AF6-E8B6-C9D459EE1609}"/>
              </a:ext>
            </a:extLst>
          </p:cNvPr>
          <p:cNvSpPr/>
          <p:nvPr/>
        </p:nvSpPr>
        <p:spPr>
          <a:xfrm>
            <a:off x="1721784" y="4697530"/>
            <a:ext cx="1969187" cy="276999"/>
          </a:xfrm>
          <a:prstGeom prst="rect">
            <a:avLst/>
          </a:prstGeom>
          <a:solidFill>
            <a:schemeClr val="bg1">
              <a:lumMod val="95000"/>
            </a:schemeClr>
          </a:solidFill>
          <a:ln>
            <a:noFill/>
          </a:ln>
        </p:spPr>
        <p:txBody>
          <a:bodyPr wrap="square">
            <a:spAutoFit/>
          </a:bodyPr>
          <a:lstStyle/>
          <a:p>
            <a:pPr algn="just"/>
            <a:r>
              <a:rPr lang="en-US" sz="1200" i="1" kern="0" dirty="0">
                <a:latin typeface="+mj-lt"/>
                <a:cs typeface="Times New Roman" panose="02020603050405020304" pitchFamily="18" charset="0"/>
              </a:rPr>
              <a:t>[L. Colas, et al., this conf.]</a:t>
            </a:r>
            <a:endParaRPr lang="en-US" sz="1200" i="1" kern="0" dirty="0">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133087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096C-9BAA-2A31-E64E-EB85847030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D3B8DB8-7BA2-CCF4-0CCA-06A5EEFCCFD0}"/>
              </a:ext>
            </a:extLst>
          </p:cNvPr>
          <p:cNvPicPr>
            <a:picLocks noChangeAspect="1"/>
          </p:cNvPicPr>
          <p:nvPr/>
        </p:nvPicPr>
        <p:blipFill>
          <a:blip r:embed="rId2"/>
          <a:stretch>
            <a:fillRect/>
          </a:stretch>
        </p:blipFill>
        <p:spPr>
          <a:xfrm>
            <a:off x="5276601" y="974470"/>
            <a:ext cx="3504968" cy="4035627"/>
          </a:xfrm>
          <a:prstGeom prst="rect">
            <a:avLst/>
          </a:prstGeom>
        </p:spPr>
      </p:pic>
      <p:sp>
        <p:nvSpPr>
          <p:cNvPr id="3" name="Rectangle 2">
            <a:extLst>
              <a:ext uri="{FF2B5EF4-FFF2-40B4-BE49-F238E27FC236}">
                <a16:creationId xmlns:a16="http://schemas.microsoft.com/office/drawing/2014/main" id="{911AFABE-4215-9AE2-E698-72AF468AE7AF}"/>
              </a:ext>
            </a:extLst>
          </p:cNvPr>
          <p:cNvSpPr/>
          <p:nvPr/>
        </p:nvSpPr>
        <p:spPr>
          <a:xfrm>
            <a:off x="25400" y="532411"/>
            <a:ext cx="8847358" cy="353943"/>
          </a:xfrm>
          <a:prstGeom prst="rect">
            <a:avLst/>
          </a:prstGeom>
        </p:spPr>
        <p:txBody>
          <a:bodyPr wrap="none">
            <a:spAutoFit/>
          </a:bodyPr>
          <a:lstStyle/>
          <a:p>
            <a:pPr marL="285750" indent="-285750">
              <a:buFont typeface="Wingdings" panose="05000000000000000000" pitchFamily="2" charset="2"/>
              <a:buChar char="q"/>
            </a:pPr>
            <a:r>
              <a:rPr lang="en-US" sz="1700" dirty="0">
                <a:latin typeface="+mj-lt"/>
              </a:rPr>
              <a:t>Modelling results for reference 15 MA full field DT H-mode and conservative estimates:</a:t>
            </a:r>
            <a:endParaRPr lang="en-GB" sz="1700" dirty="0">
              <a:latin typeface="+mj-lt"/>
            </a:endParaRPr>
          </a:p>
        </p:txBody>
      </p:sp>
      <p:pic>
        <p:nvPicPr>
          <p:cNvPr id="4" name="Picture 3">
            <a:extLst>
              <a:ext uri="{FF2B5EF4-FFF2-40B4-BE49-F238E27FC236}">
                <a16:creationId xmlns:a16="http://schemas.microsoft.com/office/drawing/2014/main" id="{C5E9A9A7-3F60-C874-B262-E5A245B43073}"/>
              </a:ext>
            </a:extLst>
          </p:cNvPr>
          <p:cNvPicPr>
            <a:picLocks noChangeAspect="1"/>
          </p:cNvPicPr>
          <p:nvPr/>
        </p:nvPicPr>
        <p:blipFill rotWithShape="1">
          <a:blip r:embed="rId3"/>
          <a:srcRect l="5353"/>
          <a:stretch/>
        </p:blipFill>
        <p:spPr>
          <a:xfrm>
            <a:off x="304449" y="1069118"/>
            <a:ext cx="4904156" cy="2524021"/>
          </a:xfrm>
          <a:prstGeom prst="rect">
            <a:avLst/>
          </a:prstGeom>
        </p:spPr>
      </p:pic>
      <p:cxnSp>
        <p:nvCxnSpPr>
          <p:cNvPr id="5" name="Straight Arrow Connector 4">
            <a:extLst>
              <a:ext uri="{FF2B5EF4-FFF2-40B4-BE49-F238E27FC236}">
                <a16:creationId xmlns:a16="http://schemas.microsoft.com/office/drawing/2014/main" id="{DEB7B96A-AF08-5BB3-36ED-C741C9783D3E}"/>
              </a:ext>
            </a:extLst>
          </p:cNvPr>
          <p:cNvCxnSpPr/>
          <p:nvPr/>
        </p:nvCxnSpPr>
        <p:spPr>
          <a:xfrm flipV="1">
            <a:off x="1570013" y="2022263"/>
            <a:ext cx="267817" cy="7519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E78AB06-3C6D-8784-CCD6-D3E8C7ADA9F7}"/>
              </a:ext>
            </a:extLst>
          </p:cNvPr>
          <p:cNvSpPr txBox="1"/>
          <p:nvPr/>
        </p:nvSpPr>
        <p:spPr>
          <a:xfrm>
            <a:off x="846142" y="2307939"/>
            <a:ext cx="2709476" cy="307777"/>
          </a:xfrm>
          <a:prstGeom prst="rect">
            <a:avLst/>
          </a:prstGeom>
          <a:noFill/>
        </p:spPr>
        <p:txBody>
          <a:bodyPr wrap="square" rtlCol="0">
            <a:spAutoFit/>
          </a:bodyPr>
          <a:lstStyle/>
          <a:p>
            <a:pPr algn="just"/>
            <a:r>
              <a:rPr lang="en-US" sz="1400" dirty="0">
                <a:latin typeface="+mj-lt"/>
                <a:cs typeface="Times New Roman" panose="02020603050405020304" pitchFamily="18" charset="0"/>
              </a:rPr>
              <a:t>Local gas injection</a:t>
            </a:r>
            <a:endParaRPr lang="en-GB" sz="1400" dirty="0">
              <a:latin typeface="+mj-lt"/>
              <a:cs typeface="Times New Roman" panose="02020603050405020304" pitchFamily="18" charset="0"/>
            </a:endParaRPr>
          </a:p>
        </p:txBody>
      </p:sp>
      <p:sp>
        <p:nvSpPr>
          <p:cNvPr id="7" name="Rectangle 6">
            <a:extLst>
              <a:ext uri="{FF2B5EF4-FFF2-40B4-BE49-F238E27FC236}">
                <a16:creationId xmlns:a16="http://schemas.microsoft.com/office/drawing/2014/main" id="{236CE068-8CED-D800-6444-1F0CBC43C034}"/>
              </a:ext>
            </a:extLst>
          </p:cNvPr>
          <p:cNvSpPr/>
          <p:nvPr/>
        </p:nvSpPr>
        <p:spPr>
          <a:xfrm>
            <a:off x="1105952" y="898701"/>
            <a:ext cx="3592650" cy="307777"/>
          </a:xfrm>
          <a:prstGeom prst="rect">
            <a:avLst/>
          </a:prstGeom>
        </p:spPr>
        <p:txBody>
          <a:bodyPr wrap="none">
            <a:spAutoFit/>
          </a:bodyPr>
          <a:lstStyle/>
          <a:p>
            <a:pPr algn="just"/>
            <a:r>
              <a:rPr lang="en-GB" sz="1400" u="sng" dirty="0">
                <a:solidFill>
                  <a:srgbClr val="FF0000"/>
                </a:solidFill>
                <a:latin typeface="+mj-lt"/>
                <a:cs typeface="Times New Roman" panose="02020603050405020304" pitchFamily="18" charset="0"/>
              </a:rPr>
              <a:t>[0;</a:t>
            </a:r>
            <a:r>
              <a:rPr lang="el-GR" sz="1400" u="sng" dirty="0">
                <a:solidFill>
                  <a:srgbClr val="FF0000"/>
                </a:solidFill>
                <a:latin typeface="+mj-lt"/>
                <a:cs typeface="Times New Roman" panose="02020603050405020304" pitchFamily="18" charset="0"/>
              </a:rPr>
              <a:t>π</a:t>
            </a:r>
            <a:r>
              <a:rPr lang="en-GB" sz="1400" u="sng" dirty="0">
                <a:solidFill>
                  <a:srgbClr val="FF0000"/>
                </a:solidFill>
                <a:latin typeface="+mj-lt"/>
                <a:cs typeface="Times New Roman" panose="02020603050405020304" pitchFamily="18" charset="0"/>
              </a:rPr>
              <a:t>;</a:t>
            </a:r>
            <a:r>
              <a:rPr lang="el-GR" sz="1400" u="sng" dirty="0">
                <a:solidFill>
                  <a:srgbClr val="FF0000"/>
                </a:solidFill>
                <a:latin typeface="+mj-lt"/>
                <a:cs typeface="Times New Roman" panose="02020603050405020304" pitchFamily="18" charset="0"/>
              </a:rPr>
              <a:t>π</a:t>
            </a:r>
            <a:r>
              <a:rPr lang="en-GB" sz="1400" u="sng" dirty="0">
                <a:solidFill>
                  <a:srgbClr val="FF0000"/>
                </a:solidFill>
                <a:latin typeface="+mj-lt"/>
                <a:cs typeface="Times New Roman" panose="02020603050405020304" pitchFamily="18" charset="0"/>
              </a:rPr>
              <a:t>;0] in “Low 2010” conditions (Zone 1)</a:t>
            </a:r>
          </a:p>
        </p:txBody>
      </p:sp>
      <p:pic>
        <p:nvPicPr>
          <p:cNvPr id="8" name="Picture 7">
            <a:extLst>
              <a:ext uri="{FF2B5EF4-FFF2-40B4-BE49-F238E27FC236}">
                <a16:creationId xmlns:a16="http://schemas.microsoft.com/office/drawing/2014/main" id="{F37BF828-AB34-237C-628E-5722FF0E41CE}"/>
              </a:ext>
            </a:extLst>
          </p:cNvPr>
          <p:cNvPicPr>
            <a:picLocks noChangeAspect="1"/>
          </p:cNvPicPr>
          <p:nvPr/>
        </p:nvPicPr>
        <p:blipFill rotWithShape="1">
          <a:blip r:embed="rId4"/>
          <a:srcRect l="5343"/>
          <a:stretch/>
        </p:blipFill>
        <p:spPr>
          <a:xfrm>
            <a:off x="264898" y="3719894"/>
            <a:ext cx="4989727" cy="2564289"/>
          </a:xfrm>
          <a:prstGeom prst="rect">
            <a:avLst/>
          </a:prstGeom>
        </p:spPr>
      </p:pic>
      <p:sp>
        <p:nvSpPr>
          <p:cNvPr id="9" name="TextBox 8">
            <a:extLst>
              <a:ext uri="{FF2B5EF4-FFF2-40B4-BE49-F238E27FC236}">
                <a16:creationId xmlns:a16="http://schemas.microsoft.com/office/drawing/2014/main" id="{FC937871-8EA8-DB09-40BA-377CD4746800}"/>
              </a:ext>
            </a:extLst>
          </p:cNvPr>
          <p:cNvSpPr txBox="1"/>
          <p:nvPr/>
        </p:nvSpPr>
        <p:spPr>
          <a:xfrm>
            <a:off x="3668295" y="1173807"/>
            <a:ext cx="1817671" cy="307777"/>
          </a:xfrm>
          <a:prstGeom prst="rect">
            <a:avLst/>
          </a:prstGeom>
          <a:noFill/>
        </p:spPr>
        <p:txBody>
          <a:bodyPr wrap="square" rtlCol="0">
            <a:spAutoFit/>
          </a:bodyPr>
          <a:lstStyle/>
          <a:p>
            <a:r>
              <a:rPr lang="en-US" sz="1400" dirty="0">
                <a:latin typeface="+mj-lt"/>
                <a:cs typeface="Times New Roman" panose="02020603050405020304" pitchFamily="18" charset="0"/>
              </a:rPr>
              <a:t>1 antenna</a:t>
            </a:r>
            <a:endParaRPr lang="en-GB" sz="1400" dirty="0">
              <a:latin typeface="+mj-lt"/>
              <a:cs typeface="Times New Roman" panose="02020603050405020304" pitchFamily="18" charset="0"/>
            </a:endParaRPr>
          </a:p>
        </p:txBody>
      </p:sp>
      <p:sp>
        <p:nvSpPr>
          <p:cNvPr id="10" name="TextBox 9">
            <a:extLst>
              <a:ext uri="{FF2B5EF4-FFF2-40B4-BE49-F238E27FC236}">
                <a16:creationId xmlns:a16="http://schemas.microsoft.com/office/drawing/2014/main" id="{2CC848B8-5D25-A709-02F1-E144F3F788E9}"/>
              </a:ext>
            </a:extLst>
          </p:cNvPr>
          <p:cNvSpPr txBox="1"/>
          <p:nvPr/>
        </p:nvSpPr>
        <p:spPr>
          <a:xfrm>
            <a:off x="3546571" y="1671345"/>
            <a:ext cx="1832011" cy="307777"/>
          </a:xfrm>
          <a:prstGeom prst="rect">
            <a:avLst/>
          </a:prstGeom>
          <a:noFill/>
        </p:spPr>
        <p:txBody>
          <a:bodyPr wrap="square" rtlCol="0">
            <a:spAutoFit/>
          </a:bodyPr>
          <a:lstStyle/>
          <a:p>
            <a:r>
              <a:rPr lang="en-US" sz="1400" dirty="0">
                <a:solidFill>
                  <a:srgbClr val="FF0000"/>
                </a:solidFill>
                <a:latin typeface="+mj-lt"/>
                <a:cs typeface="Times New Roman" panose="02020603050405020304" pitchFamily="18" charset="0"/>
              </a:rPr>
              <a:t>V</a:t>
            </a:r>
            <a:r>
              <a:rPr lang="en-US" sz="1400" baseline="-25000" dirty="0">
                <a:solidFill>
                  <a:srgbClr val="FF0000"/>
                </a:solidFill>
                <a:latin typeface="+mj-lt"/>
                <a:cs typeface="Times New Roman" panose="02020603050405020304" pitchFamily="18" charset="0"/>
              </a:rPr>
              <a:t>antenna</a:t>
            </a:r>
            <a:r>
              <a:rPr lang="en-US" sz="1400" dirty="0">
                <a:solidFill>
                  <a:srgbClr val="FF0000"/>
                </a:solidFill>
                <a:latin typeface="+mj-lt"/>
                <a:cs typeface="Times New Roman" panose="02020603050405020304" pitchFamily="18" charset="0"/>
              </a:rPr>
              <a:t> [kV peak]</a:t>
            </a:r>
            <a:endParaRPr lang="en-GB" sz="1400" dirty="0">
              <a:solidFill>
                <a:srgbClr val="FF0000"/>
              </a:solidFill>
              <a:latin typeface="+mj-lt"/>
              <a:cs typeface="Times New Roman" panose="02020603050405020304" pitchFamily="18" charset="0"/>
            </a:endParaRPr>
          </a:p>
        </p:txBody>
      </p:sp>
      <p:sp>
        <p:nvSpPr>
          <p:cNvPr id="11" name="TextBox 10">
            <a:extLst>
              <a:ext uri="{FF2B5EF4-FFF2-40B4-BE49-F238E27FC236}">
                <a16:creationId xmlns:a16="http://schemas.microsoft.com/office/drawing/2014/main" id="{3086478F-3859-6B5C-2F0C-90666874AFDD}"/>
              </a:ext>
            </a:extLst>
          </p:cNvPr>
          <p:cNvSpPr txBox="1"/>
          <p:nvPr/>
        </p:nvSpPr>
        <p:spPr>
          <a:xfrm>
            <a:off x="3612522" y="2343426"/>
            <a:ext cx="1549836" cy="307777"/>
          </a:xfrm>
          <a:prstGeom prst="rect">
            <a:avLst/>
          </a:prstGeom>
          <a:noFill/>
        </p:spPr>
        <p:txBody>
          <a:bodyPr wrap="square" rtlCol="0">
            <a:spAutoFit/>
          </a:bodyPr>
          <a:lstStyle/>
          <a:p>
            <a:r>
              <a:rPr lang="en-US" sz="1400" dirty="0">
                <a:solidFill>
                  <a:srgbClr val="FF0000"/>
                </a:solidFill>
                <a:latin typeface="+mj-lt"/>
                <a:cs typeface="Times New Roman" panose="02020603050405020304" pitchFamily="18" charset="0"/>
              </a:rPr>
              <a:t>P</a:t>
            </a:r>
            <a:r>
              <a:rPr lang="en-US" sz="1400" baseline="-25000" dirty="0">
                <a:solidFill>
                  <a:srgbClr val="FF0000"/>
                </a:solidFill>
                <a:latin typeface="+mj-lt"/>
                <a:cs typeface="Times New Roman" panose="02020603050405020304" pitchFamily="18" charset="0"/>
              </a:rPr>
              <a:t>coupled</a:t>
            </a:r>
            <a:r>
              <a:rPr lang="en-US" sz="1400" dirty="0">
                <a:solidFill>
                  <a:srgbClr val="FF0000"/>
                </a:solidFill>
                <a:latin typeface="+mj-lt"/>
                <a:cs typeface="Times New Roman" panose="02020603050405020304" pitchFamily="18" charset="0"/>
              </a:rPr>
              <a:t> [MW]</a:t>
            </a:r>
            <a:endParaRPr lang="en-GB" sz="1400" dirty="0">
              <a:solidFill>
                <a:srgbClr val="FF0000"/>
              </a:solidFill>
              <a:latin typeface="+mj-lt"/>
              <a:cs typeface="Times New Roman" panose="02020603050405020304" pitchFamily="18" charset="0"/>
            </a:endParaRPr>
          </a:p>
        </p:txBody>
      </p:sp>
      <p:sp>
        <p:nvSpPr>
          <p:cNvPr id="12" name="TextBox 11">
            <a:extLst>
              <a:ext uri="{FF2B5EF4-FFF2-40B4-BE49-F238E27FC236}">
                <a16:creationId xmlns:a16="http://schemas.microsoft.com/office/drawing/2014/main" id="{D484CA27-8FC9-8112-0320-081B39DF06E9}"/>
              </a:ext>
            </a:extLst>
          </p:cNvPr>
          <p:cNvSpPr txBox="1"/>
          <p:nvPr/>
        </p:nvSpPr>
        <p:spPr>
          <a:xfrm>
            <a:off x="3791806" y="4103543"/>
            <a:ext cx="1689029" cy="307777"/>
          </a:xfrm>
          <a:prstGeom prst="rect">
            <a:avLst/>
          </a:prstGeom>
          <a:noFill/>
        </p:spPr>
        <p:txBody>
          <a:bodyPr wrap="square" rtlCol="0">
            <a:spAutoFit/>
          </a:bodyPr>
          <a:lstStyle/>
          <a:p>
            <a:r>
              <a:rPr lang="en-US" sz="1400" dirty="0">
                <a:solidFill>
                  <a:srgbClr val="0000FF"/>
                </a:solidFill>
                <a:latin typeface="+mj-lt"/>
                <a:cs typeface="Times New Roman" panose="02020603050405020304" pitchFamily="18" charset="0"/>
              </a:rPr>
              <a:t>V</a:t>
            </a:r>
            <a:r>
              <a:rPr lang="en-US" sz="1400" baseline="-25000" dirty="0">
                <a:solidFill>
                  <a:srgbClr val="0000FF"/>
                </a:solidFill>
                <a:latin typeface="+mj-lt"/>
                <a:cs typeface="Times New Roman" panose="02020603050405020304" pitchFamily="18" charset="0"/>
              </a:rPr>
              <a:t>antenna</a:t>
            </a:r>
            <a:r>
              <a:rPr lang="en-US" sz="1400" dirty="0">
                <a:solidFill>
                  <a:srgbClr val="0000FF"/>
                </a:solidFill>
                <a:latin typeface="+mj-lt"/>
                <a:cs typeface="Times New Roman" panose="02020603050405020304" pitchFamily="18" charset="0"/>
              </a:rPr>
              <a:t> [kV peak]</a:t>
            </a:r>
            <a:endParaRPr lang="en-GB" sz="1400" dirty="0">
              <a:solidFill>
                <a:srgbClr val="0000FF"/>
              </a:solidFill>
              <a:latin typeface="+mj-lt"/>
              <a:cs typeface="Times New Roman" panose="02020603050405020304" pitchFamily="18" charset="0"/>
            </a:endParaRPr>
          </a:p>
        </p:txBody>
      </p:sp>
      <p:sp>
        <p:nvSpPr>
          <p:cNvPr id="13" name="TextBox 12">
            <a:extLst>
              <a:ext uri="{FF2B5EF4-FFF2-40B4-BE49-F238E27FC236}">
                <a16:creationId xmlns:a16="http://schemas.microsoft.com/office/drawing/2014/main" id="{63566053-89CC-3FD4-207E-3F21F2507529}"/>
              </a:ext>
            </a:extLst>
          </p:cNvPr>
          <p:cNvSpPr txBox="1"/>
          <p:nvPr/>
        </p:nvSpPr>
        <p:spPr>
          <a:xfrm>
            <a:off x="3791806" y="4730454"/>
            <a:ext cx="1416799" cy="307777"/>
          </a:xfrm>
          <a:prstGeom prst="rect">
            <a:avLst/>
          </a:prstGeom>
          <a:noFill/>
        </p:spPr>
        <p:txBody>
          <a:bodyPr wrap="square" rtlCol="0">
            <a:spAutoFit/>
          </a:bodyPr>
          <a:lstStyle/>
          <a:p>
            <a:r>
              <a:rPr lang="en-US" sz="1400" dirty="0">
                <a:solidFill>
                  <a:srgbClr val="0000FF"/>
                </a:solidFill>
                <a:latin typeface="+mj-lt"/>
                <a:cs typeface="Times New Roman" panose="02020603050405020304" pitchFamily="18" charset="0"/>
              </a:rPr>
              <a:t>P</a:t>
            </a:r>
            <a:r>
              <a:rPr lang="en-US" sz="1400" baseline="-25000" dirty="0">
                <a:solidFill>
                  <a:srgbClr val="0000FF"/>
                </a:solidFill>
                <a:latin typeface="+mj-lt"/>
                <a:cs typeface="Times New Roman" panose="02020603050405020304" pitchFamily="18" charset="0"/>
              </a:rPr>
              <a:t>coupled</a:t>
            </a:r>
            <a:r>
              <a:rPr lang="en-US" sz="1400" dirty="0">
                <a:solidFill>
                  <a:srgbClr val="0000FF"/>
                </a:solidFill>
                <a:latin typeface="+mj-lt"/>
                <a:cs typeface="Times New Roman" panose="02020603050405020304" pitchFamily="18" charset="0"/>
              </a:rPr>
              <a:t> [MW]</a:t>
            </a:r>
            <a:endParaRPr lang="en-GB" sz="1400" dirty="0">
              <a:solidFill>
                <a:srgbClr val="0000FF"/>
              </a:solidFill>
              <a:latin typeface="+mj-lt"/>
              <a:cs typeface="Times New Roman" panose="02020603050405020304" pitchFamily="18" charset="0"/>
            </a:endParaRPr>
          </a:p>
        </p:txBody>
      </p:sp>
      <p:sp>
        <p:nvSpPr>
          <p:cNvPr id="14" name="Rectangle 13">
            <a:extLst>
              <a:ext uri="{FF2B5EF4-FFF2-40B4-BE49-F238E27FC236}">
                <a16:creationId xmlns:a16="http://schemas.microsoft.com/office/drawing/2014/main" id="{D4F1F687-10C9-9B17-37FA-C809E3B0A153}"/>
              </a:ext>
            </a:extLst>
          </p:cNvPr>
          <p:cNvSpPr/>
          <p:nvPr/>
        </p:nvSpPr>
        <p:spPr>
          <a:xfrm>
            <a:off x="5855497" y="1149436"/>
            <a:ext cx="2268121" cy="369332"/>
          </a:xfrm>
          <a:prstGeom prst="rect">
            <a:avLst/>
          </a:prstGeom>
        </p:spPr>
        <p:txBody>
          <a:bodyPr wrap="none">
            <a:spAutoFit/>
          </a:bodyPr>
          <a:lstStyle/>
          <a:p>
            <a:r>
              <a:rPr lang="el-GR" sz="1800" dirty="0">
                <a:latin typeface="+mj-lt"/>
                <a:cs typeface="Times New Roman" panose="02020603050405020304" pitchFamily="18" charset="0"/>
              </a:rPr>
              <a:t>Φ</a:t>
            </a:r>
            <a:r>
              <a:rPr lang="en-GB" sz="1800" baseline="-25000" dirty="0">
                <a:latin typeface="+mj-lt"/>
                <a:cs typeface="Times New Roman" panose="02020603050405020304" pitchFamily="18" charset="0"/>
              </a:rPr>
              <a:t>W,wall</a:t>
            </a:r>
            <a:r>
              <a:rPr lang="en-GB" sz="1800" dirty="0">
                <a:latin typeface="+mj-lt"/>
                <a:cs typeface="Times New Roman" panose="02020603050405020304" pitchFamily="18" charset="0"/>
              </a:rPr>
              <a:t> = 5.5×10</a:t>
            </a:r>
            <a:r>
              <a:rPr lang="en-GB" sz="1800" baseline="30000" dirty="0">
                <a:latin typeface="+mj-lt"/>
                <a:cs typeface="Times New Roman" panose="02020603050405020304" pitchFamily="18" charset="0"/>
              </a:rPr>
              <a:t>20</a:t>
            </a:r>
            <a:r>
              <a:rPr lang="en-GB" sz="1800" dirty="0">
                <a:latin typeface="+mj-lt"/>
                <a:cs typeface="Times New Roman" panose="02020603050405020304" pitchFamily="18" charset="0"/>
              </a:rPr>
              <a:t> s</a:t>
            </a:r>
            <a:r>
              <a:rPr lang="en-GB" sz="1800" baseline="30000" dirty="0">
                <a:latin typeface="+mj-lt"/>
                <a:cs typeface="Times New Roman" panose="02020603050405020304" pitchFamily="18" charset="0"/>
              </a:rPr>
              <a:t>-1</a:t>
            </a:r>
          </a:p>
        </p:txBody>
      </p:sp>
      <p:sp>
        <p:nvSpPr>
          <p:cNvPr id="15" name="Rectangle 14">
            <a:extLst>
              <a:ext uri="{FF2B5EF4-FFF2-40B4-BE49-F238E27FC236}">
                <a16:creationId xmlns:a16="http://schemas.microsoft.com/office/drawing/2014/main" id="{A25DE6D8-6BA2-CEE6-974A-ADDAEBE8E0D9}"/>
              </a:ext>
            </a:extLst>
          </p:cNvPr>
          <p:cNvSpPr/>
          <p:nvPr/>
        </p:nvSpPr>
        <p:spPr>
          <a:xfrm rot="18843322">
            <a:off x="6422491" y="2143821"/>
            <a:ext cx="902811" cy="369332"/>
          </a:xfrm>
          <a:prstGeom prst="rect">
            <a:avLst/>
          </a:prstGeom>
        </p:spPr>
        <p:txBody>
          <a:bodyPr wrap="none">
            <a:spAutoFit/>
          </a:bodyPr>
          <a:lstStyle/>
          <a:p>
            <a:r>
              <a:rPr lang="en-GB" sz="1800" dirty="0">
                <a:solidFill>
                  <a:srgbClr val="FF0000"/>
                </a:solidFill>
                <a:latin typeface="+mj-lt"/>
                <a:cs typeface="Times New Roman" panose="02020603050405020304" pitchFamily="18" charset="0"/>
              </a:rPr>
              <a:t>Zone 1</a:t>
            </a:r>
            <a:endParaRPr lang="en-GB" sz="1800" dirty="0">
              <a:latin typeface="+mj-lt"/>
            </a:endParaRPr>
          </a:p>
        </p:txBody>
      </p:sp>
      <p:sp>
        <p:nvSpPr>
          <p:cNvPr id="16" name="Rectangle 15">
            <a:extLst>
              <a:ext uri="{FF2B5EF4-FFF2-40B4-BE49-F238E27FC236}">
                <a16:creationId xmlns:a16="http://schemas.microsoft.com/office/drawing/2014/main" id="{912D861B-7050-6F19-2389-C6D6DDC5E4AB}"/>
              </a:ext>
            </a:extLst>
          </p:cNvPr>
          <p:cNvSpPr/>
          <p:nvPr/>
        </p:nvSpPr>
        <p:spPr>
          <a:xfrm rot="18876711">
            <a:off x="7925160" y="1691002"/>
            <a:ext cx="902811" cy="369332"/>
          </a:xfrm>
          <a:prstGeom prst="rect">
            <a:avLst/>
          </a:prstGeom>
        </p:spPr>
        <p:txBody>
          <a:bodyPr wrap="none">
            <a:spAutoFit/>
          </a:bodyPr>
          <a:lstStyle/>
          <a:p>
            <a:r>
              <a:rPr lang="en-GB" sz="1800" dirty="0">
                <a:solidFill>
                  <a:srgbClr val="0000FF"/>
                </a:solidFill>
                <a:latin typeface="+mj-lt"/>
                <a:cs typeface="Times New Roman" panose="02020603050405020304" pitchFamily="18" charset="0"/>
              </a:rPr>
              <a:t>Zone 2</a:t>
            </a:r>
            <a:endParaRPr lang="en-GB" sz="1800" dirty="0">
              <a:solidFill>
                <a:srgbClr val="0000FF"/>
              </a:solidFill>
              <a:latin typeface="+mj-lt"/>
            </a:endParaRPr>
          </a:p>
        </p:txBody>
      </p:sp>
      <p:sp>
        <p:nvSpPr>
          <p:cNvPr id="17" name="Rectangle 16">
            <a:extLst>
              <a:ext uri="{FF2B5EF4-FFF2-40B4-BE49-F238E27FC236}">
                <a16:creationId xmlns:a16="http://schemas.microsoft.com/office/drawing/2014/main" id="{FD5E5FD0-041F-F28C-0E19-62A1ED33A2F9}"/>
              </a:ext>
            </a:extLst>
          </p:cNvPr>
          <p:cNvSpPr/>
          <p:nvPr/>
        </p:nvSpPr>
        <p:spPr>
          <a:xfrm rot="18449739">
            <a:off x="5862526" y="4347432"/>
            <a:ext cx="960519" cy="307777"/>
          </a:xfrm>
          <a:prstGeom prst="rect">
            <a:avLst/>
          </a:prstGeom>
        </p:spPr>
        <p:txBody>
          <a:bodyPr wrap="none">
            <a:spAutoFit/>
          </a:bodyPr>
          <a:lstStyle/>
          <a:p>
            <a:r>
              <a:rPr lang="en-US" sz="1400" dirty="0">
                <a:latin typeface="+mj-lt"/>
                <a:cs typeface="Times New Roman" panose="02020603050405020304" pitchFamily="18" charset="0"/>
              </a:rPr>
              <a:t>Low 2010</a:t>
            </a:r>
            <a:endParaRPr lang="en-GB" sz="1400" baseline="30000" dirty="0">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A3778B57-5360-3935-F043-C0104C93A054}"/>
              </a:ext>
            </a:extLst>
          </p:cNvPr>
          <p:cNvSpPr/>
          <p:nvPr/>
        </p:nvSpPr>
        <p:spPr>
          <a:xfrm rot="18666975">
            <a:off x="7671668" y="4344033"/>
            <a:ext cx="1000595" cy="307777"/>
          </a:xfrm>
          <a:prstGeom prst="rect">
            <a:avLst/>
          </a:prstGeom>
        </p:spPr>
        <p:txBody>
          <a:bodyPr wrap="none">
            <a:spAutoFit/>
          </a:bodyPr>
          <a:lstStyle/>
          <a:p>
            <a:r>
              <a:rPr lang="en-US" sz="1400" dirty="0">
                <a:latin typeface="+mj-lt"/>
                <a:cs typeface="Times New Roman" panose="02020603050405020304" pitchFamily="18" charset="0"/>
              </a:rPr>
              <a:t>High 2010</a:t>
            </a:r>
            <a:endParaRPr lang="en-GB" sz="1400" baseline="30000" dirty="0">
              <a:latin typeface="+mj-lt"/>
              <a:cs typeface="Times New Roman" panose="02020603050405020304" pitchFamily="18" charset="0"/>
            </a:endParaRPr>
          </a:p>
        </p:txBody>
      </p:sp>
      <p:sp>
        <p:nvSpPr>
          <p:cNvPr id="19" name="Rectangle 18">
            <a:extLst>
              <a:ext uri="{FF2B5EF4-FFF2-40B4-BE49-F238E27FC236}">
                <a16:creationId xmlns:a16="http://schemas.microsoft.com/office/drawing/2014/main" id="{F4EE1A89-E457-5845-C607-B5AF7D499F05}"/>
              </a:ext>
            </a:extLst>
          </p:cNvPr>
          <p:cNvSpPr/>
          <p:nvPr/>
        </p:nvSpPr>
        <p:spPr>
          <a:xfrm rot="18504848">
            <a:off x="7089131" y="4315143"/>
            <a:ext cx="1000595" cy="307777"/>
          </a:xfrm>
          <a:prstGeom prst="rect">
            <a:avLst/>
          </a:prstGeom>
        </p:spPr>
        <p:txBody>
          <a:bodyPr wrap="none">
            <a:spAutoFit/>
          </a:bodyPr>
          <a:lstStyle/>
          <a:p>
            <a:r>
              <a:rPr lang="en-US" sz="1400" dirty="0">
                <a:latin typeface="+mj-lt"/>
                <a:cs typeface="Times New Roman" panose="02020603050405020304" pitchFamily="18" charset="0"/>
              </a:rPr>
              <a:t>High 2023</a:t>
            </a:r>
            <a:endParaRPr lang="en-GB" sz="1400" baseline="30000" dirty="0">
              <a:latin typeface="+mj-lt"/>
              <a:cs typeface="Times New Roman" panose="02020603050405020304" pitchFamily="18" charset="0"/>
            </a:endParaRPr>
          </a:p>
        </p:txBody>
      </p:sp>
      <p:sp>
        <p:nvSpPr>
          <p:cNvPr id="21" name="TextBox 20">
            <a:extLst>
              <a:ext uri="{FF2B5EF4-FFF2-40B4-BE49-F238E27FC236}">
                <a16:creationId xmlns:a16="http://schemas.microsoft.com/office/drawing/2014/main" id="{08769DD7-D7E1-162F-8B75-04B25046BE64}"/>
              </a:ext>
            </a:extLst>
          </p:cNvPr>
          <p:cNvSpPr txBox="1"/>
          <p:nvPr/>
        </p:nvSpPr>
        <p:spPr>
          <a:xfrm rot="16200000">
            <a:off x="-1220712" y="2120772"/>
            <a:ext cx="2744060" cy="307777"/>
          </a:xfrm>
          <a:prstGeom prst="rect">
            <a:avLst/>
          </a:prstGeom>
          <a:noFill/>
        </p:spPr>
        <p:txBody>
          <a:bodyPr wrap="square" rtlCol="0">
            <a:spAutoFit/>
          </a:bodyPr>
          <a:lstStyle/>
          <a:p>
            <a:pPr algn="ctr"/>
            <a:r>
              <a:rPr lang="en-US" sz="1400" dirty="0">
                <a:latin typeface="+mj-lt"/>
              </a:rPr>
              <a:t>Coupling [MW] at 45 kV peak</a:t>
            </a:r>
            <a:endParaRPr lang="en-GB" sz="1400" dirty="0">
              <a:latin typeface="+mj-lt"/>
            </a:endParaRPr>
          </a:p>
        </p:txBody>
      </p:sp>
      <p:sp>
        <p:nvSpPr>
          <p:cNvPr id="22" name="Rectangle 21">
            <a:extLst>
              <a:ext uri="{FF2B5EF4-FFF2-40B4-BE49-F238E27FC236}">
                <a16:creationId xmlns:a16="http://schemas.microsoft.com/office/drawing/2014/main" id="{A969C286-C929-DAC9-6E6D-2D6A1F81F25A}"/>
              </a:ext>
            </a:extLst>
          </p:cNvPr>
          <p:cNvSpPr/>
          <p:nvPr/>
        </p:nvSpPr>
        <p:spPr>
          <a:xfrm>
            <a:off x="454243" y="3539362"/>
            <a:ext cx="4536433" cy="307777"/>
          </a:xfrm>
          <a:prstGeom prst="rect">
            <a:avLst/>
          </a:prstGeom>
        </p:spPr>
        <p:txBody>
          <a:bodyPr wrap="square">
            <a:spAutoFit/>
          </a:bodyPr>
          <a:lstStyle/>
          <a:p>
            <a:pPr algn="ctr"/>
            <a:r>
              <a:rPr lang="en-GB" sz="1400" u="sng" dirty="0">
                <a:solidFill>
                  <a:srgbClr val="0000FF"/>
                </a:solidFill>
                <a:latin typeface="+mj-lt"/>
                <a:cs typeface="Times New Roman" panose="02020603050405020304" pitchFamily="18" charset="0"/>
              </a:rPr>
              <a:t>[0;</a:t>
            </a:r>
            <a:r>
              <a:rPr lang="el-GR" sz="1400" u="sng" dirty="0">
                <a:solidFill>
                  <a:srgbClr val="0000FF"/>
                </a:solidFill>
                <a:latin typeface="+mj-lt"/>
                <a:cs typeface="Times New Roman" panose="02020603050405020304" pitchFamily="18" charset="0"/>
              </a:rPr>
              <a:t>π</a:t>
            </a:r>
            <a:r>
              <a:rPr lang="en-GB" sz="1400" u="sng" dirty="0">
                <a:solidFill>
                  <a:srgbClr val="0000FF"/>
                </a:solidFill>
                <a:latin typeface="+mj-lt"/>
                <a:cs typeface="Times New Roman" panose="02020603050405020304" pitchFamily="18" charset="0"/>
              </a:rPr>
              <a:t>;0;</a:t>
            </a:r>
            <a:r>
              <a:rPr lang="el-GR" sz="1400" u="sng" dirty="0">
                <a:solidFill>
                  <a:srgbClr val="0000FF"/>
                </a:solidFill>
                <a:latin typeface="+mj-lt"/>
                <a:cs typeface="Times New Roman" panose="02020603050405020304" pitchFamily="18" charset="0"/>
              </a:rPr>
              <a:t>π</a:t>
            </a:r>
            <a:r>
              <a:rPr lang="en-GB" sz="1400" u="sng" dirty="0">
                <a:solidFill>
                  <a:srgbClr val="0000FF"/>
                </a:solidFill>
                <a:latin typeface="+mj-lt"/>
                <a:cs typeface="Times New Roman" panose="02020603050405020304" pitchFamily="18" charset="0"/>
              </a:rPr>
              <a:t>]</a:t>
            </a:r>
            <a:r>
              <a:rPr lang="en-GB" sz="1400" u="sng" baseline="30000" dirty="0">
                <a:solidFill>
                  <a:srgbClr val="0000FF"/>
                </a:solidFill>
                <a:latin typeface="+mj-lt"/>
                <a:cs typeface="Times New Roman" panose="02020603050405020304" pitchFamily="18" charset="0"/>
              </a:rPr>
              <a:t>tapered</a:t>
            </a:r>
            <a:r>
              <a:rPr lang="en-GB" sz="1400" u="sng" dirty="0">
                <a:solidFill>
                  <a:srgbClr val="0000FF"/>
                </a:solidFill>
                <a:latin typeface="+mj-lt"/>
                <a:cs typeface="Times New Roman" panose="02020603050405020304" pitchFamily="18" charset="0"/>
              </a:rPr>
              <a:t> in “High 2010” conditions (Zone 2)</a:t>
            </a:r>
          </a:p>
        </p:txBody>
      </p:sp>
      <p:sp>
        <p:nvSpPr>
          <p:cNvPr id="23" name="TextBox 22">
            <a:extLst>
              <a:ext uri="{FF2B5EF4-FFF2-40B4-BE49-F238E27FC236}">
                <a16:creationId xmlns:a16="http://schemas.microsoft.com/office/drawing/2014/main" id="{4A336505-965A-50F2-909E-0F8E2C7420D7}"/>
              </a:ext>
            </a:extLst>
          </p:cNvPr>
          <p:cNvSpPr txBox="1"/>
          <p:nvPr/>
        </p:nvSpPr>
        <p:spPr>
          <a:xfrm rot="16200000">
            <a:off x="-1351662" y="4802763"/>
            <a:ext cx="2952226" cy="307777"/>
          </a:xfrm>
          <a:prstGeom prst="rect">
            <a:avLst/>
          </a:prstGeom>
          <a:noFill/>
        </p:spPr>
        <p:txBody>
          <a:bodyPr wrap="square" rtlCol="0">
            <a:spAutoFit/>
          </a:bodyPr>
          <a:lstStyle/>
          <a:p>
            <a:pPr algn="ctr"/>
            <a:r>
              <a:rPr lang="en-US" sz="1400" dirty="0">
                <a:latin typeface="+mj-lt"/>
              </a:rPr>
              <a:t>Coupling [MW] at 45 kV peak</a:t>
            </a:r>
            <a:endParaRPr lang="en-GB" sz="1400" dirty="0">
              <a:latin typeface="+mj-lt"/>
            </a:endParaRPr>
          </a:p>
        </p:txBody>
      </p:sp>
      <p:sp>
        <p:nvSpPr>
          <p:cNvPr id="24" name="TextBox 23">
            <a:extLst>
              <a:ext uri="{FF2B5EF4-FFF2-40B4-BE49-F238E27FC236}">
                <a16:creationId xmlns:a16="http://schemas.microsoft.com/office/drawing/2014/main" id="{0D83DDAF-5DD0-BF6D-D80A-F951E93DD34F}"/>
              </a:ext>
            </a:extLst>
          </p:cNvPr>
          <p:cNvSpPr txBox="1"/>
          <p:nvPr/>
        </p:nvSpPr>
        <p:spPr>
          <a:xfrm>
            <a:off x="3663164" y="5541630"/>
            <a:ext cx="1817671" cy="307777"/>
          </a:xfrm>
          <a:prstGeom prst="rect">
            <a:avLst/>
          </a:prstGeom>
          <a:noFill/>
        </p:spPr>
        <p:txBody>
          <a:bodyPr wrap="square" rtlCol="0">
            <a:spAutoFit/>
          </a:bodyPr>
          <a:lstStyle/>
          <a:p>
            <a:r>
              <a:rPr lang="en-US" sz="1400" dirty="0">
                <a:latin typeface="+mj-lt"/>
                <a:cs typeface="Times New Roman" panose="02020603050405020304" pitchFamily="18" charset="0"/>
              </a:rPr>
              <a:t>1 antenna</a:t>
            </a:r>
            <a:endParaRPr lang="en-GB" sz="1400" dirty="0">
              <a:latin typeface="+mj-lt"/>
              <a:cs typeface="Times New Roman" panose="02020603050405020304" pitchFamily="18" charset="0"/>
            </a:endParaRPr>
          </a:p>
        </p:txBody>
      </p:sp>
      <p:sp>
        <p:nvSpPr>
          <p:cNvPr id="25" name="TextBox 24">
            <a:extLst>
              <a:ext uri="{FF2B5EF4-FFF2-40B4-BE49-F238E27FC236}">
                <a16:creationId xmlns:a16="http://schemas.microsoft.com/office/drawing/2014/main" id="{B0906709-2465-2106-C41A-8AA0519892EA}"/>
              </a:ext>
            </a:extLst>
          </p:cNvPr>
          <p:cNvSpPr txBox="1"/>
          <p:nvPr/>
        </p:nvSpPr>
        <p:spPr>
          <a:xfrm>
            <a:off x="1022718" y="1208836"/>
            <a:ext cx="1817671" cy="307777"/>
          </a:xfrm>
          <a:prstGeom prst="rect">
            <a:avLst/>
          </a:prstGeom>
          <a:noFill/>
        </p:spPr>
        <p:txBody>
          <a:bodyPr wrap="square" rtlCol="0">
            <a:spAutoFit/>
          </a:bodyPr>
          <a:lstStyle/>
          <a:p>
            <a:r>
              <a:rPr lang="en-US" sz="1400" dirty="0">
                <a:latin typeface="+mj-lt"/>
                <a:cs typeface="Times New Roman" panose="02020603050405020304" pitchFamily="18" charset="0"/>
              </a:rPr>
              <a:t>1 antenna</a:t>
            </a:r>
            <a:endParaRPr lang="en-GB" sz="1400" dirty="0">
              <a:latin typeface="+mj-lt"/>
              <a:cs typeface="Times New Roman" panose="02020603050405020304" pitchFamily="18" charset="0"/>
            </a:endParaRPr>
          </a:p>
        </p:txBody>
      </p:sp>
      <p:sp>
        <p:nvSpPr>
          <p:cNvPr id="26" name="TextBox 25">
            <a:extLst>
              <a:ext uri="{FF2B5EF4-FFF2-40B4-BE49-F238E27FC236}">
                <a16:creationId xmlns:a16="http://schemas.microsoft.com/office/drawing/2014/main" id="{09BCBFCA-2A01-46E8-2866-7739D28AE8DF}"/>
              </a:ext>
            </a:extLst>
          </p:cNvPr>
          <p:cNvSpPr txBox="1"/>
          <p:nvPr/>
        </p:nvSpPr>
        <p:spPr>
          <a:xfrm>
            <a:off x="994681" y="5559307"/>
            <a:ext cx="1817671" cy="307777"/>
          </a:xfrm>
          <a:prstGeom prst="rect">
            <a:avLst/>
          </a:prstGeom>
          <a:noFill/>
        </p:spPr>
        <p:txBody>
          <a:bodyPr wrap="square" rtlCol="0">
            <a:spAutoFit/>
          </a:bodyPr>
          <a:lstStyle/>
          <a:p>
            <a:r>
              <a:rPr lang="en-US" sz="1400" dirty="0">
                <a:latin typeface="+mj-lt"/>
                <a:cs typeface="Times New Roman" panose="02020603050405020304" pitchFamily="18" charset="0"/>
              </a:rPr>
              <a:t>1 antenna</a:t>
            </a:r>
            <a:endParaRPr lang="en-GB" sz="1400" dirty="0">
              <a:latin typeface="+mj-lt"/>
              <a:cs typeface="Times New Roman" panose="02020603050405020304" pitchFamily="18" charset="0"/>
            </a:endParaRPr>
          </a:p>
        </p:txBody>
      </p:sp>
      <p:grpSp>
        <p:nvGrpSpPr>
          <p:cNvPr id="48" name="Group 47">
            <a:extLst>
              <a:ext uri="{FF2B5EF4-FFF2-40B4-BE49-F238E27FC236}">
                <a16:creationId xmlns:a16="http://schemas.microsoft.com/office/drawing/2014/main" id="{D14DF171-05EA-D148-0AF6-0DF1BEC647F8}"/>
              </a:ext>
            </a:extLst>
          </p:cNvPr>
          <p:cNvGrpSpPr/>
          <p:nvPr/>
        </p:nvGrpSpPr>
        <p:grpSpPr>
          <a:xfrm>
            <a:off x="7434107" y="2893114"/>
            <a:ext cx="1657725" cy="1204484"/>
            <a:chOff x="7320497" y="2893114"/>
            <a:chExt cx="1657725" cy="1204484"/>
          </a:xfrm>
        </p:grpSpPr>
        <p:sp>
          <p:nvSpPr>
            <p:cNvPr id="28" name="Rectangle 27">
              <a:extLst>
                <a:ext uri="{FF2B5EF4-FFF2-40B4-BE49-F238E27FC236}">
                  <a16:creationId xmlns:a16="http://schemas.microsoft.com/office/drawing/2014/main" id="{945CF62F-3151-1BB3-A820-822E317C9FB4}"/>
                </a:ext>
              </a:extLst>
            </p:cNvPr>
            <p:cNvSpPr/>
            <p:nvPr/>
          </p:nvSpPr>
          <p:spPr bwMode="auto">
            <a:xfrm>
              <a:off x="7329771" y="2893114"/>
              <a:ext cx="1648451" cy="120448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mj-lt"/>
                <a:ea typeface="ＭＳ Ｐゴシック" pitchFamily="-64" charset="-128"/>
              </a:endParaRPr>
            </a:p>
          </p:txBody>
        </p:sp>
        <p:sp>
          <p:nvSpPr>
            <p:cNvPr id="29" name="Rectangle 28">
              <a:extLst>
                <a:ext uri="{FF2B5EF4-FFF2-40B4-BE49-F238E27FC236}">
                  <a16:creationId xmlns:a16="http://schemas.microsoft.com/office/drawing/2014/main" id="{353809C8-A36B-C6EA-12E1-F0D6A9DB3386}"/>
                </a:ext>
              </a:extLst>
            </p:cNvPr>
            <p:cNvSpPr/>
            <p:nvPr/>
          </p:nvSpPr>
          <p:spPr>
            <a:xfrm>
              <a:off x="7382767" y="2997889"/>
              <a:ext cx="1529797" cy="323708"/>
            </a:xfrm>
            <a:prstGeom prst="rect">
              <a:avLst/>
            </a:prstGeom>
            <a:solidFill>
              <a:srgbClr val="FC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mj-lt"/>
              </a:endParaRPr>
            </a:p>
          </p:txBody>
        </p:sp>
        <p:sp>
          <p:nvSpPr>
            <p:cNvPr id="30" name="Flowchart: Decision 29">
              <a:extLst>
                <a:ext uri="{FF2B5EF4-FFF2-40B4-BE49-F238E27FC236}">
                  <a16:creationId xmlns:a16="http://schemas.microsoft.com/office/drawing/2014/main" id="{11D9BD78-C523-BB22-5EF1-D217C6503A65}"/>
                </a:ext>
              </a:extLst>
            </p:cNvPr>
            <p:cNvSpPr/>
            <p:nvPr/>
          </p:nvSpPr>
          <p:spPr>
            <a:xfrm>
              <a:off x="7644816" y="3829260"/>
              <a:ext cx="173751" cy="256987"/>
            </a:xfrm>
            <a:prstGeom prst="flowChartDecision">
              <a:avLst/>
            </a:prstGeom>
            <a:solidFill>
              <a:srgbClr val="77A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latin typeface="+mj-lt"/>
              </a:endParaRPr>
            </a:p>
          </p:txBody>
        </p:sp>
        <p:sp>
          <p:nvSpPr>
            <p:cNvPr id="33" name="Rectangle 32">
              <a:extLst>
                <a:ext uri="{FF2B5EF4-FFF2-40B4-BE49-F238E27FC236}">
                  <a16:creationId xmlns:a16="http://schemas.microsoft.com/office/drawing/2014/main" id="{26FE2570-FBD7-CE9F-82E0-2AB435AE4BE0}"/>
                </a:ext>
              </a:extLst>
            </p:cNvPr>
            <p:cNvSpPr/>
            <p:nvPr/>
          </p:nvSpPr>
          <p:spPr>
            <a:xfrm>
              <a:off x="7755678" y="3817800"/>
              <a:ext cx="697627" cy="246221"/>
            </a:xfrm>
            <a:prstGeom prst="rect">
              <a:avLst/>
            </a:prstGeom>
          </p:spPr>
          <p:txBody>
            <a:bodyPr wrap="none">
              <a:spAutoFit/>
            </a:bodyPr>
            <a:lstStyle/>
            <a:p>
              <a:pPr algn="ctr"/>
              <a:r>
                <a:rPr lang="en-US" sz="1000" dirty="0">
                  <a:latin typeface="+mj-lt"/>
                  <a:cs typeface="Times New Roman" panose="02020603050405020304" pitchFamily="18" charset="0"/>
                </a:rPr>
                <a:t>SSWICH</a:t>
              </a:r>
              <a:endParaRPr lang="en-GB" sz="1000" baseline="30000" dirty="0">
                <a:latin typeface="+mj-lt"/>
                <a:cs typeface="Times New Roman" panose="02020603050405020304" pitchFamily="18" charset="0"/>
              </a:endParaRPr>
            </a:p>
          </p:txBody>
        </p:sp>
        <p:sp>
          <p:nvSpPr>
            <p:cNvPr id="34" name="Rectangle 33">
              <a:extLst>
                <a:ext uri="{FF2B5EF4-FFF2-40B4-BE49-F238E27FC236}">
                  <a16:creationId xmlns:a16="http://schemas.microsoft.com/office/drawing/2014/main" id="{CF2903E4-61B5-5D0D-EB30-69E8F583010F}"/>
                </a:ext>
              </a:extLst>
            </p:cNvPr>
            <p:cNvSpPr/>
            <p:nvPr/>
          </p:nvSpPr>
          <p:spPr>
            <a:xfrm>
              <a:off x="7371963" y="3441113"/>
              <a:ext cx="1540602" cy="336836"/>
            </a:xfrm>
            <a:prstGeom prst="rect">
              <a:avLst/>
            </a:prstGeom>
            <a:solidFill>
              <a:srgbClr val="E6D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latin typeface="+mj-lt"/>
              </a:endParaRPr>
            </a:p>
          </p:txBody>
        </p:sp>
        <p:sp>
          <p:nvSpPr>
            <p:cNvPr id="40" name="Rectangle 39">
              <a:extLst>
                <a:ext uri="{FF2B5EF4-FFF2-40B4-BE49-F238E27FC236}">
                  <a16:creationId xmlns:a16="http://schemas.microsoft.com/office/drawing/2014/main" id="{78AEB13A-4DB2-7E12-12E6-E3057A67A9AF}"/>
                </a:ext>
              </a:extLst>
            </p:cNvPr>
            <p:cNvSpPr/>
            <p:nvPr/>
          </p:nvSpPr>
          <p:spPr>
            <a:xfrm>
              <a:off x="7320497" y="3402406"/>
              <a:ext cx="1632178" cy="400110"/>
            </a:xfrm>
            <a:prstGeom prst="rect">
              <a:avLst/>
            </a:prstGeom>
          </p:spPr>
          <p:txBody>
            <a:bodyPr wrap="none">
              <a:spAutoFit/>
            </a:bodyPr>
            <a:lstStyle/>
            <a:p>
              <a:pPr algn="just"/>
              <a:r>
                <a:rPr lang="en-US" sz="1000" dirty="0">
                  <a:latin typeface="+mj-lt"/>
                  <a:cs typeface="Times New Roman" panose="02020603050405020304" pitchFamily="18" charset="0"/>
                </a:rPr>
                <a:t>Empiric extrapolation, </a:t>
              </a:r>
            </a:p>
            <a:p>
              <a:pPr algn="just"/>
              <a:r>
                <a:rPr lang="en-US" sz="1000" dirty="0">
                  <a:latin typeface="+mj-lt"/>
                  <a:cs typeface="Times New Roman" panose="02020603050405020304" pitchFamily="18" charset="0"/>
                </a:rPr>
                <a:t>10-20 MW, [0;</a:t>
              </a:r>
              <a:r>
                <a:rPr lang="el-GR" sz="1000" dirty="0">
                  <a:latin typeface="+mj-lt"/>
                  <a:cs typeface="Times New Roman" panose="02020603050405020304" pitchFamily="18" charset="0"/>
                </a:rPr>
                <a:t>π</a:t>
              </a:r>
              <a:r>
                <a:rPr lang="en-US" sz="1000" dirty="0">
                  <a:latin typeface="+mj-lt"/>
                  <a:cs typeface="Times New Roman" panose="02020603050405020304" pitchFamily="18" charset="0"/>
                </a:rPr>
                <a:t>;0;</a:t>
              </a:r>
              <a:r>
                <a:rPr lang="el-GR" sz="1000" dirty="0">
                  <a:latin typeface="+mj-lt"/>
                  <a:cs typeface="Times New Roman" panose="02020603050405020304" pitchFamily="18" charset="0"/>
                </a:rPr>
                <a:t>π</a:t>
              </a:r>
              <a:r>
                <a:rPr lang="en-US" sz="1000" dirty="0">
                  <a:latin typeface="+mj-lt"/>
                  <a:cs typeface="Times New Roman" panose="02020603050405020304" pitchFamily="18" charset="0"/>
                </a:rPr>
                <a:t>]</a:t>
              </a:r>
              <a:r>
                <a:rPr lang="en-US" sz="1000" baseline="30000" dirty="0">
                  <a:latin typeface="+mj-lt"/>
                  <a:cs typeface="Times New Roman" panose="02020603050405020304" pitchFamily="18" charset="0"/>
                </a:rPr>
                <a:t>tapered</a:t>
              </a:r>
              <a:endParaRPr lang="en-GB" sz="1000" baseline="30000" dirty="0">
                <a:latin typeface="+mj-lt"/>
                <a:cs typeface="Times New Roman" panose="02020603050405020304" pitchFamily="18" charset="0"/>
              </a:endParaRPr>
            </a:p>
          </p:txBody>
        </p:sp>
        <p:sp>
          <p:nvSpPr>
            <p:cNvPr id="41" name="Rectangle 40">
              <a:extLst>
                <a:ext uri="{FF2B5EF4-FFF2-40B4-BE49-F238E27FC236}">
                  <a16:creationId xmlns:a16="http://schemas.microsoft.com/office/drawing/2014/main" id="{F67C17BC-F6F4-F643-4779-9DFEDB334C3B}"/>
                </a:ext>
              </a:extLst>
            </p:cNvPr>
            <p:cNvSpPr/>
            <p:nvPr/>
          </p:nvSpPr>
          <p:spPr>
            <a:xfrm>
              <a:off x="7334371" y="2956054"/>
              <a:ext cx="1447832" cy="400110"/>
            </a:xfrm>
            <a:prstGeom prst="rect">
              <a:avLst/>
            </a:prstGeom>
          </p:spPr>
          <p:txBody>
            <a:bodyPr wrap="none">
              <a:spAutoFit/>
            </a:bodyPr>
            <a:lstStyle/>
            <a:p>
              <a:pPr algn="just"/>
              <a:r>
                <a:rPr lang="en-US" sz="1000" dirty="0">
                  <a:latin typeface="+mj-lt"/>
                  <a:cs typeface="Times New Roman" panose="02020603050405020304" pitchFamily="18" charset="0"/>
                </a:rPr>
                <a:t>Empiric extrapolation, </a:t>
              </a:r>
            </a:p>
            <a:p>
              <a:pPr algn="just"/>
              <a:r>
                <a:rPr lang="en-US" sz="1000" dirty="0">
                  <a:latin typeface="+mj-lt"/>
                  <a:cs typeface="Times New Roman" panose="02020603050405020304" pitchFamily="18" charset="0"/>
                </a:rPr>
                <a:t>10-20 MW, [0;</a:t>
              </a:r>
              <a:r>
                <a:rPr lang="el-GR" sz="1000" dirty="0">
                  <a:latin typeface="+mj-lt"/>
                  <a:cs typeface="Times New Roman" panose="02020603050405020304" pitchFamily="18" charset="0"/>
                </a:rPr>
                <a:t>π</a:t>
              </a:r>
              <a:r>
                <a:rPr lang="en-US" sz="1000" dirty="0">
                  <a:latin typeface="+mj-lt"/>
                  <a:cs typeface="Times New Roman" panose="02020603050405020304" pitchFamily="18" charset="0"/>
                </a:rPr>
                <a:t>;</a:t>
              </a:r>
              <a:r>
                <a:rPr lang="el-GR" sz="1000" dirty="0">
                  <a:latin typeface="+mj-lt"/>
                  <a:cs typeface="Times New Roman" panose="02020603050405020304" pitchFamily="18" charset="0"/>
                </a:rPr>
                <a:t>π</a:t>
              </a:r>
              <a:r>
                <a:rPr lang="en-US" sz="1000" dirty="0">
                  <a:latin typeface="+mj-lt"/>
                  <a:cs typeface="Times New Roman" panose="02020603050405020304" pitchFamily="18" charset="0"/>
                </a:rPr>
                <a:t>;0]</a:t>
              </a:r>
            </a:p>
          </p:txBody>
        </p:sp>
      </p:grpSp>
      <p:sp>
        <p:nvSpPr>
          <p:cNvPr id="44" name="Rectangle 2">
            <a:extLst>
              <a:ext uri="{FF2B5EF4-FFF2-40B4-BE49-F238E27FC236}">
                <a16:creationId xmlns:a16="http://schemas.microsoft.com/office/drawing/2014/main" id="{A5E165C3-7C29-7AEB-7D06-082853DB6753}"/>
              </a:ext>
            </a:extLst>
          </p:cNvPr>
          <p:cNvSpPr txBox="1">
            <a:spLocks noChangeAspect="1" noChangeArrowheads="1"/>
          </p:cNvSpPr>
          <p:nvPr/>
        </p:nvSpPr>
        <p:spPr bwMode="auto">
          <a:xfrm>
            <a:off x="348971" y="59091"/>
            <a:ext cx="8454370"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sz="2800" kern="0" dirty="0"/>
              <a:t>Outcome from WP1 and WP2</a:t>
            </a:r>
          </a:p>
        </p:txBody>
      </p:sp>
      <p:sp>
        <p:nvSpPr>
          <p:cNvPr id="47" name="Rectangle 3">
            <a:extLst>
              <a:ext uri="{FF2B5EF4-FFF2-40B4-BE49-F238E27FC236}">
                <a16:creationId xmlns:a16="http://schemas.microsoft.com/office/drawing/2014/main" id="{663DBBE4-1E78-9B9B-C96F-754B8AB9425B}"/>
              </a:ext>
            </a:extLst>
          </p:cNvPr>
          <p:cNvSpPr txBox="1">
            <a:spLocks noChangeArrowheads="1"/>
          </p:cNvSpPr>
          <p:nvPr/>
        </p:nvSpPr>
        <p:spPr bwMode="auto">
          <a:xfrm>
            <a:off x="5361085" y="5127381"/>
            <a:ext cx="3577330" cy="995642"/>
          </a:xfrm>
          <a:prstGeom prst="rect">
            <a:avLst/>
          </a:prstGeom>
          <a:solidFill>
            <a:schemeClr val="accent1"/>
          </a:solidFill>
          <a:ln w="9525">
            <a:solidFill>
              <a:schemeClr val="tx1"/>
            </a:solidFill>
            <a:miter lim="800000"/>
            <a:headEnd/>
            <a:tailEnd/>
          </a:ln>
        </p:spPr>
        <p:txBody>
          <a:bodyPr vert="horz" wrap="square" lIns="68580" tIns="34291" rIns="68580" bIns="34291" numCol="1" anchor="t" anchorCtr="0" compatLnSpc="1">
            <a:prstTxWarp prst="textNoShape">
              <a:avLst/>
            </a:prstTxWarp>
          </a:bodyPr>
          <a:lstStyle>
            <a:lvl1pPr marL="0" indent="0" algn="ctr" defTabSz="795338" rtl="0" fontAlgn="base">
              <a:spcBef>
                <a:spcPct val="20000"/>
              </a:spcBef>
              <a:spcAft>
                <a:spcPct val="0"/>
              </a:spcAft>
              <a:buFontTx/>
              <a:buNone/>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marL="342891" indent="-342891" algn="just">
              <a:buFont typeface="Wingdings" panose="05000000000000000000" pitchFamily="2" charset="2"/>
              <a:buChar char="q"/>
            </a:pPr>
            <a:r>
              <a:rPr lang="en-GB" sz="1867" dirty="0">
                <a:latin typeface="+mj-lt"/>
                <a:cs typeface="Times New Roman" panose="02020603050405020304" pitchFamily="18" charset="0"/>
              </a:rPr>
              <a:t>WP1 &amp; WP2 show compatibility with high power and low sputtering.</a:t>
            </a:r>
            <a:endParaRPr lang="en-US" sz="1867" dirty="0">
              <a:latin typeface="+mj-lt"/>
              <a:cs typeface="Times New Roman" panose="02020603050405020304" pitchFamily="18" charset="0"/>
            </a:endParaRPr>
          </a:p>
        </p:txBody>
      </p:sp>
      <p:sp>
        <p:nvSpPr>
          <p:cNvPr id="20" name="Rectangle 3">
            <a:extLst>
              <a:ext uri="{FF2B5EF4-FFF2-40B4-BE49-F238E27FC236}">
                <a16:creationId xmlns:a16="http://schemas.microsoft.com/office/drawing/2014/main" id="{86F693D6-498D-74F6-7F29-4401CA42C638}"/>
              </a:ext>
            </a:extLst>
          </p:cNvPr>
          <p:cNvSpPr txBox="1">
            <a:spLocks noChangeArrowheads="1"/>
          </p:cNvSpPr>
          <p:nvPr/>
        </p:nvSpPr>
        <p:spPr bwMode="auto">
          <a:xfrm>
            <a:off x="7727039" y="35857"/>
            <a:ext cx="1238348" cy="407079"/>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200" i="1" kern="0" dirty="0"/>
              <a:t>[W. Helou, et al., FEC 2023]</a:t>
            </a:r>
          </a:p>
        </p:txBody>
      </p:sp>
    </p:spTree>
    <p:extLst>
      <p:ext uri="{BB962C8B-B14F-4D97-AF65-F5344CB8AC3E}">
        <p14:creationId xmlns:p14="http://schemas.microsoft.com/office/powerpoint/2010/main" val="2357268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247D1-A5C8-B213-8D7F-9129E0C652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80E9DD-84FE-732A-9168-90FCBAD18C44}"/>
              </a:ext>
            </a:extLst>
          </p:cNvPr>
          <p:cNvSpPr txBox="1"/>
          <p:nvPr/>
        </p:nvSpPr>
        <p:spPr>
          <a:xfrm>
            <a:off x="3955975" y="3724651"/>
            <a:ext cx="4988000" cy="923330"/>
          </a:xfrm>
          <a:prstGeom prst="rect">
            <a:avLst/>
          </a:prstGeom>
          <a:noFill/>
        </p:spPr>
        <p:txBody>
          <a:bodyPr wrap="square">
            <a:spAutoFit/>
          </a:bodyPr>
          <a:lstStyle/>
          <a:p>
            <a:pPr marL="342900" indent="-342900" algn="just">
              <a:buFont typeface="Arial" panose="020B0604020202020204" pitchFamily="34" charset="0"/>
              <a:buChar char="•"/>
            </a:pPr>
            <a:r>
              <a:rPr lang="en-GB" sz="1800" kern="0" dirty="0">
                <a:latin typeface="+mj-lt"/>
                <a:cs typeface="Times New Roman" panose="02020603050405020304" pitchFamily="18" charset="0"/>
              </a:rPr>
              <a:t>No indication of propagative slow wave impacting near-fields and ICRF-specific sputtering in AUG.</a:t>
            </a:r>
            <a:endParaRPr lang="en-GB" sz="1800" dirty="0">
              <a:latin typeface="+mj-lt"/>
            </a:endParaRPr>
          </a:p>
        </p:txBody>
      </p:sp>
      <p:sp>
        <p:nvSpPr>
          <p:cNvPr id="3" name="TextBox 2">
            <a:extLst>
              <a:ext uri="{FF2B5EF4-FFF2-40B4-BE49-F238E27FC236}">
                <a16:creationId xmlns:a16="http://schemas.microsoft.com/office/drawing/2014/main" id="{CC722F48-2D93-7D60-672A-131E1BBC2632}"/>
              </a:ext>
            </a:extLst>
          </p:cNvPr>
          <p:cNvSpPr txBox="1"/>
          <p:nvPr/>
        </p:nvSpPr>
        <p:spPr>
          <a:xfrm>
            <a:off x="20319" y="637014"/>
            <a:ext cx="8420100" cy="430887"/>
          </a:xfrm>
          <a:prstGeom prst="rect">
            <a:avLst/>
          </a:prstGeom>
          <a:noFill/>
        </p:spPr>
        <p:txBody>
          <a:bodyPr wrap="square">
            <a:spAutoFit/>
          </a:bodyPr>
          <a:lstStyle/>
          <a:p>
            <a:pPr marL="342900" indent="-342900" algn="just">
              <a:buFont typeface="Wingdings" panose="05000000000000000000" pitchFamily="2" charset="2"/>
              <a:buChar char="q"/>
            </a:pPr>
            <a:r>
              <a:rPr lang="en-GB" sz="2200" dirty="0">
                <a:latin typeface="+mj-lt"/>
                <a:cs typeface="Times New Roman" panose="02020603050405020304" pitchFamily="18" charset="0"/>
              </a:rPr>
              <a:t>COMSOL modelling results with Dielectric Layer Method:</a:t>
            </a:r>
            <a:endParaRPr lang="en-US" sz="2200" dirty="0">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482DB4D6-09CF-EE92-403D-1703D56086BB}"/>
              </a:ext>
            </a:extLst>
          </p:cNvPr>
          <p:cNvPicPr>
            <a:picLocks noChangeAspect="1"/>
          </p:cNvPicPr>
          <p:nvPr/>
        </p:nvPicPr>
        <p:blipFill>
          <a:blip r:embed="rId2"/>
          <a:stretch>
            <a:fillRect/>
          </a:stretch>
        </p:blipFill>
        <p:spPr>
          <a:xfrm>
            <a:off x="596107" y="1366837"/>
            <a:ext cx="3028170" cy="3514725"/>
          </a:xfrm>
          <a:prstGeom prst="rect">
            <a:avLst/>
          </a:prstGeom>
        </p:spPr>
      </p:pic>
      <p:sp>
        <p:nvSpPr>
          <p:cNvPr id="5" name="Content Placeholder 6">
            <a:extLst>
              <a:ext uri="{FF2B5EF4-FFF2-40B4-BE49-F238E27FC236}">
                <a16:creationId xmlns:a16="http://schemas.microsoft.com/office/drawing/2014/main" id="{DE107514-2722-8143-2663-B63BC4234166}"/>
              </a:ext>
            </a:extLst>
          </p:cNvPr>
          <p:cNvSpPr txBox="1">
            <a:spLocks/>
          </p:cNvSpPr>
          <p:nvPr/>
        </p:nvSpPr>
        <p:spPr>
          <a:xfrm>
            <a:off x="162163" y="2622767"/>
            <a:ext cx="447228" cy="44005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|E|</a:t>
            </a:r>
          </a:p>
        </p:txBody>
      </p:sp>
      <p:sp>
        <p:nvSpPr>
          <p:cNvPr id="6" name="TextBox 5">
            <a:extLst>
              <a:ext uri="{FF2B5EF4-FFF2-40B4-BE49-F238E27FC236}">
                <a16:creationId xmlns:a16="http://schemas.microsoft.com/office/drawing/2014/main" id="{BA18E972-70E1-4B33-4724-8A8F855EC2AB}"/>
              </a:ext>
            </a:extLst>
          </p:cNvPr>
          <p:cNvSpPr txBox="1"/>
          <p:nvPr/>
        </p:nvSpPr>
        <p:spPr>
          <a:xfrm>
            <a:off x="3680385" y="1266989"/>
            <a:ext cx="5206365" cy="707886"/>
          </a:xfrm>
          <a:prstGeom prst="rect">
            <a:avLst/>
          </a:prstGeom>
          <a:noFill/>
        </p:spPr>
        <p:txBody>
          <a:bodyPr wrap="square">
            <a:spAutoFit/>
          </a:bodyPr>
          <a:lstStyle/>
          <a:p>
            <a:pPr marL="342900" indent="-342900" algn="just">
              <a:buFont typeface="Courier New" panose="02070309020205020404" pitchFamily="49" charset="0"/>
              <a:buChar char="o"/>
            </a:pPr>
            <a:r>
              <a:rPr lang="en-US" sz="2000" kern="0" dirty="0">
                <a:latin typeface="+mj-lt"/>
                <a:cs typeface="Times New Roman" panose="02020603050405020304" pitchFamily="18" charset="0"/>
              </a:rPr>
              <a:t>Large, local fields, due resonance cones &amp; propagative Slow Wave. </a:t>
            </a:r>
          </a:p>
        </p:txBody>
      </p:sp>
      <p:sp>
        <p:nvSpPr>
          <p:cNvPr id="10" name="TextBox 9">
            <a:extLst>
              <a:ext uri="{FF2B5EF4-FFF2-40B4-BE49-F238E27FC236}">
                <a16:creationId xmlns:a16="http://schemas.microsoft.com/office/drawing/2014/main" id="{4D2A6172-C03E-5FF5-6FE1-CF12BF599219}"/>
              </a:ext>
            </a:extLst>
          </p:cNvPr>
          <p:cNvSpPr txBox="1"/>
          <p:nvPr/>
        </p:nvSpPr>
        <p:spPr>
          <a:xfrm>
            <a:off x="3630294" y="2174772"/>
            <a:ext cx="4613910" cy="400110"/>
          </a:xfrm>
          <a:prstGeom prst="rect">
            <a:avLst/>
          </a:prstGeom>
          <a:noFill/>
        </p:spPr>
        <p:txBody>
          <a:bodyPr wrap="square">
            <a:spAutoFit/>
          </a:bodyPr>
          <a:lstStyle/>
          <a:p>
            <a:pPr marL="342900" indent="-342900" algn="just">
              <a:buFont typeface="Courier New" panose="02070309020205020404" pitchFamily="49" charset="0"/>
              <a:buChar char="o"/>
            </a:pPr>
            <a:r>
              <a:rPr lang="en-GB" sz="2000" kern="0" dirty="0">
                <a:latin typeface="+mj-lt"/>
                <a:cs typeface="Times New Roman" panose="02020603050405020304" pitchFamily="18" charset="0"/>
              </a:rPr>
              <a:t>Notes:</a:t>
            </a:r>
            <a:endParaRPr lang="en-US" sz="2000" kern="0" dirty="0">
              <a:latin typeface="+mj-lt"/>
              <a:cs typeface="Times New Roman" panose="02020603050405020304" pitchFamily="18" charset="0"/>
            </a:endParaRPr>
          </a:p>
        </p:txBody>
      </p:sp>
      <p:sp>
        <p:nvSpPr>
          <p:cNvPr id="11" name="TextBox 10">
            <a:extLst>
              <a:ext uri="{FF2B5EF4-FFF2-40B4-BE49-F238E27FC236}">
                <a16:creationId xmlns:a16="http://schemas.microsoft.com/office/drawing/2014/main" id="{FFA85CB6-41B8-1FC1-8A17-4E5CD57243FA}"/>
              </a:ext>
            </a:extLst>
          </p:cNvPr>
          <p:cNvSpPr txBox="1"/>
          <p:nvPr/>
        </p:nvSpPr>
        <p:spPr>
          <a:xfrm>
            <a:off x="3955975" y="2763051"/>
            <a:ext cx="5007050" cy="923330"/>
          </a:xfrm>
          <a:prstGeom prst="rect">
            <a:avLst/>
          </a:prstGeom>
          <a:noFill/>
        </p:spPr>
        <p:txBody>
          <a:bodyPr wrap="square">
            <a:spAutoFit/>
          </a:bodyPr>
          <a:lstStyle/>
          <a:p>
            <a:pPr marL="342900" indent="-342900" algn="just">
              <a:buFont typeface="Arial" panose="020B0604020202020204" pitchFamily="34" charset="0"/>
              <a:buChar char="•"/>
            </a:pPr>
            <a:r>
              <a:rPr lang="en-GB" sz="1800" kern="0" dirty="0">
                <a:latin typeface="+mj-lt"/>
                <a:cs typeface="Times New Roman" panose="02020603050405020304" pitchFamily="18" charset="0"/>
              </a:rPr>
              <a:t>The first indication shows that the resulting  ICRF-specific sputtering could still be moderate.</a:t>
            </a:r>
            <a:endParaRPr lang="en-GB" sz="1800" dirty="0">
              <a:latin typeface="+mj-lt"/>
            </a:endParaRPr>
          </a:p>
        </p:txBody>
      </p:sp>
      <p:sp>
        <p:nvSpPr>
          <p:cNvPr id="13" name="Rectangle 2">
            <a:extLst>
              <a:ext uri="{FF2B5EF4-FFF2-40B4-BE49-F238E27FC236}">
                <a16:creationId xmlns:a16="http://schemas.microsoft.com/office/drawing/2014/main" id="{68B23D26-5C50-6404-BC42-BC48CB12F38B}"/>
              </a:ext>
            </a:extLst>
          </p:cNvPr>
          <p:cNvSpPr txBox="1">
            <a:spLocks noChangeAspect="1" noChangeArrowheads="1"/>
          </p:cNvSpPr>
          <p:nvPr/>
        </p:nvSpPr>
        <p:spPr bwMode="auto">
          <a:xfrm>
            <a:off x="348971" y="59091"/>
            <a:ext cx="8454370"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sz="2800" kern="0" dirty="0"/>
              <a:t>Some WP3 results</a:t>
            </a:r>
          </a:p>
        </p:txBody>
      </p:sp>
      <p:pic>
        <p:nvPicPr>
          <p:cNvPr id="7" name="Picture 6">
            <a:extLst>
              <a:ext uri="{FF2B5EF4-FFF2-40B4-BE49-F238E27FC236}">
                <a16:creationId xmlns:a16="http://schemas.microsoft.com/office/drawing/2014/main" id="{FADE4DD8-FAF9-6A1F-82CF-0D8054D51075}"/>
              </a:ext>
            </a:extLst>
          </p:cNvPr>
          <p:cNvPicPr>
            <a:picLocks noChangeAspect="1"/>
          </p:cNvPicPr>
          <p:nvPr/>
        </p:nvPicPr>
        <p:blipFill>
          <a:blip r:embed="rId3"/>
          <a:stretch>
            <a:fillRect/>
          </a:stretch>
        </p:blipFill>
        <p:spPr>
          <a:xfrm>
            <a:off x="328362" y="5017511"/>
            <a:ext cx="2119003" cy="509939"/>
          </a:xfrm>
          <a:prstGeom prst="rect">
            <a:avLst/>
          </a:prstGeom>
        </p:spPr>
      </p:pic>
      <p:pic>
        <p:nvPicPr>
          <p:cNvPr id="8" name="Picture 7">
            <a:extLst>
              <a:ext uri="{FF2B5EF4-FFF2-40B4-BE49-F238E27FC236}">
                <a16:creationId xmlns:a16="http://schemas.microsoft.com/office/drawing/2014/main" id="{4F64DF1F-B3FA-FF68-6FFD-47402E0E828F}"/>
              </a:ext>
            </a:extLst>
          </p:cNvPr>
          <p:cNvPicPr>
            <a:picLocks noChangeAspect="1"/>
          </p:cNvPicPr>
          <p:nvPr/>
        </p:nvPicPr>
        <p:blipFill>
          <a:blip r:embed="rId4"/>
          <a:stretch>
            <a:fillRect/>
          </a:stretch>
        </p:blipFill>
        <p:spPr>
          <a:xfrm>
            <a:off x="2587852" y="4977563"/>
            <a:ext cx="809772" cy="582641"/>
          </a:xfrm>
          <a:prstGeom prst="rect">
            <a:avLst/>
          </a:prstGeom>
        </p:spPr>
      </p:pic>
      <p:pic>
        <p:nvPicPr>
          <p:cNvPr id="9" name="Picture 8">
            <a:extLst>
              <a:ext uri="{FF2B5EF4-FFF2-40B4-BE49-F238E27FC236}">
                <a16:creationId xmlns:a16="http://schemas.microsoft.com/office/drawing/2014/main" id="{D74D745F-5AD8-AA4D-619E-6318B5684A47}"/>
              </a:ext>
            </a:extLst>
          </p:cNvPr>
          <p:cNvPicPr>
            <a:picLocks noChangeAspect="1"/>
          </p:cNvPicPr>
          <p:nvPr/>
        </p:nvPicPr>
        <p:blipFill rotWithShape="1">
          <a:blip r:embed="rId5"/>
          <a:srcRect b="62654"/>
          <a:stretch/>
        </p:blipFill>
        <p:spPr>
          <a:xfrm>
            <a:off x="438353" y="5710814"/>
            <a:ext cx="3051454" cy="251499"/>
          </a:xfrm>
          <a:prstGeom prst="rect">
            <a:avLst/>
          </a:prstGeom>
        </p:spPr>
      </p:pic>
      <p:sp>
        <p:nvSpPr>
          <p:cNvPr id="12" name="Rectangle 11">
            <a:extLst>
              <a:ext uri="{FF2B5EF4-FFF2-40B4-BE49-F238E27FC236}">
                <a16:creationId xmlns:a16="http://schemas.microsoft.com/office/drawing/2014/main" id="{34FD359E-1F24-D842-455B-3886BAA11E20}"/>
              </a:ext>
            </a:extLst>
          </p:cNvPr>
          <p:cNvSpPr/>
          <p:nvPr/>
        </p:nvSpPr>
        <p:spPr>
          <a:xfrm>
            <a:off x="6320547" y="4597432"/>
            <a:ext cx="2160493" cy="276999"/>
          </a:xfrm>
          <a:prstGeom prst="rect">
            <a:avLst/>
          </a:prstGeom>
          <a:solidFill>
            <a:schemeClr val="bg1">
              <a:lumMod val="95000"/>
            </a:schemeClr>
          </a:solidFill>
          <a:ln>
            <a:noFill/>
          </a:ln>
        </p:spPr>
        <p:txBody>
          <a:bodyPr wrap="square">
            <a:spAutoFit/>
          </a:bodyPr>
          <a:lstStyle/>
          <a:p>
            <a:pPr algn="just"/>
            <a:r>
              <a:rPr lang="en-US" sz="1200" i="1" kern="0" dirty="0">
                <a:latin typeface="+mj-lt"/>
                <a:cs typeface="Times New Roman" panose="02020603050405020304" pitchFamily="18" charset="0"/>
              </a:rPr>
              <a:t>[V. Bobkov, et al., PSI 2024]</a:t>
            </a:r>
            <a:endParaRPr lang="en-US" sz="1200" i="1" kern="0" dirty="0">
              <a:latin typeface="+mj-lt"/>
              <a:cs typeface="Times New Roman" panose="02020603050405020304" pitchFamily="18" charset="0"/>
              <a:sym typeface="Wingdings" panose="05000000000000000000" pitchFamily="2" charset="2"/>
            </a:endParaRPr>
          </a:p>
        </p:txBody>
      </p:sp>
      <p:sp>
        <p:nvSpPr>
          <p:cNvPr id="15" name="TextBox 14">
            <a:extLst>
              <a:ext uri="{FF2B5EF4-FFF2-40B4-BE49-F238E27FC236}">
                <a16:creationId xmlns:a16="http://schemas.microsoft.com/office/drawing/2014/main" id="{576E96FA-9015-230B-5E50-436807620C52}"/>
              </a:ext>
            </a:extLst>
          </p:cNvPr>
          <p:cNvSpPr txBox="1"/>
          <p:nvPr/>
        </p:nvSpPr>
        <p:spPr>
          <a:xfrm>
            <a:off x="3955975" y="4934326"/>
            <a:ext cx="4988000" cy="646331"/>
          </a:xfrm>
          <a:prstGeom prst="rect">
            <a:avLst/>
          </a:prstGeom>
          <a:noFill/>
        </p:spPr>
        <p:txBody>
          <a:bodyPr wrap="square">
            <a:spAutoFit/>
          </a:bodyPr>
          <a:lstStyle/>
          <a:p>
            <a:pPr marL="342900" indent="-342900" algn="just">
              <a:buFont typeface="Arial" panose="020B0604020202020204" pitchFamily="34" charset="0"/>
              <a:buChar char="•"/>
            </a:pPr>
            <a:r>
              <a:rPr lang="en-GB" sz="1800" kern="0" dirty="0">
                <a:latin typeface="+mj-lt"/>
                <a:cs typeface="Times New Roman" panose="02020603050405020304" pitchFamily="18" charset="0"/>
              </a:rPr>
              <a:t>Recent results from WEST are in-line with results from AUG.</a:t>
            </a:r>
            <a:endParaRPr lang="en-GB" sz="1800" dirty="0">
              <a:latin typeface="+mj-lt"/>
            </a:endParaRPr>
          </a:p>
        </p:txBody>
      </p:sp>
      <p:sp>
        <p:nvSpPr>
          <p:cNvPr id="16" name="Rectangle 15">
            <a:extLst>
              <a:ext uri="{FF2B5EF4-FFF2-40B4-BE49-F238E27FC236}">
                <a16:creationId xmlns:a16="http://schemas.microsoft.com/office/drawing/2014/main" id="{4E6D9B31-9558-E3B0-0369-CEA7D747C4BF}"/>
              </a:ext>
            </a:extLst>
          </p:cNvPr>
          <p:cNvSpPr/>
          <p:nvPr/>
        </p:nvSpPr>
        <p:spPr>
          <a:xfrm>
            <a:off x="6320547" y="5578507"/>
            <a:ext cx="2160493" cy="276999"/>
          </a:xfrm>
          <a:prstGeom prst="rect">
            <a:avLst/>
          </a:prstGeom>
          <a:solidFill>
            <a:schemeClr val="bg1">
              <a:lumMod val="95000"/>
            </a:schemeClr>
          </a:solidFill>
          <a:ln>
            <a:noFill/>
          </a:ln>
        </p:spPr>
        <p:txBody>
          <a:bodyPr wrap="square">
            <a:spAutoFit/>
          </a:bodyPr>
          <a:lstStyle/>
          <a:p>
            <a:pPr algn="just"/>
            <a:r>
              <a:rPr lang="en-US" sz="1200" i="1" kern="0" dirty="0">
                <a:latin typeface="+mj-lt"/>
                <a:cs typeface="Times New Roman" panose="02020603050405020304" pitchFamily="18" charset="0"/>
              </a:rPr>
              <a:t>[R. Diab, et al., this conf.]</a:t>
            </a:r>
            <a:endParaRPr lang="en-US" sz="1200" i="1" kern="0" dirty="0">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57646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D0F7B-02FC-3BA6-D922-1FB28A5991CE}"/>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7DC74A55-90A3-269D-20C3-FCF74A311973}"/>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4F7ECB34-0AA2-6A36-C393-64B5525FBFCE}"/>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Tree>
    <p:extLst>
      <p:ext uri="{BB962C8B-B14F-4D97-AF65-F5344CB8AC3E}">
        <p14:creationId xmlns:p14="http://schemas.microsoft.com/office/powerpoint/2010/main" val="3172952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4EFD-E619-F1E6-B866-5808E83CB49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17844EE-9D02-5DAE-E4BD-7282860443FA}"/>
              </a:ext>
            </a:extLst>
          </p:cNvPr>
          <p:cNvSpPr txBox="1">
            <a:spLocks noChangeAspect="1" noChangeArrowheads="1"/>
          </p:cNvSpPr>
          <p:nvPr/>
        </p:nvSpPr>
        <p:spPr bwMode="auto">
          <a:xfrm>
            <a:off x="348971" y="59091"/>
            <a:ext cx="8454370"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sz="2800" kern="0" dirty="0"/>
              <a:t>Some WP4 results</a:t>
            </a:r>
          </a:p>
        </p:txBody>
      </p:sp>
      <p:sp>
        <p:nvSpPr>
          <p:cNvPr id="3" name="TextBox 2">
            <a:extLst>
              <a:ext uri="{FF2B5EF4-FFF2-40B4-BE49-F238E27FC236}">
                <a16:creationId xmlns:a16="http://schemas.microsoft.com/office/drawing/2014/main" id="{E7376CC1-4A54-CB53-6369-7624D2A6DE7D}"/>
              </a:ext>
            </a:extLst>
          </p:cNvPr>
          <p:cNvSpPr txBox="1"/>
          <p:nvPr/>
        </p:nvSpPr>
        <p:spPr>
          <a:xfrm>
            <a:off x="19050" y="1266621"/>
            <a:ext cx="2990087" cy="830997"/>
          </a:xfrm>
          <a:prstGeom prst="rect">
            <a:avLst/>
          </a:prstGeom>
          <a:noFill/>
        </p:spPr>
        <p:txBody>
          <a:bodyPr wrap="square">
            <a:spAutoFit/>
          </a:bodyPr>
          <a:lstStyle/>
          <a:p>
            <a:pPr marL="342900" indent="-342900" algn="just">
              <a:buFont typeface="Wingdings" panose="05000000000000000000" pitchFamily="2" charset="2"/>
              <a:buChar char="q"/>
            </a:pPr>
            <a:r>
              <a:rPr lang="en-US" sz="2400" kern="0" dirty="0">
                <a:latin typeface="+mj-lt"/>
                <a:cs typeface="Times New Roman" panose="02020603050405020304" pitchFamily="18" charset="0"/>
              </a:rPr>
              <a:t>More distributed near fields.</a:t>
            </a:r>
          </a:p>
        </p:txBody>
      </p:sp>
      <p:pic>
        <p:nvPicPr>
          <p:cNvPr id="4" name="Picture 3">
            <a:extLst>
              <a:ext uri="{FF2B5EF4-FFF2-40B4-BE49-F238E27FC236}">
                <a16:creationId xmlns:a16="http://schemas.microsoft.com/office/drawing/2014/main" id="{B9DD2340-DDED-4476-6BCA-5FB5A548A4FE}"/>
              </a:ext>
            </a:extLst>
          </p:cNvPr>
          <p:cNvPicPr>
            <a:picLocks noChangeAspect="1"/>
          </p:cNvPicPr>
          <p:nvPr/>
        </p:nvPicPr>
        <p:blipFill>
          <a:blip r:embed="rId2"/>
          <a:stretch>
            <a:fillRect/>
          </a:stretch>
        </p:blipFill>
        <p:spPr>
          <a:xfrm>
            <a:off x="3524250" y="677544"/>
            <a:ext cx="5435536" cy="2701648"/>
          </a:xfrm>
          <a:prstGeom prst="rect">
            <a:avLst/>
          </a:prstGeom>
        </p:spPr>
      </p:pic>
      <p:pic>
        <p:nvPicPr>
          <p:cNvPr id="5" name="Picture 4">
            <a:extLst>
              <a:ext uri="{FF2B5EF4-FFF2-40B4-BE49-F238E27FC236}">
                <a16:creationId xmlns:a16="http://schemas.microsoft.com/office/drawing/2014/main" id="{9742AE39-0183-9209-60DA-2F8EA9923B75}"/>
              </a:ext>
            </a:extLst>
          </p:cNvPr>
          <p:cNvPicPr>
            <a:picLocks noChangeAspect="1"/>
          </p:cNvPicPr>
          <p:nvPr/>
        </p:nvPicPr>
        <p:blipFill>
          <a:blip r:embed="rId3"/>
          <a:stretch>
            <a:fillRect/>
          </a:stretch>
        </p:blipFill>
        <p:spPr>
          <a:xfrm>
            <a:off x="4844224" y="2844454"/>
            <a:ext cx="2795588" cy="634355"/>
          </a:xfrm>
          <a:prstGeom prst="rect">
            <a:avLst/>
          </a:prstGeom>
          <a:ln>
            <a:solidFill>
              <a:schemeClr val="tx1"/>
            </a:solidFill>
          </a:ln>
        </p:spPr>
      </p:pic>
      <p:sp>
        <p:nvSpPr>
          <p:cNvPr id="6" name="TextBox 5">
            <a:extLst>
              <a:ext uri="{FF2B5EF4-FFF2-40B4-BE49-F238E27FC236}">
                <a16:creationId xmlns:a16="http://schemas.microsoft.com/office/drawing/2014/main" id="{F9BA4C0B-DFBB-5F9F-18B9-E9B47E556FAA}"/>
              </a:ext>
            </a:extLst>
          </p:cNvPr>
          <p:cNvSpPr txBox="1"/>
          <p:nvPr/>
        </p:nvSpPr>
        <p:spPr>
          <a:xfrm>
            <a:off x="4344107" y="1635953"/>
            <a:ext cx="3173500" cy="923330"/>
          </a:xfrm>
          <a:prstGeom prst="rect">
            <a:avLst/>
          </a:prstGeom>
          <a:noFill/>
        </p:spPr>
        <p:txBody>
          <a:bodyPr wrap="square">
            <a:spAutoFit/>
          </a:bodyPr>
          <a:lstStyle/>
          <a:p>
            <a:pPr marL="285750" indent="-285750">
              <a:buFont typeface="Arial" panose="020B0604020202020204" pitchFamily="34" charset="0"/>
              <a:buChar char="•"/>
            </a:pPr>
            <a:r>
              <a:rPr lang="en-GB" sz="1800" b="1" dirty="0" err="1">
                <a:solidFill>
                  <a:srgbClr val="FF0000"/>
                </a:solidFill>
                <a:latin typeface="+mj-lt"/>
              </a:rPr>
              <a:t>P</a:t>
            </a:r>
            <a:r>
              <a:rPr lang="en-GB" sz="1800" b="1" baseline="-25000" dirty="0" err="1">
                <a:solidFill>
                  <a:srgbClr val="FF0000"/>
                </a:solidFill>
                <a:latin typeface="+mj-lt"/>
              </a:rPr>
              <a:t>inc</a:t>
            </a:r>
            <a:r>
              <a:rPr lang="en-GB" sz="1800" b="1" dirty="0">
                <a:solidFill>
                  <a:srgbClr val="FF0000"/>
                </a:solidFill>
                <a:latin typeface="+mj-lt"/>
              </a:rPr>
              <a:t> = 10 MW.</a:t>
            </a:r>
          </a:p>
          <a:p>
            <a:pPr marL="285750" indent="-285750">
              <a:buFont typeface="Arial" panose="020B0604020202020204" pitchFamily="34" charset="0"/>
              <a:buChar char="•"/>
            </a:pPr>
            <a:r>
              <a:rPr lang="en-GB" sz="1800" b="1" dirty="0" err="1">
                <a:solidFill>
                  <a:srgbClr val="FF0000"/>
                </a:solidFill>
                <a:latin typeface="+mj-lt"/>
              </a:rPr>
              <a:t>n</a:t>
            </a:r>
            <a:r>
              <a:rPr lang="en-GB" sz="1800" b="1" baseline="-25000" dirty="0" err="1">
                <a:solidFill>
                  <a:srgbClr val="FF0000"/>
                </a:solidFill>
                <a:latin typeface="+mj-lt"/>
              </a:rPr>
              <a:t>S</a:t>
            </a:r>
            <a:r>
              <a:rPr lang="en-GB" sz="1800" b="1" baseline="-25000" dirty="0">
                <a:solidFill>
                  <a:srgbClr val="FF0000"/>
                </a:solidFill>
                <a:latin typeface="+mj-lt"/>
              </a:rPr>
              <a:t>=0</a:t>
            </a:r>
            <a:r>
              <a:rPr lang="en-GB" sz="1800" b="1" dirty="0">
                <a:solidFill>
                  <a:srgbClr val="FF0000"/>
                </a:solidFill>
                <a:latin typeface="+mj-lt"/>
              </a:rPr>
              <a:t> = 1 x 10</a:t>
            </a:r>
            <a:r>
              <a:rPr lang="en-GB" sz="1800" b="1" baseline="30000" dirty="0">
                <a:solidFill>
                  <a:srgbClr val="FF0000"/>
                </a:solidFill>
                <a:latin typeface="+mj-lt"/>
              </a:rPr>
              <a:t>17</a:t>
            </a:r>
            <a:r>
              <a:rPr lang="en-GB" sz="1800" b="1" dirty="0">
                <a:solidFill>
                  <a:srgbClr val="FF0000"/>
                </a:solidFill>
                <a:latin typeface="+mj-lt"/>
              </a:rPr>
              <a:t>m</a:t>
            </a:r>
            <a:r>
              <a:rPr lang="en-GB" sz="1800" b="1" baseline="30000" dirty="0">
                <a:solidFill>
                  <a:srgbClr val="FF0000"/>
                </a:solidFill>
                <a:latin typeface="+mj-lt"/>
              </a:rPr>
              <a:t>-3</a:t>
            </a:r>
            <a:r>
              <a:rPr lang="en-GB" sz="1800" b="1" dirty="0">
                <a:solidFill>
                  <a:srgbClr val="FF0000"/>
                </a:solidFill>
                <a:latin typeface="+mj-lt"/>
              </a:rPr>
              <a:t>.</a:t>
            </a:r>
          </a:p>
          <a:p>
            <a:pPr marL="285750" indent="-285750">
              <a:buFont typeface="Arial" panose="020B0604020202020204" pitchFamily="34" charset="0"/>
              <a:buChar char="•"/>
            </a:pPr>
            <a:r>
              <a:rPr lang="en-GB" sz="1800" b="1" dirty="0" err="1">
                <a:solidFill>
                  <a:srgbClr val="FF0000"/>
                </a:solidFill>
                <a:latin typeface="+mj-lt"/>
              </a:rPr>
              <a:t>Φ</a:t>
            </a:r>
            <a:r>
              <a:rPr lang="en-GB" sz="1800" b="1" baseline="-25000" dirty="0" err="1">
                <a:solidFill>
                  <a:srgbClr val="FF0000"/>
                </a:solidFill>
                <a:latin typeface="+mj-lt"/>
              </a:rPr>
              <a:t>z</a:t>
            </a:r>
            <a:r>
              <a:rPr lang="en-GB" sz="1800" b="1" dirty="0">
                <a:solidFill>
                  <a:srgbClr val="FF0000"/>
                </a:solidFill>
                <a:latin typeface="+mj-lt"/>
              </a:rPr>
              <a:t>=[0;π;0;π].</a:t>
            </a:r>
          </a:p>
        </p:txBody>
      </p:sp>
      <p:pic>
        <p:nvPicPr>
          <p:cNvPr id="7" name="Picture 6">
            <a:extLst>
              <a:ext uri="{FF2B5EF4-FFF2-40B4-BE49-F238E27FC236}">
                <a16:creationId xmlns:a16="http://schemas.microsoft.com/office/drawing/2014/main" id="{FB014299-28C7-0334-7F5B-21CA6CCC7AA2}"/>
              </a:ext>
            </a:extLst>
          </p:cNvPr>
          <p:cNvPicPr>
            <a:picLocks noChangeAspect="1"/>
          </p:cNvPicPr>
          <p:nvPr/>
        </p:nvPicPr>
        <p:blipFill>
          <a:blip r:embed="rId4"/>
          <a:stretch>
            <a:fillRect/>
          </a:stretch>
        </p:blipFill>
        <p:spPr>
          <a:xfrm>
            <a:off x="4388644" y="3607363"/>
            <a:ext cx="3680125" cy="2382540"/>
          </a:xfrm>
          <a:prstGeom prst="rect">
            <a:avLst/>
          </a:prstGeom>
        </p:spPr>
      </p:pic>
      <p:sp>
        <p:nvSpPr>
          <p:cNvPr id="8" name="TextBox 7">
            <a:extLst>
              <a:ext uri="{FF2B5EF4-FFF2-40B4-BE49-F238E27FC236}">
                <a16:creationId xmlns:a16="http://schemas.microsoft.com/office/drawing/2014/main" id="{2E3A8A14-28C6-89C3-264E-738BA0F8F3E2}"/>
              </a:ext>
            </a:extLst>
          </p:cNvPr>
          <p:cNvSpPr txBox="1"/>
          <p:nvPr/>
        </p:nvSpPr>
        <p:spPr>
          <a:xfrm>
            <a:off x="5667237" y="5828320"/>
            <a:ext cx="1507329" cy="323165"/>
          </a:xfrm>
          <a:prstGeom prst="rect">
            <a:avLst/>
          </a:prstGeom>
          <a:solidFill>
            <a:schemeClr val="bg1"/>
          </a:solidFill>
        </p:spPr>
        <p:txBody>
          <a:bodyPr wrap="square">
            <a:spAutoFit/>
          </a:bodyPr>
          <a:lstStyle/>
          <a:p>
            <a:pPr algn="ctr"/>
            <a:r>
              <a:rPr lang="en-US" sz="1500" b="1" dirty="0" err="1">
                <a:latin typeface="Aptos" panose="020B0004020202020204" pitchFamily="34" charset="0"/>
              </a:rPr>
              <a:t>P</a:t>
            </a:r>
            <a:r>
              <a:rPr lang="en-US" sz="1500" b="1" baseline="-25000" dirty="0" err="1">
                <a:latin typeface="Aptos" panose="020B0004020202020204" pitchFamily="34" charset="0"/>
              </a:rPr>
              <a:t>central</a:t>
            </a:r>
            <a:r>
              <a:rPr lang="en-US" sz="1500" b="1" dirty="0">
                <a:latin typeface="Aptos" panose="020B0004020202020204" pitchFamily="34" charset="0"/>
              </a:rPr>
              <a:t>/P</a:t>
            </a:r>
            <a:r>
              <a:rPr lang="en-US" sz="1500" b="1" baseline="-25000" dirty="0">
                <a:latin typeface="Aptos" panose="020B0004020202020204" pitchFamily="34" charset="0"/>
              </a:rPr>
              <a:t>outer</a:t>
            </a:r>
            <a:endParaRPr lang="en-GB" sz="1500" b="1" baseline="-25000" dirty="0">
              <a:latin typeface="Aptos" panose="020B0004020202020204" pitchFamily="34" charset="0"/>
            </a:endParaRPr>
          </a:p>
        </p:txBody>
      </p:sp>
      <p:sp>
        <p:nvSpPr>
          <p:cNvPr id="9" name="TextBox 8">
            <a:extLst>
              <a:ext uri="{FF2B5EF4-FFF2-40B4-BE49-F238E27FC236}">
                <a16:creationId xmlns:a16="http://schemas.microsoft.com/office/drawing/2014/main" id="{AD2AB561-49B2-763A-C285-3337A6E4DA40}"/>
              </a:ext>
            </a:extLst>
          </p:cNvPr>
          <p:cNvSpPr txBox="1"/>
          <p:nvPr/>
        </p:nvSpPr>
        <p:spPr>
          <a:xfrm rot="16200000">
            <a:off x="3656753" y="4637050"/>
            <a:ext cx="1507329" cy="323165"/>
          </a:xfrm>
          <a:prstGeom prst="rect">
            <a:avLst/>
          </a:prstGeom>
          <a:solidFill>
            <a:schemeClr val="bg1"/>
          </a:solidFill>
        </p:spPr>
        <p:txBody>
          <a:bodyPr wrap="square">
            <a:spAutoFit/>
          </a:bodyPr>
          <a:lstStyle/>
          <a:p>
            <a:pPr algn="ctr"/>
            <a:r>
              <a:rPr lang="en-US" sz="1500" b="1" dirty="0">
                <a:latin typeface="Aptos" panose="020B0004020202020204" pitchFamily="34" charset="0"/>
              </a:rPr>
              <a:t>max(</a:t>
            </a:r>
            <a:r>
              <a:rPr lang="en-US" sz="1500" b="1" dirty="0" err="1">
                <a:latin typeface="Aptos" panose="020B0004020202020204" pitchFamily="34" charset="0"/>
              </a:rPr>
              <a:t>V</a:t>
            </a:r>
            <a:r>
              <a:rPr lang="en-US" sz="1500" b="1" baseline="-25000" dirty="0" err="1">
                <a:latin typeface="Aptos" panose="020B0004020202020204" pitchFamily="34" charset="0"/>
              </a:rPr>
              <a:t>sh</a:t>
            </a:r>
            <a:r>
              <a:rPr lang="en-US" sz="1500" b="1" dirty="0">
                <a:latin typeface="Aptos" panose="020B0004020202020204" pitchFamily="34" charset="0"/>
              </a:rPr>
              <a:t>)</a:t>
            </a:r>
            <a:endParaRPr lang="en-GB" sz="1500" b="1" dirty="0">
              <a:latin typeface="Aptos" panose="020B0004020202020204" pitchFamily="34" charset="0"/>
            </a:endParaRPr>
          </a:p>
        </p:txBody>
      </p:sp>
      <p:sp>
        <p:nvSpPr>
          <p:cNvPr id="11" name="TextBox 10">
            <a:extLst>
              <a:ext uri="{FF2B5EF4-FFF2-40B4-BE49-F238E27FC236}">
                <a16:creationId xmlns:a16="http://schemas.microsoft.com/office/drawing/2014/main" id="{D30F02D1-1A9C-272F-88E6-D6F16935A3EC}"/>
              </a:ext>
            </a:extLst>
          </p:cNvPr>
          <p:cNvSpPr txBox="1"/>
          <p:nvPr/>
        </p:nvSpPr>
        <p:spPr>
          <a:xfrm>
            <a:off x="9525" y="4108484"/>
            <a:ext cx="3362325" cy="830997"/>
          </a:xfrm>
          <a:prstGeom prst="rect">
            <a:avLst/>
          </a:prstGeom>
          <a:noFill/>
        </p:spPr>
        <p:txBody>
          <a:bodyPr wrap="square">
            <a:spAutoFit/>
          </a:bodyPr>
          <a:lstStyle/>
          <a:p>
            <a:pPr marL="342900" indent="-342900" algn="just">
              <a:buFont typeface="Wingdings" panose="05000000000000000000" pitchFamily="2" charset="2"/>
              <a:buChar char="q"/>
            </a:pPr>
            <a:r>
              <a:rPr lang="en-US" kern="0" dirty="0">
                <a:latin typeface="+mj-lt"/>
                <a:cs typeface="Times New Roman" panose="02020603050405020304" pitchFamily="18" charset="0"/>
              </a:rPr>
              <a:t>Impact of tapering less noticeable.</a:t>
            </a:r>
          </a:p>
        </p:txBody>
      </p:sp>
      <p:pic>
        <p:nvPicPr>
          <p:cNvPr id="10" name="Google Shape;57;p13" descr="PPPL Logo">
            <a:extLst>
              <a:ext uri="{FF2B5EF4-FFF2-40B4-BE49-F238E27FC236}">
                <a16:creationId xmlns:a16="http://schemas.microsoft.com/office/drawing/2014/main" id="{93CB4B08-3DBC-A01F-4673-2BB5B5555D25}"/>
              </a:ext>
            </a:extLst>
          </p:cNvPr>
          <p:cNvPicPr preferRelativeResize="0">
            <a:picLocks noChangeAspect="1"/>
          </p:cNvPicPr>
          <p:nvPr/>
        </p:nvPicPr>
        <p:blipFill rotWithShape="1">
          <a:blip r:embed="rId5">
            <a:alphaModFix/>
          </a:blip>
          <a:srcRect/>
          <a:stretch/>
        </p:blipFill>
        <p:spPr>
          <a:xfrm>
            <a:off x="752065" y="5552297"/>
            <a:ext cx="1795993" cy="599188"/>
          </a:xfrm>
          <a:prstGeom prst="rect">
            <a:avLst/>
          </a:prstGeom>
          <a:noFill/>
          <a:ln>
            <a:noFill/>
          </a:ln>
        </p:spPr>
      </p:pic>
    </p:spTree>
    <p:extLst>
      <p:ext uri="{BB962C8B-B14F-4D97-AF65-F5344CB8AC3E}">
        <p14:creationId xmlns:p14="http://schemas.microsoft.com/office/powerpoint/2010/main" val="1429296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3029B-B078-EF3D-A53E-5F5211CD81E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A798C7-3849-65A0-FEBE-6EF11C740528}"/>
              </a:ext>
            </a:extLst>
          </p:cNvPr>
          <p:cNvSpPr txBox="1"/>
          <p:nvPr/>
        </p:nvSpPr>
        <p:spPr>
          <a:xfrm>
            <a:off x="494739" y="1055665"/>
            <a:ext cx="2047875" cy="461665"/>
          </a:xfrm>
          <a:prstGeom prst="rect">
            <a:avLst/>
          </a:prstGeom>
          <a:noFill/>
        </p:spPr>
        <p:txBody>
          <a:bodyPr wrap="square">
            <a:spAutoFit/>
          </a:bodyPr>
          <a:lstStyle/>
          <a:p>
            <a:pPr algn="just"/>
            <a:r>
              <a:rPr lang="en-GB" sz="2400" dirty="0">
                <a:latin typeface="+mj-lt"/>
                <a:cs typeface="Times New Roman" panose="02020603050405020304" pitchFamily="18" charset="0"/>
              </a:rPr>
              <a:t>WP1 &amp; WP2</a:t>
            </a:r>
            <a:endParaRPr lang="en-US" sz="24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2CF0820-B25A-65BC-F0BA-9E5E0FA1F26C}"/>
              </a:ext>
            </a:extLst>
          </p:cNvPr>
          <p:cNvSpPr txBox="1"/>
          <p:nvPr/>
        </p:nvSpPr>
        <p:spPr>
          <a:xfrm>
            <a:off x="2681473" y="1057542"/>
            <a:ext cx="885825" cy="461665"/>
          </a:xfrm>
          <a:prstGeom prst="rect">
            <a:avLst/>
          </a:prstGeom>
          <a:noFill/>
        </p:spPr>
        <p:txBody>
          <a:bodyPr wrap="square">
            <a:spAutoFit/>
          </a:bodyPr>
          <a:lstStyle/>
          <a:p>
            <a:pPr algn="ctr"/>
            <a:r>
              <a:rPr lang="en-GB" sz="2400" i="1" dirty="0">
                <a:latin typeface="+mj-lt"/>
                <a:cs typeface="Times New Roman" panose="02020603050405020304" pitchFamily="18" charset="0"/>
              </a:rPr>
              <a:t>OR</a:t>
            </a:r>
            <a:endParaRPr lang="en-US" sz="2400" i="1" dirty="0">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594E4A7E-A811-A99A-7AC4-2C9DD83465B5}"/>
              </a:ext>
            </a:extLst>
          </p:cNvPr>
          <p:cNvSpPr txBox="1"/>
          <p:nvPr/>
        </p:nvSpPr>
        <p:spPr>
          <a:xfrm>
            <a:off x="3908611" y="1046641"/>
            <a:ext cx="2047875" cy="461665"/>
          </a:xfrm>
          <a:prstGeom prst="rect">
            <a:avLst/>
          </a:prstGeom>
          <a:noFill/>
        </p:spPr>
        <p:txBody>
          <a:bodyPr wrap="square">
            <a:spAutoFit/>
          </a:bodyPr>
          <a:lstStyle/>
          <a:p>
            <a:pPr algn="just"/>
            <a:r>
              <a:rPr lang="en-GB" sz="2400" dirty="0">
                <a:latin typeface="+mj-lt"/>
                <a:cs typeface="Times New Roman" panose="02020603050405020304" pitchFamily="18" charset="0"/>
              </a:rPr>
              <a:t>WP3 &amp; WP4</a:t>
            </a:r>
            <a:endParaRPr lang="en-US" sz="2400" dirty="0">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AA6160F3-34CE-3F5F-01C0-3022325791AF}"/>
              </a:ext>
            </a:extLst>
          </p:cNvPr>
          <p:cNvSpPr txBox="1"/>
          <p:nvPr/>
        </p:nvSpPr>
        <p:spPr>
          <a:xfrm>
            <a:off x="238124" y="2370564"/>
            <a:ext cx="8420100" cy="461665"/>
          </a:xfrm>
          <a:prstGeom prst="rect">
            <a:avLst/>
          </a:prstGeom>
          <a:noFill/>
        </p:spPr>
        <p:txBody>
          <a:bodyPr wrap="square">
            <a:spAutoFit/>
          </a:bodyPr>
          <a:lstStyle/>
          <a:p>
            <a:pPr algn="just"/>
            <a:r>
              <a:rPr lang="en-US" sz="2400" dirty="0">
                <a:latin typeface="+mj-lt"/>
                <a:cs typeface="Times New Roman" panose="02020603050405020304" pitchFamily="18" charset="0"/>
                <a:sym typeface="Wingdings" panose="05000000000000000000" pitchFamily="2" charset="2"/>
              </a:rPr>
              <a:t> Fully in-line with IO strategy:</a:t>
            </a:r>
            <a:endParaRPr lang="en-US" sz="2400" dirty="0">
              <a:latin typeface="+mj-lt"/>
              <a:cs typeface="Times New Roman" panose="02020603050405020304" pitchFamily="18" charset="0"/>
            </a:endParaRPr>
          </a:p>
        </p:txBody>
      </p:sp>
      <p:sp>
        <p:nvSpPr>
          <p:cNvPr id="6" name="TextBox 5">
            <a:extLst>
              <a:ext uri="{FF2B5EF4-FFF2-40B4-BE49-F238E27FC236}">
                <a16:creationId xmlns:a16="http://schemas.microsoft.com/office/drawing/2014/main" id="{FDF2A871-B8A0-AB85-87B3-6DED2EB231F9}"/>
              </a:ext>
            </a:extLst>
          </p:cNvPr>
          <p:cNvSpPr txBox="1"/>
          <p:nvPr/>
        </p:nvSpPr>
        <p:spPr>
          <a:xfrm>
            <a:off x="361949" y="2993292"/>
            <a:ext cx="8420100" cy="2308324"/>
          </a:xfrm>
          <a:prstGeom prst="rect">
            <a:avLst/>
          </a:prstGeom>
          <a:noFill/>
        </p:spPr>
        <p:txBody>
          <a:bodyPr wrap="square">
            <a:spAutoFit/>
          </a:bodyPr>
          <a:lstStyle/>
          <a:p>
            <a:pPr marL="342900" indent="-342900" algn="just">
              <a:buFont typeface="Courier New" panose="02070309020205020404" pitchFamily="49" charset="0"/>
              <a:buChar char="o"/>
            </a:pPr>
            <a:r>
              <a:rPr lang="en-US" sz="2400" dirty="0">
                <a:latin typeface="+mj-lt"/>
                <a:cs typeface="Times New Roman" panose="02020603050405020304" pitchFamily="18" charset="0"/>
                <a:sym typeface="Wingdings" panose="05000000000000000000" pitchFamily="2" charset="2"/>
              </a:rPr>
              <a:t>ICRF-specific sputtering extrapolation is complex task.</a:t>
            </a:r>
          </a:p>
          <a:p>
            <a:pPr marL="342900" indent="-342900" algn="just">
              <a:buFont typeface="Courier New" panose="02070309020205020404" pitchFamily="49" charset="0"/>
              <a:buChar char="o"/>
            </a:pPr>
            <a:endParaRPr lang="en-US" sz="2400" dirty="0">
              <a:latin typeface="+mj-lt"/>
              <a:cs typeface="Times New Roman" panose="02020603050405020304" pitchFamily="18" charset="0"/>
              <a:sym typeface="Wingdings" panose="05000000000000000000" pitchFamily="2" charset="2"/>
            </a:endParaRPr>
          </a:p>
          <a:p>
            <a:pPr marL="342900" indent="-342900" algn="just">
              <a:buFont typeface="Courier New" panose="02070309020205020404" pitchFamily="49" charset="0"/>
              <a:buChar char="o"/>
            </a:pPr>
            <a:r>
              <a:rPr lang="en-US" dirty="0">
                <a:latin typeface="+mj-lt"/>
                <a:cs typeface="Times New Roman" panose="02020603050405020304" pitchFamily="18" charset="0"/>
                <a:sym typeface="Wingdings" panose="05000000000000000000" pitchFamily="2" charset="2"/>
              </a:rPr>
              <a:t>ITER ICRF system is to be tested / experimentally validated at reduced power (10 MW) at SRO following which decision on upgrade to full-power (20 MW) will be taken.</a:t>
            </a:r>
            <a:endParaRPr lang="en-US" sz="2400" dirty="0">
              <a:latin typeface="+mj-lt"/>
              <a:cs typeface="Times New Roman" panose="02020603050405020304" pitchFamily="18" charset="0"/>
            </a:endParaRPr>
          </a:p>
        </p:txBody>
      </p:sp>
      <p:sp>
        <p:nvSpPr>
          <p:cNvPr id="7" name="Rectangle 6">
            <a:extLst>
              <a:ext uri="{FF2B5EF4-FFF2-40B4-BE49-F238E27FC236}">
                <a16:creationId xmlns:a16="http://schemas.microsoft.com/office/drawing/2014/main" id="{E97CFE26-D03D-6571-32AE-CED43234DBC2}"/>
              </a:ext>
            </a:extLst>
          </p:cNvPr>
          <p:cNvSpPr/>
          <p:nvPr/>
        </p:nvSpPr>
        <p:spPr bwMode="auto">
          <a:xfrm>
            <a:off x="494739" y="848396"/>
            <a:ext cx="8172450" cy="89535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mj-lt"/>
            </a:endParaRPr>
          </a:p>
        </p:txBody>
      </p:sp>
      <p:sp>
        <p:nvSpPr>
          <p:cNvPr id="8" name="Rectangle 2">
            <a:extLst>
              <a:ext uri="{FF2B5EF4-FFF2-40B4-BE49-F238E27FC236}">
                <a16:creationId xmlns:a16="http://schemas.microsoft.com/office/drawing/2014/main" id="{EAE5DFD8-ED63-6769-3319-C003633C8FB1}"/>
              </a:ext>
            </a:extLst>
          </p:cNvPr>
          <p:cNvSpPr>
            <a:spLocks noGrp="1" noChangeAspect="1" noChangeArrowheads="1"/>
          </p:cNvSpPr>
          <p:nvPr>
            <p:ph type="title"/>
          </p:nvPr>
        </p:nvSpPr>
        <p:spPr>
          <a:xfrm>
            <a:off x="348971" y="59091"/>
            <a:ext cx="8454370" cy="344319"/>
          </a:xfrm>
        </p:spPr>
        <p:txBody>
          <a:bodyPr/>
          <a:lstStyle/>
          <a:p>
            <a:r>
              <a:rPr lang="en-US" sz="2800" dirty="0"/>
              <a:t>IO strategy as per ICRF-specific in new IRP</a:t>
            </a:r>
          </a:p>
        </p:txBody>
      </p:sp>
      <p:sp>
        <p:nvSpPr>
          <p:cNvPr id="9" name="TextBox 8">
            <a:extLst>
              <a:ext uri="{FF2B5EF4-FFF2-40B4-BE49-F238E27FC236}">
                <a16:creationId xmlns:a16="http://schemas.microsoft.com/office/drawing/2014/main" id="{EE2A1B3F-5947-334E-9C33-D907A6D9CB2B}"/>
              </a:ext>
            </a:extLst>
          </p:cNvPr>
          <p:cNvSpPr txBox="1"/>
          <p:nvPr/>
        </p:nvSpPr>
        <p:spPr>
          <a:xfrm>
            <a:off x="6177616" y="1046641"/>
            <a:ext cx="885825" cy="461665"/>
          </a:xfrm>
          <a:prstGeom prst="rect">
            <a:avLst/>
          </a:prstGeom>
          <a:noFill/>
        </p:spPr>
        <p:txBody>
          <a:bodyPr wrap="square">
            <a:spAutoFit/>
          </a:bodyPr>
          <a:lstStyle/>
          <a:p>
            <a:pPr algn="ctr"/>
            <a:r>
              <a:rPr lang="en-GB" sz="2400" i="1" dirty="0">
                <a:latin typeface="+mj-lt"/>
                <a:cs typeface="Times New Roman" panose="02020603050405020304" pitchFamily="18" charset="0"/>
              </a:rPr>
              <a:t>OR</a:t>
            </a:r>
            <a:endParaRPr lang="en-US" sz="2400" i="1" dirty="0">
              <a:latin typeface="+mj-lt"/>
              <a:cs typeface="Times New Roman" panose="02020603050405020304" pitchFamily="18" charset="0"/>
            </a:endParaRPr>
          </a:p>
        </p:txBody>
      </p:sp>
      <p:sp>
        <p:nvSpPr>
          <p:cNvPr id="10" name="TextBox 9">
            <a:extLst>
              <a:ext uri="{FF2B5EF4-FFF2-40B4-BE49-F238E27FC236}">
                <a16:creationId xmlns:a16="http://schemas.microsoft.com/office/drawing/2014/main" id="{4EAB6832-A69D-6FCC-6365-7C3CBC394FC8}"/>
              </a:ext>
            </a:extLst>
          </p:cNvPr>
          <p:cNvSpPr txBox="1"/>
          <p:nvPr/>
        </p:nvSpPr>
        <p:spPr>
          <a:xfrm>
            <a:off x="7530351" y="1032104"/>
            <a:ext cx="1128806" cy="461665"/>
          </a:xfrm>
          <a:prstGeom prst="rect">
            <a:avLst/>
          </a:prstGeom>
          <a:noFill/>
        </p:spPr>
        <p:txBody>
          <a:bodyPr wrap="square">
            <a:spAutoFit/>
          </a:bodyPr>
          <a:lstStyle/>
          <a:p>
            <a:pPr algn="just"/>
            <a:r>
              <a:rPr lang="en-GB" sz="2400" dirty="0">
                <a:latin typeface="+mj-lt"/>
                <a:cs typeface="Times New Roman" panose="02020603050405020304" pitchFamily="18" charset="0"/>
              </a:rPr>
              <a:t>Other</a:t>
            </a:r>
            <a:endParaRPr lang="en-US" sz="2400" dirty="0">
              <a:latin typeface="+mj-lt"/>
              <a:cs typeface="Times New Roman" panose="02020603050405020304" pitchFamily="18" charset="0"/>
            </a:endParaRPr>
          </a:p>
        </p:txBody>
      </p:sp>
    </p:spTree>
    <p:extLst>
      <p:ext uri="{BB962C8B-B14F-4D97-AF65-F5344CB8AC3E}">
        <p14:creationId xmlns:p14="http://schemas.microsoft.com/office/powerpoint/2010/main" val="3094414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DA359-9619-9F2B-BEDA-02E971D30465}"/>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D03B8FA8-6D74-0E80-C6AD-A9134AEEAA38}"/>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F01B6E8A-A2BA-FC1D-C114-E621AE6C052B}"/>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Tree>
    <p:extLst>
      <p:ext uri="{BB962C8B-B14F-4D97-AF65-F5344CB8AC3E}">
        <p14:creationId xmlns:p14="http://schemas.microsoft.com/office/powerpoint/2010/main" val="687502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E39C05-FD2B-FF81-98E4-DF9947BB842C}"/>
              </a:ext>
            </a:extLst>
          </p:cNvPr>
          <p:cNvPicPr>
            <a:picLocks noChangeAspect="1"/>
          </p:cNvPicPr>
          <p:nvPr/>
        </p:nvPicPr>
        <p:blipFill rotWithShape="1">
          <a:blip r:embed="rId2"/>
          <a:srcRect t="3920" r="9889"/>
          <a:stretch/>
        </p:blipFill>
        <p:spPr>
          <a:xfrm>
            <a:off x="95011" y="982980"/>
            <a:ext cx="8953977" cy="3654146"/>
          </a:xfrm>
          <a:prstGeom prst="rect">
            <a:avLst/>
          </a:prstGeom>
        </p:spPr>
      </p:pic>
      <p:sp>
        <p:nvSpPr>
          <p:cNvPr id="5" name="TextBox 4">
            <a:extLst>
              <a:ext uri="{FF2B5EF4-FFF2-40B4-BE49-F238E27FC236}">
                <a16:creationId xmlns:a16="http://schemas.microsoft.com/office/drawing/2014/main" id="{8F88AC6D-F6A1-7A2C-97C8-4461488C93FD}"/>
              </a:ext>
            </a:extLst>
          </p:cNvPr>
          <p:cNvSpPr txBox="1"/>
          <p:nvPr/>
        </p:nvSpPr>
        <p:spPr>
          <a:xfrm>
            <a:off x="1165481" y="4244807"/>
            <a:ext cx="1187193" cy="461665"/>
          </a:xfrm>
          <a:prstGeom prst="rect">
            <a:avLst/>
          </a:prstGeom>
          <a:noFill/>
        </p:spPr>
        <p:txBody>
          <a:bodyPr wrap="square">
            <a:spAutoFit/>
          </a:bodyPr>
          <a:lstStyle/>
          <a:p>
            <a:pPr algn="ctr"/>
            <a:r>
              <a:rPr lang="en-US" sz="1200" dirty="0">
                <a:latin typeface="+mj-lt"/>
                <a:cs typeface="Times New Roman" panose="02020603050405020304" pitchFamily="18" charset="0"/>
              </a:rPr>
              <a:t>Pre-match</a:t>
            </a:r>
          </a:p>
          <a:p>
            <a:pPr algn="ctr"/>
            <a:r>
              <a:rPr lang="en-US" sz="1200" dirty="0">
                <a:latin typeface="+mj-lt"/>
                <a:cs typeface="Times New Roman" panose="02020603050405020304" pitchFamily="18" charset="0"/>
              </a:rPr>
              <a:t>(3-stub)</a:t>
            </a:r>
            <a:endParaRPr lang="en-GB" sz="1200" dirty="0">
              <a:latin typeface="+mj-lt"/>
              <a:cs typeface="Times New Roman" panose="02020603050405020304" pitchFamily="18" charset="0"/>
            </a:endParaRPr>
          </a:p>
        </p:txBody>
      </p:sp>
      <p:sp>
        <p:nvSpPr>
          <p:cNvPr id="6" name="TextBox 5">
            <a:extLst>
              <a:ext uri="{FF2B5EF4-FFF2-40B4-BE49-F238E27FC236}">
                <a16:creationId xmlns:a16="http://schemas.microsoft.com/office/drawing/2014/main" id="{206ADF80-6F46-0F26-8D9F-CBD65736F68B}"/>
              </a:ext>
            </a:extLst>
          </p:cNvPr>
          <p:cNvSpPr txBox="1"/>
          <p:nvPr/>
        </p:nvSpPr>
        <p:spPr>
          <a:xfrm>
            <a:off x="2342870" y="4211175"/>
            <a:ext cx="1343305" cy="646331"/>
          </a:xfrm>
          <a:prstGeom prst="rect">
            <a:avLst/>
          </a:prstGeom>
          <a:noFill/>
        </p:spPr>
        <p:txBody>
          <a:bodyPr wrap="square">
            <a:spAutoFit/>
          </a:bodyPr>
          <a:lstStyle/>
          <a:p>
            <a:pPr algn="ctr"/>
            <a:r>
              <a:rPr lang="en-US" sz="1200" dirty="0">
                <a:latin typeface="+mj-lt"/>
                <a:cs typeface="Times New Roman" panose="02020603050405020304" pitchFamily="18" charset="0"/>
              </a:rPr>
              <a:t>Phase-shifters</a:t>
            </a:r>
          </a:p>
          <a:p>
            <a:pPr algn="ctr"/>
            <a:r>
              <a:rPr lang="en-US" sz="1200" dirty="0">
                <a:latin typeface="+mj-lt"/>
                <a:cs typeface="Times New Roman" panose="02020603050405020304" pitchFamily="18" charset="0"/>
              </a:rPr>
              <a:t>(based on hybrid couplers)</a:t>
            </a:r>
            <a:endParaRPr lang="en-GB" sz="1200" dirty="0">
              <a:latin typeface="+mj-lt"/>
              <a:cs typeface="Times New Roman" panose="02020603050405020304" pitchFamily="18" charset="0"/>
            </a:endParaRPr>
          </a:p>
        </p:txBody>
      </p:sp>
      <p:sp>
        <p:nvSpPr>
          <p:cNvPr id="7" name="TextBox 6">
            <a:extLst>
              <a:ext uri="{FF2B5EF4-FFF2-40B4-BE49-F238E27FC236}">
                <a16:creationId xmlns:a16="http://schemas.microsoft.com/office/drawing/2014/main" id="{A1480EF7-B20A-59C3-7179-F5BCB6A8123B}"/>
              </a:ext>
            </a:extLst>
          </p:cNvPr>
          <p:cNvSpPr txBox="1"/>
          <p:nvPr/>
        </p:nvSpPr>
        <p:spPr>
          <a:xfrm>
            <a:off x="3916176" y="4198640"/>
            <a:ext cx="1354231" cy="646331"/>
          </a:xfrm>
          <a:prstGeom prst="rect">
            <a:avLst/>
          </a:prstGeom>
          <a:noFill/>
        </p:spPr>
        <p:txBody>
          <a:bodyPr wrap="square">
            <a:spAutoFit/>
          </a:bodyPr>
          <a:lstStyle/>
          <a:p>
            <a:pPr algn="ctr"/>
            <a:r>
              <a:rPr lang="en-US" sz="1200" dirty="0">
                <a:latin typeface="+mj-lt"/>
                <a:cs typeface="Times New Roman" panose="02020603050405020304" pitchFamily="18" charset="0"/>
              </a:rPr>
              <a:t>Decoupling / Beam-forming network</a:t>
            </a:r>
            <a:endParaRPr lang="en-GB" sz="1200" dirty="0">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4713A56B-0D59-790B-43A3-F159204D2189}"/>
              </a:ext>
            </a:extLst>
          </p:cNvPr>
          <p:cNvSpPr txBox="1"/>
          <p:nvPr/>
        </p:nvSpPr>
        <p:spPr>
          <a:xfrm>
            <a:off x="5717085" y="4241576"/>
            <a:ext cx="1354231" cy="276999"/>
          </a:xfrm>
          <a:prstGeom prst="rect">
            <a:avLst/>
          </a:prstGeom>
          <a:noFill/>
        </p:spPr>
        <p:txBody>
          <a:bodyPr wrap="square">
            <a:spAutoFit/>
          </a:bodyPr>
          <a:lstStyle/>
          <a:p>
            <a:pPr algn="ctr"/>
            <a:r>
              <a:rPr lang="en-US" sz="1200" dirty="0">
                <a:latin typeface="+mj-lt"/>
                <a:cs typeface="Times New Roman" panose="02020603050405020304" pitchFamily="18" charset="0"/>
              </a:rPr>
              <a:t>Main matching</a:t>
            </a:r>
            <a:endParaRPr lang="en-GB" sz="1200" dirty="0">
              <a:latin typeface="+mj-lt"/>
              <a:cs typeface="Times New Roman" panose="02020603050405020304" pitchFamily="18" charset="0"/>
            </a:endParaRPr>
          </a:p>
        </p:txBody>
      </p:sp>
      <p:sp>
        <p:nvSpPr>
          <p:cNvPr id="9" name="TextBox 8">
            <a:extLst>
              <a:ext uri="{FF2B5EF4-FFF2-40B4-BE49-F238E27FC236}">
                <a16:creationId xmlns:a16="http://schemas.microsoft.com/office/drawing/2014/main" id="{1B359D45-5166-7A89-2C70-7A2FC508FD1B}"/>
              </a:ext>
            </a:extLst>
          </p:cNvPr>
          <p:cNvSpPr txBox="1"/>
          <p:nvPr/>
        </p:nvSpPr>
        <p:spPr>
          <a:xfrm>
            <a:off x="7068708" y="4172699"/>
            <a:ext cx="1960992" cy="646331"/>
          </a:xfrm>
          <a:prstGeom prst="rect">
            <a:avLst/>
          </a:prstGeom>
          <a:noFill/>
        </p:spPr>
        <p:txBody>
          <a:bodyPr wrap="square">
            <a:spAutoFit/>
          </a:bodyPr>
          <a:lstStyle/>
          <a:p>
            <a:pPr algn="ctr"/>
            <a:r>
              <a:rPr lang="en-US" sz="1200" dirty="0">
                <a:latin typeface="+mj-lt"/>
                <a:cs typeface="Times New Roman" panose="02020603050405020304" pitchFamily="18" charset="0"/>
              </a:rPr>
              <a:t>Poloidal Splitters</a:t>
            </a:r>
          </a:p>
          <a:p>
            <a:pPr algn="ctr"/>
            <a:r>
              <a:rPr lang="en-US" sz="1200" dirty="0">
                <a:latin typeface="+mj-lt"/>
                <a:cs typeface="Times New Roman" panose="02020603050405020304" pitchFamily="18" charset="0"/>
              </a:rPr>
              <a:t>(hybrid couplers) providing “load-resilience”</a:t>
            </a:r>
            <a:endParaRPr lang="en-GB" sz="1200" dirty="0">
              <a:latin typeface="+mj-lt"/>
              <a:cs typeface="Times New Roman" panose="02020603050405020304" pitchFamily="18" charset="0"/>
            </a:endParaRPr>
          </a:p>
        </p:txBody>
      </p:sp>
      <p:sp>
        <p:nvSpPr>
          <p:cNvPr id="10" name="TextBox 9">
            <a:extLst>
              <a:ext uri="{FF2B5EF4-FFF2-40B4-BE49-F238E27FC236}">
                <a16:creationId xmlns:a16="http://schemas.microsoft.com/office/drawing/2014/main" id="{1D7ABEE1-7BB9-0DB5-5FD6-9248D65E9745}"/>
              </a:ext>
            </a:extLst>
          </p:cNvPr>
          <p:cNvSpPr txBox="1"/>
          <p:nvPr/>
        </p:nvSpPr>
        <p:spPr>
          <a:xfrm>
            <a:off x="59280" y="4256349"/>
            <a:ext cx="881734" cy="276999"/>
          </a:xfrm>
          <a:prstGeom prst="rect">
            <a:avLst/>
          </a:prstGeom>
          <a:solidFill>
            <a:schemeClr val="bg1"/>
          </a:solidFill>
        </p:spPr>
        <p:txBody>
          <a:bodyPr wrap="square">
            <a:spAutoFit/>
          </a:bodyPr>
          <a:lstStyle/>
          <a:p>
            <a:pPr algn="r"/>
            <a:r>
              <a:rPr lang="en-US" sz="1200" dirty="0">
                <a:latin typeface="+mj-lt"/>
                <a:cs typeface="Times New Roman" panose="02020603050405020304" pitchFamily="18" charset="0"/>
              </a:rPr>
              <a:t>Antenna</a:t>
            </a:r>
            <a:endParaRPr lang="en-GB" sz="1200" dirty="0">
              <a:latin typeface="+mj-lt"/>
              <a:cs typeface="Times New Roman" panose="02020603050405020304" pitchFamily="18" charset="0"/>
            </a:endParaRPr>
          </a:p>
        </p:txBody>
      </p:sp>
      <p:sp>
        <p:nvSpPr>
          <p:cNvPr id="11" name="TextBox 10">
            <a:extLst>
              <a:ext uri="{FF2B5EF4-FFF2-40B4-BE49-F238E27FC236}">
                <a16:creationId xmlns:a16="http://schemas.microsoft.com/office/drawing/2014/main" id="{0489F638-193F-E3B0-F92F-C910612A784C}"/>
              </a:ext>
            </a:extLst>
          </p:cNvPr>
          <p:cNvSpPr txBox="1"/>
          <p:nvPr/>
        </p:nvSpPr>
        <p:spPr>
          <a:xfrm>
            <a:off x="-11006" y="5016231"/>
            <a:ext cx="9155006" cy="646331"/>
          </a:xfrm>
          <a:prstGeom prst="rect">
            <a:avLst/>
          </a:prstGeom>
          <a:noFill/>
        </p:spPr>
        <p:txBody>
          <a:bodyPr wrap="square" rtlCol="0">
            <a:spAutoFit/>
          </a:bodyPr>
          <a:lstStyle/>
          <a:p>
            <a:pPr marL="285750" indent="-285750">
              <a:buFont typeface="Courier New" panose="02070309020205020404" pitchFamily="49" charset="0"/>
              <a:buChar char="o"/>
            </a:pPr>
            <a:r>
              <a:rPr lang="en-US" sz="1800" dirty="0">
                <a:latin typeface="+mj-lt"/>
                <a:cs typeface="Times New Roman" panose="02020603050405020304" pitchFamily="18" charset="0"/>
              </a:rPr>
              <a:t>Variety of tuning parameters: stubs, capacitors, sources’ power amplitudes &amp; phases.</a:t>
            </a:r>
          </a:p>
          <a:p>
            <a:pPr marL="285750" indent="-285750">
              <a:buFont typeface="Courier New" panose="02070309020205020404" pitchFamily="49" charset="0"/>
              <a:buChar char="o"/>
            </a:pPr>
            <a:r>
              <a:rPr lang="en-US" sz="1800" dirty="0">
                <a:latin typeface="+mj-lt"/>
                <a:cs typeface="Times New Roman" panose="02020603050405020304" pitchFamily="18" charset="0"/>
              </a:rPr>
              <a:t>Many of these parameters can be real-time controlled.</a:t>
            </a:r>
            <a:endParaRPr lang="en-GB" sz="1800" dirty="0">
              <a:latin typeface="+mj-lt"/>
              <a:cs typeface="Times New Roman" panose="02020603050405020304" pitchFamily="18" charset="0"/>
            </a:endParaRPr>
          </a:p>
        </p:txBody>
      </p:sp>
      <p:sp>
        <p:nvSpPr>
          <p:cNvPr id="12" name="Rectangle 2">
            <a:extLst>
              <a:ext uri="{FF2B5EF4-FFF2-40B4-BE49-F238E27FC236}">
                <a16:creationId xmlns:a16="http://schemas.microsoft.com/office/drawing/2014/main" id="{24106E78-D8AB-A167-2722-CC30F41DF51A}"/>
              </a:ext>
            </a:extLst>
          </p:cNvPr>
          <p:cNvSpPr>
            <a:spLocks noGrp="1" noChangeAspect="1" noChangeArrowheads="1"/>
          </p:cNvSpPr>
          <p:nvPr>
            <p:ph type="title"/>
          </p:nvPr>
        </p:nvSpPr>
        <p:spPr>
          <a:xfrm>
            <a:off x="348971" y="59091"/>
            <a:ext cx="8454370" cy="344319"/>
          </a:xfrm>
        </p:spPr>
        <p:txBody>
          <a:bodyPr/>
          <a:lstStyle/>
          <a:p>
            <a:r>
              <a:rPr lang="en-US" sz="2800" dirty="0"/>
              <a:t>The electric circuit of the ITER ICRF system</a:t>
            </a:r>
          </a:p>
        </p:txBody>
      </p:sp>
    </p:spTree>
    <p:extLst>
      <p:ext uri="{BB962C8B-B14F-4D97-AF65-F5344CB8AC3E}">
        <p14:creationId xmlns:p14="http://schemas.microsoft.com/office/powerpoint/2010/main" val="1480926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AA335-5D9F-6FD0-A9DE-82AB6C7DA449}"/>
            </a:ext>
          </a:extLst>
        </p:cNvPr>
        <p:cNvGrpSpPr/>
        <p:nvPr/>
      </p:nvGrpSpPr>
      <p:grpSpPr>
        <a:xfrm>
          <a:off x="0" y="0"/>
          <a:ext cx="0" cy="0"/>
          <a:chOff x="0" y="0"/>
          <a:chExt cx="0" cy="0"/>
        </a:xfrm>
      </p:grpSpPr>
      <p:sp>
        <p:nvSpPr>
          <p:cNvPr id="12" name="Rectangle 2">
            <a:extLst>
              <a:ext uri="{FF2B5EF4-FFF2-40B4-BE49-F238E27FC236}">
                <a16:creationId xmlns:a16="http://schemas.microsoft.com/office/drawing/2014/main" id="{D06A116B-B9DF-40D9-E5B4-8B0DE72CB88A}"/>
              </a:ext>
            </a:extLst>
          </p:cNvPr>
          <p:cNvSpPr>
            <a:spLocks noGrp="1" noChangeAspect="1" noChangeArrowheads="1"/>
          </p:cNvSpPr>
          <p:nvPr>
            <p:ph type="title"/>
          </p:nvPr>
        </p:nvSpPr>
        <p:spPr>
          <a:xfrm>
            <a:off x="348971" y="59091"/>
            <a:ext cx="8454370" cy="344319"/>
          </a:xfrm>
        </p:spPr>
        <p:txBody>
          <a:bodyPr/>
          <a:lstStyle/>
          <a:p>
            <a:r>
              <a:rPr lang="en-US" sz="2800" dirty="0"/>
              <a:t>Static RF circuit simulations ongoing [1/2]</a:t>
            </a:r>
          </a:p>
        </p:txBody>
      </p:sp>
      <p:grpSp>
        <p:nvGrpSpPr>
          <p:cNvPr id="17" name="Group 16">
            <a:extLst>
              <a:ext uri="{FF2B5EF4-FFF2-40B4-BE49-F238E27FC236}">
                <a16:creationId xmlns:a16="http://schemas.microsoft.com/office/drawing/2014/main" id="{12CFC37E-9C44-15F5-994E-659D9610AD95}"/>
              </a:ext>
            </a:extLst>
          </p:cNvPr>
          <p:cNvGrpSpPr>
            <a:grpSpLocks noChangeAspect="1"/>
          </p:cNvGrpSpPr>
          <p:nvPr/>
        </p:nvGrpSpPr>
        <p:grpSpPr>
          <a:xfrm>
            <a:off x="67188" y="917243"/>
            <a:ext cx="9009624" cy="4619466"/>
            <a:chOff x="587229" y="901833"/>
            <a:chExt cx="11093043" cy="5741751"/>
          </a:xfrm>
          <a:noFill/>
        </p:grpSpPr>
        <p:pic>
          <p:nvPicPr>
            <p:cNvPr id="2" name="Picture 1">
              <a:extLst>
                <a:ext uri="{FF2B5EF4-FFF2-40B4-BE49-F238E27FC236}">
                  <a16:creationId xmlns:a16="http://schemas.microsoft.com/office/drawing/2014/main" id="{853ADB9C-10A9-C5CB-EFD5-F02F5DDCFCB3}"/>
                </a:ext>
              </a:extLst>
            </p:cNvPr>
            <p:cNvPicPr>
              <a:picLocks noChangeAspect="1"/>
            </p:cNvPicPr>
            <p:nvPr/>
          </p:nvPicPr>
          <p:blipFill rotWithShape="1">
            <a:blip r:embed="rId2"/>
            <a:srcRect l="4233" t="9869" r="1469" b="4466"/>
            <a:stretch/>
          </p:blipFill>
          <p:spPr>
            <a:xfrm>
              <a:off x="587229" y="901833"/>
              <a:ext cx="11093043" cy="5741751"/>
            </a:xfrm>
            <a:prstGeom prst="rect">
              <a:avLst/>
            </a:prstGeom>
            <a:grpFill/>
          </p:spPr>
        </p:pic>
        <p:sp>
          <p:nvSpPr>
            <p:cNvPr id="3" name="Rectangle: Rounded Corners 2">
              <a:extLst>
                <a:ext uri="{FF2B5EF4-FFF2-40B4-BE49-F238E27FC236}">
                  <a16:creationId xmlns:a16="http://schemas.microsoft.com/office/drawing/2014/main" id="{6BFB652C-0FDE-0340-C92A-A645CCB64242}"/>
                </a:ext>
              </a:extLst>
            </p:cNvPr>
            <p:cNvSpPr/>
            <p:nvPr/>
          </p:nvSpPr>
          <p:spPr>
            <a:xfrm>
              <a:off x="640360" y="6394212"/>
              <a:ext cx="1381387" cy="237992"/>
            </a:xfrm>
            <a:prstGeom prst="roundRect">
              <a:avLst/>
            </a:prstGeom>
            <a:grp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Rectangle: Rounded Corners 14">
            <a:extLst>
              <a:ext uri="{FF2B5EF4-FFF2-40B4-BE49-F238E27FC236}">
                <a16:creationId xmlns:a16="http://schemas.microsoft.com/office/drawing/2014/main" id="{AB591B18-007D-0AA8-65A7-94778AFB42BF}"/>
              </a:ext>
            </a:extLst>
          </p:cNvPr>
          <p:cNvSpPr/>
          <p:nvPr/>
        </p:nvSpPr>
        <p:spPr>
          <a:xfrm>
            <a:off x="7816064" y="5336079"/>
            <a:ext cx="1217595" cy="191474"/>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Box 17">
            <a:extLst>
              <a:ext uri="{FF2B5EF4-FFF2-40B4-BE49-F238E27FC236}">
                <a16:creationId xmlns:a16="http://schemas.microsoft.com/office/drawing/2014/main" id="{CF23C97F-C20B-631F-EA1E-1962E41E7069}"/>
              </a:ext>
            </a:extLst>
          </p:cNvPr>
          <p:cNvSpPr txBox="1"/>
          <p:nvPr/>
        </p:nvSpPr>
        <p:spPr>
          <a:xfrm>
            <a:off x="185880" y="492177"/>
            <a:ext cx="7034070" cy="338554"/>
          </a:xfrm>
          <a:prstGeom prst="rect">
            <a:avLst/>
          </a:prstGeom>
          <a:noFill/>
        </p:spPr>
        <p:txBody>
          <a:bodyPr wrap="square" rtlCol="0">
            <a:spAutoFit/>
          </a:bodyPr>
          <a:lstStyle/>
          <a:p>
            <a:r>
              <a:rPr lang="en-US" sz="1600" dirty="0">
                <a:latin typeface="+mj-lt"/>
              </a:rPr>
              <a:t>55MHz, [0;</a:t>
            </a:r>
            <a:r>
              <a:rPr lang="en-US" sz="1600" dirty="0">
                <a:latin typeface="+mj-lt"/>
                <a:sym typeface="Symbol" panose="05050102010706020507" pitchFamily="18" charset="2"/>
              </a:rPr>
              <a:t>;0;], </a:t>
            </a:r>
            <a:r>
              <a:rPr lang="en-US" sz="1600" dirty="0">
                <a:latin typeface="+mj-lt"/>
              </a:rPr>
              <a:t>tapered, matched at Set7 (</a:t>
            </a:r>
            <a:r>
              <a:rPr lang="en-US" sz="1600" dirty="0">
                <a:solidFill>
                  <a:schemeClr val="tx1"/>
                </a:solidFill>
                <a:latin typeface="+mj-lt"/>
                <a:cs typeface="Times New Roman" panose="02020603050405020304" pitchFamily="18" charset="0"/>
              </a:rPr>
              <a:t>CASE4IPP)</a:t>
            </a:r>
            <a:endParaRPr lang="en-US" sz="1600" dirty="0">
              <a:latin typeface="+mj-lt"/>
            </a:endParaRPr>
          </a:p>
        </p:txBody>
      </p:sp>
      <p:sp>
        <p:nvSpPr>
          <p:cNvPr id="19" name="TextBox 18">
            <a:extLst>
              <a:ext uri="{FF2B5EF4-FFF2-40B4-BE49-F238E27FC236}">
                <a16:creationId xmlns:a16="http://schemas.microsoft.com/office/drawing/2014/main" id="{16D4AD6E-82E7-B04A-FF8C-477C9B48364D}"/>
              </a:ext>
            </a:extLst>
          </p:cNvPr>
          <p:cNvSpPr txBox="1"/>
          <p:nvPr/>
        </p:nvSpPr>
        <p:spPr>
          <a:xfrm>
            <a:off x="185880" y="5617591"/>
            <a:ext cx="3624120" cy="369332"/>
          </a:xfrm>
          <a:prstGeom prst="rect">
            <a:avLst/>
          </a:prstGeom>
          <a:noFill/>
        </p:spPr>
        <p:txBody>
          <a:bodyPr wrap="square" rtlCol="0">
            <a:spAutoFit/>
          </a:bodyPr>
          <a:lstStyle/>
          <a:p>
            <a:pPr marL="285750" indent="-285750">
              <a:buFont typeface="Courier New" panose="02070309020205020404" pitchFamily="49" charset="0"/>
              <a:buChar char="o"/>
            </a:pPr>
            <a:r>
              <a:rPr lang="en-US" sz="1800" dirty="0">
                <a:latin typeface="+mj-lt"/>
                <a:cs typeface="Times New Roman" panose="02020603050405020304" pitchFamily="18" charset="0"/>
              </a:rPr>
              <a:t>Perfect matching achieved.</a:t>
            </a:r>
            <a:endParaRPr lang="en-GB" sz="1800" dirty="0">
              <a:latin typeface="+mj-lt"/>
              <a:cs typeface="Times New Roman" panose="02020603050405020304" pitchFamily="18" charset="0"/>
            </a:endParaRPr>
          </a:p>
        </p:txBody>
      </p:sp>
      <p:sp>
        <p:nvSpPr>
          <p:cNvPr id="31" name="TextBox 30">
            <a:extLst>
              <a:ext uri="{FF2B5EF4-FFF2-40B4-BE49-F238E27FC236}">
                <a16:creationId xmlns:a16="http://schemas.microsoft.com/office/drawing/2014/main" id="{CE53A2C4-333D-4DE1-0295-9815A781E104}"/>
              </a:ext>
            </a:extLst>
          </p:cNvPr>
          <p:cNvSpPr txBox="1"/>
          <p:nvPr/>
        </p:nvSpPr>
        <p:spPr>
          <a:xfrm>
            <a:off x="6501536" y="547300"/>
            <a:ext cx="2489991" cy="276999"/>
          </a:xfrm>
          <a:prstGeom prst="rect">
            <a:avLst/>
          </a:prstGeom>
          <a:solidFill>
            <a:schemeClr val="bg1">
              <a:lumMod val="95000"/>
            </a:schemeClr>
          </a:solidFill>
        </p:spPr>
        <p:txBody>
          <a:bodyPr wrap="square" rtlCol="0">
            <a:spAutoFit/>
          </a:bodyPr>
          <a:lstStyle>
            <a:defPPr>
              <a:defRPr lang="en-GB"/>
            </a:defPPr>
            <a:lvl1pPr algn="r">
              <a:defRPr sz="900">
                <a:solidFill>
                  <a:schemeClr val="bg1"/>
                </a:solidFill>
                <a:latin typeface="+mn-lt"/>
              </a:defRPr>
            </a:lvl1pPr>
          </a:lstStyle>
          <a:p>
            <a:pPr algn="just" defTabSz="1219170" eaLnBrk="0" fontAlgn="base" hangingPunct="0">
              <a:spcBef>
                <a:spcPct val="0"/>
              </a:spcBef>
              <a:spcAft>
                <a:spcPct val="0"/>
              </a:spcAft>
            </a:pPr>
            <a:r>
              <a:rPr lang="en-US" sz="1200" i="1" dirty="0">
                <a:solidFill>
                  <a:schemeClr val="tx1"/>
                </a:solidFill>
                <a:latin typeface="Arial"/>
              </a:rPr>
              <a:t>[K. Saito, ITER_D_B5ZEW4 v1.0]</a:t>
            </a:r>
            <a:endParaRPr lang="en-GB" sz="1200" i="1" dirty="0">
              <a:solidFill>
                <a:schemeClr val="tx1"/>
              </a:solidFill>
              <a:latin typeface="Arial"/>
            </a:endParaRPr>
          </a:p>
        </p:txBody>
      </p:sp>
      <p:sp>
        <p:nvSpPr>
          <p:cNvPr id="4" name="Rectangle: Rounded Corners 3">
            <a:extLst>
              <a:ext uri="{FF2B5EF4-FFF2-40B4-BE49-F238E27FC236}">
                <a16:creationId xmlns:a16="http://schemas.microsoft.com/office/drawing/2014/main" id="{EC20F52A-650C-78D6-424D-91BC015C8F0F}"/>
              </a:ext>
            </a:extLst>
          </p:cNvPr>
          <p:cNvSpPr/>
          <p:nvPr/>
        </p:nvSpPr>
        <p:spPr>
          <a:xfrm>
            <a:off x="2403811" y="1346691"/>
            <a:ext cx="293071" cy="26546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Rounded Corners 4">
            <a:extLst>
              <a:ext uri="{FF2B5EF4-FFF2-40B4-BE49-F238E27FC236}">
                <a16:creationId xmlns:a16="http://schemas.microsoft.com/office/drawing/2014/main" id="{5CF5D0D7-9205-7604-2835-EE45C415813A}"/>
              </a:ext>
            </a:extLst>
          </p:cNvPr>
          <p:cNvSpPr/>
          <p:nvPr/>
        </p:nvSpPr>
        <p:spPr>
          <a:xfrm>
            <a:off x="2403811" y="2375768"/>
            <a:ext cx="293071" cy="26546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Rounded Corners 5">
            <a:extLst>
              <a:ext uri="{FF2B5EF4-FFF2-40B4-BE49-F238E27FC236}">
                <a16:creationId xmlns:a16="http://schemas.microsoft.com/office/drawing/2014/main" id="{DF40FF6C-705F-DA5B-47E0-A8FB578C30CB}"/>
              </a:ext>
            </a:extLst>
          </p:cNvPr>
          <p:cNvSpPr/>
          <p:nvPr/>
        </p:nvSpPr>
        <p:spPr>
          <a:xfrm>
            <a:off x="2403811" y="3404845"/>
            <a:ext cx="293071" cy="26546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Rounded Corners 6">
            <a:extLst>
              <a:ext uri="{FF2B5EF4-FFF2-40B4-BE49-F238E27FC236}">
                <a16:creationId xmlns:a16="http://schemas.microsoft.com/office/drawing/2014/main" id="{7EF753BC-6919-E55D-B586-0749FD00A0BA}"/>
              </a:ext>
            </a:extLst>
          </p:cNvPr>
          <p:cNvSpPr/>
          <p:nvPr/>
        </p:nvSpPr>
        <p:spPr>
          <a:xfrm>
            <a:off x="2403811" y="4433922"/>
            <a:ext cx="293071" cy="26546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54904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B3B88-8124-7666-7029-33A5BF52C43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0D71B68-D832-645E-49E6-B0A6DB79DA70}"/>
              </a:ext>
            </a:extLst>
          </p:cNvPr>
          <p:cNvPicPr>
            <a:picLocks noChangeAspect="1"/>
          </p:cNvPicPr>
          <p:nvPr/>
        </p:nvPicPr>
        <p:blipFill rotWithShape="1">
          <a:blip r:embed="rId2"/>
          <a:srcRect l="4721" t="9869" r="1608" b="4466"/>
          <a:stretch/>
        </p:blipFill>
        <p:spPr>
          <a:xfrm>
            <a:off x="100155" y="917048"/>
            <a:ext cx="8962078" cy="4610504"/>
          </a:xfrm>
          <a:prstGeom prst="rect">
            <a:avLst/>
          </a:prstGeom>
        </p:spPr>
      </p:pic>
      <p:sp>
        <p:nvSpPr>
          <p:cNvPr id="12" name="Rectangle 2">
            <a:extLst>
              <a:ext uri="{FF2B5EF4-FFF2-40B4-BE49-F238E27FC236}">
                <a16:creationId xmlns:a16="http://schemas.microsoft.com/office/drawing/2014/main" id="{A65A962A-D47C-EF85-8FBD-7984DDE321EF}"/>
              </a:ext>
            </a:extLst>
          </p:cNvPr>
          <p:cNvSpPr>
            <a:spLocks noGrp="1" noChangeAspect="1" noChangeArrowheads="1"/>
          </p:cNvSpPr>
          <p:nvPr>
            <p:ph type="title"/>
          </p:nvPr>
        </p:nvSpPr>
        <p:spPr>
          <a:xfrm>
            <a:off x="348971" y="59091"/>
            <a:ext cx="8454370" cy="344319"/>
          </a:xfrm>
        </p:spPr>
        <p:txBody>
          <a:bodyPr/>
          <a:lstStyle/>
          <a:p>
            <a:r>
              <a:rPr lang="en-US" sz="2800" dirty="0"/>
              <a:t>Static RF circuit simulations ongoing [2/2]</a:t>
            </a:r>
          </a:p>
        </p:txBody>
      </p:sp>
      <p:sp>
        <p:nvSpPr>
          <p:cNvPr id="19" name="TextBox 18">
            <a:extLst>
              <a:ext uri="{FF2B5EF4-FFF2-40B4-BE49-F238E27FC236}">
                <a16:creationId xmlns:a16="http://schemas.microsoft.com/office/drawing/2014/main" id="{0CBDD35A-4E27-C6FA-521A-B6526EA755C3}"/>
              </a:ext>
            </a:extLst>
          </p:cNvPr>
          <p:cNvSpPr txBox="1"/>
          <p:nvPr/>
        </p:nvSpPr>
        <p:spPr>
          <a:xfrm>
            <a:off x="185879" y="5617591"/>
            <a:ext cx="5329095" cy="369332"/>
          </a:xfrm>
          <a:prstGeom prst="rect">
            <a:avLst/>
          </a:prstGeom>
          <a:noFill/>
        </p:spPr>
        <p:txBody>
          <a:bodyPr wrap="square" rtlCol="0">
            <a:spAutoFit/>
          </a:bodyPr>
          <a:lstStyle/>
          <a:p>
            <a:pPr marL="285750" indent="-285750">
              <a:buFont typeface="Courier New" panose="02070309020205020404" pitchFamily="49" charset="0"/>
              <a:buChar char="o"/>
            </a:pPr>
            <a:r>
              <a:rPr lang="en-US" sz="1800" dirty="0">
                <a:latin typeface="+mj-lt"/>
                <a:cs typeface="Times New Roman" panose="02020603050405020304" pitchFamily="18" charset="0"/>
              </a:rPr>
              <a:t>Notice load resilience (VSWR&lt;2:1).</a:t>
            </a:r>
            <a:endParaRPr lang="en-GB" sz="1800" dirty="0">
              <a:latin typeface="+mj-lt"/>
              <a:cs typeface="Times New Roman" panose="02020603050405020304" pitchFamily="18" charset="0"/>
            </a:endParaRPr>
          </a:p>
        </p:txBody>
      </p:sp>
      <p:sp>
        <p:nvSpPr>
          <p:cNvPr id="21" name="TextBox 20">
            <a:extLst>
              <a:ext uri="{FF2B5EF4-FFF2-40B4-BE49-F238E27FC236}">
                <a16:creationId xmlns:a16="http://schemas.microsoft.com/office/drawing/2014/main" id="{2DE00641-649B-EB2F-D1B2-172E518BF819}"/>
              </a:ext>
            </a:extLst>
          </p:cNvPr>
          <p:cNvSpPr txBox="1"/>
          <p:nvPr/>
        </p:nvSpPr>
        <p:spPr>
          <a:xfrm>
            <a:off x="6501536" y="547300"/>
            <a:ext cx="2489991" cy="276999"/>
          </a:xfrm>
          <a:prstGeom prst="rect">
            <a:avLst/>
          </a:prstGeom>
          <a:solidFill>
            <a:schemeClr val="bg1">
              <a:lumMod val="95000"/>
            </a:schemeClr>
          </a:solidFill>
        </p:spPr>
        <p:txBody>
          <a:bodyPr wrap="square" rtlCol="0">
            <a:spAutoFit/>
          </a:bodyPr>
          <a:lstStyle>
            <a:defPPr>
              <a:defRPr lang="en-GB"/>
            </a:defPPr>
            <a:lvl1pPr algn="r">
              <a:defRPr sz="900">
                <a:solidFill>
                  <a:schemeClr val="bg1"/>
                </a:solidFill>
                <a:latin typeface="+mn-lt"/>
              </a:defRPr>
            </a:lvl1pPr>
          </a:lstStyle>
          <a:p>
            <a:pPr algn="just" defTabSz="1219170" eaLnBrk="0" fontAlgn="base" hangingPunct="0">
              <a:spcBef>
                <a:spcPct val="0"/>
              </a:spcBef>
              <a:spcAft>
                <a:spcPct val="0"/>
              </a:spcAft>
            </a:pPr>
            <a:r>
              <a:rPr lang="en-US" sz="1200" i="1" dirty="0">
                <a:solidFill>
                  <a:schemeClr val="tx1"/>
                </a:solidFill>
                <a:latin typeface="Arial"/>
              </a:rPr>
              <a:t>[K. Saito, ITER_D_B5ZEW4 v1.0]</a:t>
            </a:r>
            <a:endParaRPr lang="en-GB" sz="1200" i="1" dirty="0">
              <a:solidFill>
                <a:schemeClr val="tx1"/>
              </a:solidFill>
              <a:latin typeface="Arial"/>
            </a:endParaRPr>
          </a:p>
        </p:txBody>
      </p:sp>
      <p:sp>
        <p:nvSpPr>
          <p:cNvPr id="2" name="Rectangle: Rounded Corners 1">
            <a:extLst>
              <a:ext uri="{FF2B5EF4-FFF2-40B4-BE49-F238E27FC236}">
                <a16:creationId xmlns:a16="http://schemas.microsoft.com/office/drawing/2014/main" id="{9BABAD10-20CE-4739-70EF-32EC3049B0D0}"/>
              </a:ext>
            </a:extLst>
          </p:cNvPr>
          <p:cNvSpPr/>
          <p:nvPr/>
        </p:nvSpPr>
        <p:spPr>
          <a:xfrm>
            <a:off x="2403811" y="1346691"/>
            <a:ext cx="293071" cy="26546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Rounded Corners 2">
            <a:extLst>
              <a:ext uri="{FF2B5EF4-FFF2-40B4-BE49-F238E27FC236}">
                <a16:creationId xmlns:a16="http://schemas.microsoft.com/office/drawing/2014/main" id="{D7D9C816-56F1-C622-8F3C-284CB31C2906}"/>
              </a:ext>
            </a:extLst>
          </p:cNvPr>
          <p:cNvSpPr/>
          <p:nvPr/>
        </p:nvSpPr>
        <p:spPr>
          <a:xfrm>
            <a:off x="2403811" y="2375768"/>
            <a:ext cx="293071" cy="26546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Rounded Corners 3">
            <a:extLst>
              <a:ext uri="{FF2B5EF4-FFF2-40B4-BE49-F238E27FC236}">
                <a16:creationId xmlns:a16="http://schemas.microsoft.com/office/drawing/2014/main" id="{0DF01234-1335-EFCB-E754-54143E782705}"/>
              </a:ext>
            </a:extLst>
          </p:cNvPr>
          <p:cNvSpPr/>
          <p:nvPr/>
        </p:nvSpPr>
        <p:spPr>
          <a:xfrm>
            <a:off x="2403811" y="3404845"/>
            <a:ext cx="293071" cy="26546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Rounded Corners 4">
            <a:extLst>
              <a:ext uri="{FF2B5EF4-FFF2-40B4-BE49-F238E27FC236}">
                <a16:creationId xmlns:a16="http://schemas.microsoft.com/office/drawing/2014/main" id="{BD32F4CF-52AB-26E0-2487-821593AEE753}"/>
              </a:ext>
            </a:extLst>
          </p:cNvPr>
          <p:cNvSpPr/>
          <p:nvPr/>
        </p:nvSpPr>
        <p:spPr>
          <a:xfrm>
            <a:off x="2403811" y="4433922"/>
            <a:ext cx="293071" cy="26546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F7C77F74-FAC5-7B15-F1B6-9E9AB4C431B7}"/>
              </a:ext>
            </a:extLst>
          </p:cNvPr>
          <p:cNvSpPr txBox="1"/>
          <p:nvPr/>
        </p:nvSpPr>
        <p:spPr>
          <a:xfrm>
            <a:off x="185880" y="492177"/>
            <a:ext cx="7034070" cy="338554"/>
          </a:xfrm>
          <a:prstGeom prst="rect">
            <a:avLst/>
          </a:prstGeom>
          <a:noFill/>
        </p:spPr>
        <p:txBody>
          <a:bodyPr wrap="square" rtlCol="0">
            <a:spAutoFit/>
          </a:bodyPr>
          <a:lstStyle/>
          <a:p>
            <a:r>
              <a:rPr lang="en-US" sz="1600" dirty="0">
                <a:latin typeface="+mj-lt"/>
              </a:rPr>
              <a:t>55MHz, [0;</a:t>
            </a:r>
            <a:r>
              <a:rPr lang="en-US" sz="1600" dirty="0">
                <a:latin typeface="+mj-lt"/>
                <a:sym typeface="Symbol" panose="05050102010706020507" pitchFamily="18" charset="2"/>
              </a:rPr>
              <a:t>;0;], </a:t>
            </a:r>
            <a:r>
              <a:rPr lang="en-US" sz="1600" dirty="0">
                <a:latin typeface="+mj-lt"/>
              </a:rPr>
              <a:t>tapered, mismatched, Set 1 (Low 2010)</a:t>
            </a:r>
          </a:p>
        </p:txBody>
      </p:sp>
    </p:spTree>
    <p:extLst>
      <p:ext uri="{BB962C8B-B14F-4D97-AF65-F5344CB8AC3E}">
        <p14:creationId xmlns:p14="http://schemas.microsoft.com/office/powerpoint/2010/main" val="428455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8A16182-18D7-04CF-DE24-49212B718E01}"/>
              </a:ext>
            </a:extLst>
          </p:cNvPr>
          <p:cNvSpPr>
            <a:spLocks noGrp="1" noChangeAspect="1" noChangeArrowheads="1"/>
          </p:cNvSpPr>
          <p:nvPr>
            <p:ph type="title"/>
          </p:nvPr>
        </p:nvSpPr>
        <p:spPr>
          <a:xfrm>
            <a:off x="348971" y="59091"/>
            <a:ext cx="8454370" cy="344319"/>
          </a:xfrm>
        </p:spPr>
        <p:txBody>
          <a:bodyPr/>
          <a:lstStyle/>
          <a:p>
            <a:r>
              <a:rPr lang="en-US" sz="2800" dirty="0"/>
              <a:t>Matching algorithms development ongoing</a:t>
            </a:r>
          </a:p>
        </p:txBody>
      </p:sp>
      <p:sp>
        <p:nvSpPr>
          <p:cNvPr id="13" name="TextBox 12">
            <a:extLst>
              <a:ext uri="{FF2B5EF4-FFF2-40B4-BE49-F238E27FC236}">
                <a16:creationId xmlns:a16="http://schemas.microsoft.com/office/drawing/2014/main" id="{D89FC293-BC15-398E-A6B2-8F17542DEB12}"/>
              </a:ext>
            </a:extLst>
          </p:cNvPr>
          <p:cNvSpPr txBox="1"/>
          <p:nvPr/>
        </p:nvSpPr>
        <p:spPr>
          <a:xfrm>
            <a:off x="6501536" y="547300"/>
            <a:ext cx="2489991" cy="276999"/>
          </a:xfrm>
          <a:prstGeom prst="rect">
            <a:avLst/>
          </a:prstGeom>
          <a:solidFill>
            <a:schemeClr val="bg1">
              <a:lumMod val="95000"/>
            </a:schemeClr>
          </a:solidFill>
        </p:spPr>
        <p:txBody>
          <a:bodyPr wrap="square" rtlCol="0">
            <a:spAutoFit/>
          </a:bodyPr>
          <a:lstStyle>
            <a:defPPr>
              <a:defRPr lang="en-GB"/>
            </a:defPPr>
            <a:lvl1pPr algn="r">
              <a:defRPr sz="900">
                <a:solidFill>
                  <a:schemeClr val="bg1"/>
                </a:solidFill>
                <a:latin typeface="+mn-lt"/>
              </a:defRPr>
            </a:lvl1pPr>
          </a:lstStyle>
          <a:p>
            <a:pPr algn="just" defTabSz="1219170" eaLnBrk="0" fontAlgn="base" hangingPunct="0">
              <a:spcBef>
                <a:spcPct val="0"/>
              </a:spcBef>
              <a:spcAft>
                <a:spcPct val="0"/>
              </a:spcAft>
            </a:pPr>
            <a:r>
              <a:rPr lang="en-US" sz="1200" i="1" dirty="0">
                <a:solidFill>
                  <a:schemeClr val="tx1"/>
                </a:solidFill>
                <a:latin typeface="Arial"/>
              </a:rPr>
              <a:t>[K. Saito, ITER_D_CHY9GQ v1.1]</a:t>
            </a:r>
            <a:endParaRPr lang="en-GB" sz="1200" i="1" dirty="0">
              <a:solidFill>
                <a:schemeClr val="tx1"/>
              </a:solidFill>
              <a:latin typeface="Arial"/>
            </a:endParaRPr>
          </a:p>
        </p:txBody>
      </p:sp>
      <p:sp>
        <p:nvSpPr>
          <p:cNvPr id="18" name="TextBox 17">
            <a:extLst>
              <a:ext uri="{FF2B5EF4-FFF2-40B4-BE49-F238E27FC236}">
                <a16:creationId xmlns:a16="http://schemas.microsoft.com/office/drawing/2014/main" id="{42828F0E-C432-3596-2F1C-1084FD8AFF94}"/>
              </a:ext>
            </a:extLst>
          </p:cNvPr>
          <p:cNvSpPr txBox="1"/>
          <p:nvPr/>
        </p:nvSpPr>
        <p:spPr>
          <a:xfrm>
            <a:off x="20319" y="637014"/>
            <a:ext cx="5342256" cy="430887"/>
          </a:xfrm>
          <a:prstGeom prst="rect">
            <a:avLst/>
          </a:prstGeom>
          <a:noFill/>
        </p:spPr>
        <p:txBody>
          <a:bodyPr wrap="square">
            <a:spAutoFit/>
          </a:bodyPr>
          <a:lstStyle/>
          <a:p>
            <a:pPr marL="342900" indent="-342900" algn="just">
              <a:buFont typeface="Wingdings" panose="05000000000000000000" pitchFamily="2" charset="2"/>
              <a:buChar char="q"/>
            </a:pPr>
            <a:r>
              <a:rPr lang="en-GB" sz="2200" dirty="0">
                <a:latin typeface="+mj-lt"/>
                <a:cs typeface="Times New Roman" panose="02020603050405020304" pitchFamily="18" charset="0"/>
              </a:rPr>
              <a:t>Example of matching algorithm with:</a:t>
            </a:r>
          </a:p>
        </p:txBody>
      </p:sp>
      <p:sp>
        <p:nvSpPr>
          <p:cNvPr id="21" name="TextBox 20">
            <a:extLst>
              <a:ext uri="{FF2B5EF4-FFF2-40B4-BE49-F238E27FC236}">
                <a16:creationId xmlns:a16="http://schemas.microsoft.com/office/drawing/2014/main" id="{674360C0-0EB0-FB50-D257-2F47D673E2BC}"/>
              </a:ext>
            </a:extLst>
          </p:cNvPr>
          <p:cNvSpPr txBox="1"/>
          <p:nvPr/>
        </p:nvSpPr>
        <p:spPr>
          <a:xfrm>
            <a:off x="248624" y="1119369"/>
            <a:ext cx="8554717" cy="769441"/>
          </a:xfrm>
          <a:prstGeom prst="rect">
            <a:avLst/>
          </a:prstGeom>
          <a:noFill/>
        </p:spPr>
        <p:txBody>
          <a:bodyPr wrap="square">
            <a:spAutoFit/>
          </a:bodyPr>
          <a:lstStyle/>
          <a:p>
            <a:pPr marL="342900" indent="-342900" algn="just">
              <a:buFont typeface="Courier New" panose="02070309020205020404" pitchFamily="49" charset="0"/>
              <a:buChar char="o"/>
            </a:pPr>
            <a:r>
              <a:rPr lang="en-GB" sz="2200" dirty="0">
                <a:latin typeface="+mj-lt"/>
                <a:cs typeface="Times New Roman" panose="02020603050405020304" pitchFamily="18" charset="0"/>
              </a:rPr>
              <a:t>Static stubs (ex. much less reduced risks of failure because of triboelectric aspects at the RF contacts).</a:t>
            </a:r>
          </a:p>
        </p:txBody>
      </p:sp>
      <p:sp>
        <p:nvSpPr>
          <p:cNvPr id="22" name="TextBox 21">
            <a:extLst>
              <a:ext uri="{FF2B5EF4-FFF2-40B4-BE49-F238E27FC236}">
                <a16:creationId xmlns:a16="http://schemas.microsoft.com/office/drawing/2014/main" id="{D92DFEF0-F208-7CD8-558D-A348788048F1}"/>
              </a:ext>
            </a:extLst>
          </p:cNvPr>
          <p:cNvSpPr txBox="1"/>
          <p:nvPr/>
        </p:nvSpPr>
        <p:spPr>
          <a:xfrm>
            <a:off x="258149" y="1976619"/>
            <a:ext cx="8333401" cy="430887"/>
          </a:xfrm>
          <a:prstGeom prst="rect">
            <a:avLst/>
          </a:prstGeom>
          <a:noFill/>
        </p:spPr>
        <p:txBody>
          <a:bodyPr wrap="square">
            <a:spAutoFit/>
          </a:bodyPr>
          <a:lstStyle/>
          <a:p>
            <a:pPr marL="342900" indent="-342900" algn="just">
              <a:buFont typeface="Courier New" panose="02070309020205020404" pitchFamily="49" charset="0"/>
              <a:buChar char="o"/>
            </a:pPr>
            <a:r>
              <a:rPr lang="en-GB" sz="2200" dirty="0">
                <a:latin typeface="+mj-lt"/>
                <a:cs typeface="Times New Roman" panose="02020603050405020304" pitchFamily="18" charset="0"/>
              </a:rPr>
              <a:t>Addition of matching capacitors in main matching.</a:t>
            </a:r>
            <a:endParaRPr lang="en-US" sz="2200" dirty="0">
              <a:latin typeface="+mj-lt"/>
              <a:cs typeface="Times New Roman" panose="02020603050405020304" pitchFamily="18" charset="0"/>
            </a:endParaRPr>
          </a:p>
        </p:txBody>
      </p:sp>
      <p:sp>
        <p:nvSpPr>
          <p:cNvPr id="23" name="TextBox 22">
            <a:extLst>
              <a:ext uri="{FF2B5EF4-FFF2-40B4-BE49-F238E27FC236}">
                <a16:creationId xmlns:a16="http://schemas.microsoft.com/office/drawing/2014/main" id="{828337CB-448A-7D0C-838D-3547BCE4B6F5}"/>
              </a:ext>
            </a:extLst>
          </p:cNvPr>
          <p:cNvSpPr txBox="1"/>
          <p:nvPr/>
        </p:nvSpPr>
        <p:spPr>
          <a:xfrm>
            <a:off x="258150" y="2662419"/>
            <a:ext cx="4924220" cy="769441"/>
          </a:xfrm>
          <a:prstGeom prst="rect">
            <a:avLst/>
          </a:prstGeom>
          <a:noFill/>
        </p:spPr>
        <p:txBody>
          <a:bodyPr wrap="square">
            <a:spAutoFit/>
          </a:bodyPr>
          <a:lstStyle/>
          <a:p>
            <a:pPr marL="342900" indent="-342900" algn="just">
              <a:buFont typeface="Courier New" panose="02070309020205020404" pitchFamily="49" charset="0"/>
              <a:buChar char="o"/>
            </a:pPr>
            <a:r>
              <a:rPr lang="en-GB" sz="2200" dirty="0">
                <a:latin typeface="+mj-lt"/>
                <a:cs typeface="Times New Roman" panose="02020603050405020304" pitchFamily="18" charset="0"/>
              </a:rPr>
              <a:t>Real-time controlled capacitors and frequency.</a:t>
            </a:r>
            <a:endParaRPr lang="en-US" sz="2200" dirty="0">
              <a:latin typeface="+mj-lt"/>
              <a:cs typeface="Times New Roman" panose="02020603050405020304" pitchFamily="18" charset="0"/>
            </a:endParaRPr>
          </a:p>
        </p:txBody>
      </p:sp>
      <p:pic>
        <p:nvPicPr>
          <p:cNvPr id="5" name="Picture 4">
            <a:extLst>
              <a:ext uri="{FF2B5EF4-FFF2-40B4-BE49-F238E27FC236}">
                <a16:creationId xmlns:a16="http://schemas.microsoft.com/office/drawing/2014/main" id="{F11FA50C-8D77-B473-DA04-7ADE4E435253}"/>
              </a:ext>
            </a:extLst>
          </p:cNvPr>
          <p:cNvPicPr>
            <a:picLocks noChangeAspect="1"/>
          </p:cNvPicPr>
          <p:nvPr/>
        </p:nvPicPr>
        <p:blipFill>
          <a:blip r:embed="rId2"/>
          <a:stretch>
            <a:fillRect/>
          </a:stretch>
        </p:blipFill>
        <p:spPr>
          <a:xfrm>
            <a:off x="5249044" y="2409761"/>
            <a:ext cx="3809158" cy="3815948"/>
          </a:xfrm>
          <a:prstGeom prst="rect">
            <a:avLst/>
          </a:prstGeom>
          <a:noFill/>
          <a:ln>
            <a:solidFill>
              <a:schemeClr val="tx1"/>
            </a:solidFill>
          </a:ln>
        </p:spPr>
      </p:pic>
      <p:pic>
        <p:nvPicPr>
          <p:cNvPr id="8" name="Picture 7">
            <a:extLst>
              <a:ext uri="{FF2B5EF4-FFF2-40B4-BE49-F238E27FC236}">
                <a16:creationId xmlns:a16="http://schemas.microsoft.com/office/drawing/2014/main" id="{4371A865-1845-48AA-145C-A2D042ECB664}"/>
              </a:ext>
            </a:extLst>
          </p:cNvPr>
          <p:cNvPicPr>
            <a:picLocks noChangeAspect="1"/>
          </p:cNvPicPr>
          <p:nvPr/>
        </p:nvPicPr>
        <p:blipFill>
          <a:blip r:embed="rId3"/>
          <a:srcRect t="1" b="-3762"/>
          <a:stretch/>
        </p:blipFill>
        <p:spPr>
          <a:xfrm>
            <a:off x="117311" y="3572435"/>
            <a:ext cx="5047129" cy="2328076"/>
          </a:xfrm>
          <a:prstGeom prst="rect">
            <a:avLst/>
          </a:prstGeom>
          <a:ln>
            <a:solidFill>
              <a:schemeClr val="tx1"/>
            </a:solidFill>
          </a:ln>
        </p:spPr>
      </p:pic>
    </p:spTree>
    <p:extLst>
      <p:ext uri="{BB962C8B-B14F-4D97-AF65-F5344CB8AC3E}">
        <p14:creationId xmlns:p14="http://schemas.microsoft.com/office/powerpoint/2010/main" val="3920024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2EDD7-D858-6867-D672-E05877414B85}"/>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93A64F85-42A5-0407-D185-924F6138FF38}"/>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73F4511A-7CBE-85B5-94B2-4F29CE650949}"/>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Tree>
    <p:extLst>
      <p:ext uri="{BB962C8B-B14F-4D97-AF65-F5344CB8AC3E}">
        <p14:creationId xmlns:p14="http://schemas.microsoft.com/office/powerpoint/2010/main" val="439245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317646" y="564134"/>
            <a:ext cx="2635005" cy="4065016"/>
          </a:xfrm>
          <a:prstGeom prst="rect">
            <a:avLst/>
          </a:prstGeom>
          <a:ln>
            <a:solidFill>
              <a:schemeClr val="accent1">
                <a:shade val="50000"/>
              </a:schemeClr>
            </a:solidFill>
          </a:ln>
        </p:spPr>
      </p:pic>
      <p:pic>
        <p:nvPicPr>
          <p:cNvPr id="9" name="Picture 8"/>
          <p:cNvPicPr>
            <a:picLocks noChangeAspect="1"/>
          </p:cNvPicPr>
          <p:nvPr/>
        </p:nvPicPr>
        <p:blipFill>
          <a:blip r:embed="rId3"/>
          <a:stretch>
            <a:fillRect/>
          </a:stretch>
        </p:blipFill>
        <p:spPr>
          <a:xfrm>
            <a:off x="194227" y="3676500"/>
            <a:ext cx="5138728" cy="1990875"/>
          </a:xfrm>
          <a:prstGeom prst="rect">
            <a:avLst/>
          </a:prstGeom>
          <a:ln>
            <a:solidFill>
              <a:schemeClr val="accent1">
                <a:shade val="50000"/>
              </a:schemeClr>
            </a:solidFill>
          </a:ln>
        </p:spPr>
      </p:pic>
      <p:pic>
        <p:nvPicPr>
          <p:cNvPr id="13" name="Picture 12"/>
          <p:cNvPicPr>
            <a:picLocks noChangeAspect="1"/>
          </p:cNvPicPr>
          <p:nvPr/>
        </p:nvPicPr>
        <p:blipFill>
          <a:blip r:embed="rId4"/>
          <a:stretch>
            <a:fillRect/>
          </a:stretch>
        </p:blipFill>
        <p:spPr>
          <a:xfrm>
            <a:off x="194227" y="709212"/>
            <a:ext cx="3091898" cy="2695512"/>
          </a:xfrm>
          <a:prstGeom prst="rect">
            <a:avLst/>
          </a:prstGeom>
          <a:ln>
            <a:solidFill>
              <a:schemeClr val="accent1">
                <a:shade val="50000"/>
              </a:schemeClr>
            </a:solidFill>
          </a:ln>
        </p:spPr>
      </p:pic>
      <p:sp>
        <p:nvSpPr>
          <p:cNvPr id="15" name="Rectangle 14"/>
          <p:cNvSpPr/>
          <p:nvPr/>
        </p:nvSpPr>
        <p:spPr>
          <a:xfrm>
            <a:off x="92019" y="5668510"/>
            <a:ext cx="5999492" cy="646331"/>
          </a:xfrm>
          <a:prstGeom prst="rect">
            <a:avLst/>
          </a:prstGeom>
        </p:spPr>
        <p:txBody>
          <a:bodyPr wrap="square">
            <a:spAutoFit/>
          </a:bodyPr>
          <a:lstStyle/>
          <a:p>
            <a:pPr marL="214313" indent="-214313" algn="just">
              <a:buFont typeface="Wingdings" panose="05000000000000000000" pitchFamily="2" charset="2"/>
              <a:buChar char="v"/>
            </a:pPr>
            <a:r>
              <a:rPr lang="en-US" sz="1800" i="1" dirty="0">
                <a:latin typeface="Times New Roman" panose="02020603050405020304" pitchFamily="18" charset="0"/>
                <a:cs typeface="Times New Roman" panose="02020603050405020304" pitchFamily="18" charset="0"/>
              </a:rPr>
              <a:t>State of the art numerical tools and regular benchmarks (independent tools &amp; expert users).</a:t>
            </a:r>
          </a:p>
        </p:txBody>
      </p:sp>
      <p:sp>
        <p:nvSpPr>
          <p:cNvPr id="12" name="Rectangle 11"/>
          <p:cNvSpPr/>
          <p:nvPr/>
        </p:nvSpPr>
        <p:spPr>
          <a:xfrm>
            <a:off x="5903359" y="583806"/>
            <a:ext cx="3163103" cy="5078313"/>
          </a:xfrm>
          <a:prstGeom prst="rect">
            <a:avLst/>
          </a:prstGeom>
        </p:spPr>
        <p:txBody>
          <a:bodyPr wrap="square">
            <a:spAutoFit/>
          </a:bodyPr>
          <a:lstStyle/>
          <a:p>
            <a:pPr marL="214313" indent="-214313" algn="jus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Antenna circuit portioned.</a:t>
            </a:r>
          </a:p>
          <a:p>
            <a:pPr marL="214313" indent="-214313" algn="jus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Component full-wave modelled.</a:t>
            </a:r>
          </a:p>
          <a:p>
            <a:pPr marL="214313" indent="-214313" algn="jus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Precise electric circuit extracted </a:t>
            </a:r>
            <a:r>
              <a:rPr lang="en-US" sz="1800" dirty="0">
                <a:latin typeface="Times New Roman" panose="02020603050405020304" pitchFamily="18" charset="0"/>
                <a:cs typeface="Times New Roman" panose="02020603050405020304" pitchFamily="18" charset="0"/>
                <a:sym typeface="Wingdings" panose="05000000000000000000" pitchFamily="2" charset="2"/>
              </a:rPr>
              <a:t> </a:t>
            </a:r>
            <a:r>
              <a:rPr lang="en-US" sz="1800" dirty="0">
                <a:latin typeface="Times New Roman" panose="02020603050405020304" pitchFamily="18" charset="0"/>
                <a:cs typeface="Times New Roman" panose="02020603050405020304" pitchFamily="18" charset="0"/>
              </a:rPr>
              <a:t>voltage and current standing wave patterns extracted.</a:t>
            </a:r>
          </a:p>
          <a:p>
            <a:pPr marL="214313" indent="-214313" algn="jus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Power is raised until reaching V</a:t>
            </a:r>
            <a:r>
              <a:rPr lang="en-US" sz="1800" baseline="-25000" dirty="0">
                <a:latin typeface="Times New Roman" panose="02020603050405020304" pitchFamily="18" charset="0"/>
                <a:cs typeface="Times New Roman" panose="02020603050405020304" pitchFamily="18" charset="0"/>
              </a:rPr>
              <a:t>max</a:t>
            </a:r>
            <a:r>
              <a:rPr lang="en-US" sz="1800" dirty="0">
                <a:latin typeface="Times New Roman" panose="02020603050405020304" pitchFamily="18" charset="0"/>
                <a:cs typeface="Times New Roman" panose="02020603050405020304" pitchFamily="18" charset="0"/>
              </a:rPr>
              <a:t>=45 kV peak.</a:t>
            </a:r>
          </a:p>
          <a:p>
            <a:pPr marL="214313" indent="-214313" algn="jus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Compliance of |E| ensured for each component at V</a:t>
            </a:r>
            <a:r>
              <a:rPr lang="en-US" sz="1800" baseline="-25000" dirty="0">
                <a:latin typeface="Times New Roman" panose="02020603050405020304" pitchFamily="18" charset="0"/>
                <a:cs typeface="Times New Roman" panose="02020603050405020304" pitchFamily="18" charset="0"/>
              </a:rPr>
              <a:t>max</a:t>
            </a:r>
            <a:r>
              <a:rPr lang="en-US" sz="1800" dirty="0">
                <a:latin typeface="Times New Roman" panose="02020603050405020304" pitchFamily="18" charset="0"/>
                <a:cs typeface="Times New Roman" panose="02020603050405020304" pitchFamily="18" charset="0"/>
              </a:rPr>
              <a:t>.</a:t>
            </a:r>
          </a:p>
          <a:p>
            <a:pPr marL="214313" indent="-214313" algn="jus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Circuit optimized using iterations of hybrid circuit / full-wave calculations &amp; interaction with </a:t>
            </a:r>
            <a:r>
              <a:rPr lang="en-US" sz="1800" dirty="0" err="1">
                <a:latin typeface="Times New Roman" panose="02020603050405020304" pitchFamily="18" charset="0"/>
                <a:cs typeface="Times New Roman" panose="02020603050405020304" pitchFamily="18" charset="0"/>
              </a:rPr>
              <a:t>multiphysics</a:t>
            </a:r>
            <a:r>
              <a:rPr lang="en-US" sz="1800" dirty="0">
                <a:latin typeface="Times New Roman" panose="02020603050405020304" pitchFamily="18" charset="0"/>
                <a:cs typeface="Times New Roman" panose="02020603050405020304" pitchFamily="18" charset="0"/>
              </a:rPr>
              <a:t> drivers (cooling, neutron shielding, space reservation, etc.).</a:t>
            </a:r>
          </a:p>
        </p:txBody>
      </p:sp>
      <p:sp>
        <p:nvSpPr>
          <p:cNvPr id="2" name="Rectangle 1"/>
          <p:cNvSpPr/>
          <p:nvPr/>
        </p:nvSpPr>
        <p:spPr>
          <a:xfrm>
            <a:off x="7191375" y="5935015"/>
            <a:ext cx="1842171" cy="276999"/>
          </a:xfrm>
          <a:prstGeom prst="rect">
            <a:avLst/>
          </a:prstGeom>
          <a:solidFill>
            <a:schemeClr val="bg1">
              <a:lumMod val="95000"/>
            </a:schemeClr>
          </a:solidFill>
        </p:spPr>
        <p:txBody>
          <a:bodyPr wrap="none">
            <a:spAutoFit/>
          </a:bodyPr>
          <a:lstStyle/>
          <a:p>
            <a:pPr algn="just"/>
            <a:r>
              <a:rPr lang="en-GB" sz="1200" i="1" dirty="0">
                <a:latin typeface="+mj-lt"/>
                <a:cs typeface="Times New Roman" panose="02020603050405020304" pitchFamily="18" charset="0"/>
              </a:rPr>
              <a:t>[ITER_D_44M4QS v2.1]</a:t>
            </a:r>
          </a:p>
        </p:txBody>
      </p:sp>
      <p:sp>
        <p:nvSpPr>
          <p:cNvPr id="3" name="Rectangle 2">
            <a:extLst>
              <a:ext uri="{FF2B5EF4-FFF2-40B4-BE49-F238E27FC236}">
                <a16:creationId xmlns:a16="http://schemas.microsoft.com/office/drawing/2014/main" id="{3ACC47D1-A2D5-9AD4-48F5-8EDCE9B25802}"/>
              </a:ext>
            </a:extLst>
          </p:cNvPr>
          <p:cNvSpPr>
            <a:spLocks noGrp="1" noChangeAspect="1" noChangeArrowheads="1"/>
          </p:cNvSpPr>
          <p:nvPr>
            <p:ph type="title"/>
          </p:nvPr>
        </p:nvSpPr>
        <p:spPr>
          <a:xfrm>
            <a:off x="348971" y="59091"/>
            <a:ext cx="8454370" cy="344319"/>
          </a:xfrm>
        </p:spPr>
        <p:txBody>
          <a:bodyPr/>
          <a:lstStyle/>
          <a:p>
            <a:r>
              <a:rPr lang="en-US" sz="2800" dirty="0"/>
              <a:t>Antenna RF calculation strategy</a:t>
            </a:r>
          </a:p>
        </p:txBody>
      </p:sp>
      <p:sp>
        <p:nvSpPr>
          <p:cNvPr id="4" name="Right Arrow 9"/>
          <p:cNvSpPr/>
          <p:nvPr/>
        </p:nvSpPr>
        <p:spPr>
          <a:xfrm>
            <a:off x="2724730" y="1932874"/>
            <a:ext cx="843308" cy="3474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Right Arrow 10"/>
          <p:cNvSpPr/>
          <p:nvPr/>
        </p:nvSpPr>
        <p:spPr>
          <a:xfrm rot="9376981">
            <a:off x="2749932" y="3239990"/>
            <a:ext cx="860105" cy="30592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77071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WRF2022_Impact_Phas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047" t="2500" r="29922" b="18194"/>
          <a:stretch/>
        </p:blipFill>
        <p:spPr>
          <a:xfrm>
            <a:off x="4831017" y="1611916"/>
            <a:ext cx="4011011" cy="3804463"/>
          </a:xfrm>
          <a:prstGeom prst="rect">
            <a:avLst/>
          </a:prstGeom>
        </p:spPr>
      </p:pic>
      <p:pic>
        <p:nvPicPr>
          <p:cNvPr id="7" name="Picture 6"/>
          <p:cNvPicPr>
            <a:picLocks noChangeAspect="1"/>
          </p:cNvPicPr>
          <p:nvPr/>
        </p:nvPicPr>
        <p:blipFill>
          <a:blip r:embed="rId5"/>
          <a:stretch>
            <a:fillRect/>
          </a:stretch>
        </p:blipFill>
        <p:spPr>
          <a:xfrm>
            <a:off x="6262824" y="4613456"/>
            <a:ext cx="204421" cy="205740"/>
          </a:xfrm>
          <a:prstGeom prst="rect">
            <a:avLst/>
          </a:prstGeom>
        </p:spPr>
      </p:pic>
      <p:sp>
        <p:nvSpPr>
          <p:cNvPr id="8" name="Rectangle 7"/>
          <p:cNvSpPr/>
          <p:nvPr/>
        </p:nvSpPr>
        <p:spPr>
          <a:xfrm>
            <a:off x="6447629" y="4608998"/>
            <a:ext cx="1300356" cy="230832"/>
          </a:xfrm>
          <a:prstGeom prst="rect">
            <a:avLst/>
          </a:prstGeom>
        </p:spPr>
        <p:txBody>
          <a:bodyPr wrap="none">
            <a:spAutoFit/>
          </a:bodyPr>
          <a:lstStyle/>
          <a:p>
            <a:r>
              <a:rPr lang="en-GB" sz="900" i="1" dirty="0">
                <a:latin typeface="Times New Roman" panose="02020603050405020304" pitchFamily="18" charset="0"/>
                <a:ea typeface="Calibri" panose="020F0502020204030204" pitchFamily="34" charset="0"/>
                <a:cs typeface="Times New Roman" panose="02020603050405020304" pitchFamily="18" charset="0"/>
              </a:rPr>
              <a:t>Click to play animation.</a:t>
            </a:r>
            <a:endParaRPr lang="en-GB" sz="900" i="1" dirty="0"/>
          </a:p>
        </p:txBody>
      </p:sp>
      <p:pic>
        <p:nvPicPr>
          <p:cNvPr id="11" name="Picture 10"/>
          <p:cNvPicPr>
            <a:picLocks noChangeAspect="1"/>
          </p:cNvPicPr>
          <p:nvPr/>
        </p:nvPicPr>
        <p:blipFill>
          <a:blip r:embed="rId6"/>
          <a:stretch>
            <a:fillRect/>
          </a:stretch>
        </p:blipFill>
        <p:spPr>
          <a:xfrm>
            <a:off x="149768" y="1733679"/>
            <a:ext cx="4465879" cy="3217921"/>
          </a:xfrm>
          <a:prstGeom prst="rect">
            <a:avLst/>
          </a:prstGeom>
        </p:spPr>
      </p:pic>
      <p:pic>
        <p:nvPicPr>
          <p:cNvPr id="12" name="Picture 11"/>
          <p:cNvPicPr>
            <a:picLocks noChangeAspect="1"/>
          </p:cNvPicPr>
          <p:nvPr/>
        </p:nvPicPr>
        <p:blipFill>
          <a:blip r:embed="rId7"/>
          <a:stretch>
            <a:fillRect/>
          </a:stretch>
        </p:blipFill>
        <p:spPr>
          <a:xfrm>
            <a:off x="442388" y="3790018"/>
            <a:ext cx="709975" cy="1434590"/>
          </a:xfrm>
          <a:prstGeom prst="rect">
            <a:avLst/>
          </a:prstGeom>
        </p:spPr>
      </p:pic>
      <p:sp>
        <p:nvSpPr>
          <p:cNvPr id="13" name="Rectangle 12"/>
          <p:cNvSpPr/>
          <p:nvPr/>
        </p:nvSpPr>
        <p:spPr>
          <a:xfrm rot="16200000">
            <a:off x="68252" y="2998887"/>
            <a:ext cx="1160895" cy="307777"/>
          </a:xfrm>
          <a:prstGeom prst="rect">
            <a:avLst/>
          </a:prstGeom>
        </p:spPr>
        <p:txBody>
          <a:bodyPr wrap="none">
            <a:spAutoFit/>
          </a:bodyPr>
          <a:lstStyle/>
          <a:p>
            <a:r>
              <a:rPr lang="de-DE" sz="1400" kern="100" dirty="0">
                <a:latin typeface="+mj-lt"/>
                <a:ea typeface="MS Mincho"/>
                <a:cs typeface="Times New Roman" panose="02020603050405020304" pitchFamily="18" charset="0"/>
              </a:rPr>
              <a:t>Plasma side</a:t>
            </a:r>
            <a:endParaRPr lang="en-GB" sz="1400" dirty="0">
              <a:latin typeface="+mj-lt"/>
            </a:endParaRPr>
          </a:p>
        </p:txBody>
      </p:sp>
      <p:sp>
        <p:nvSpPr>
          <p:cNvPr id="15" name="Rectangle 14"/>
          <p:cNvSpPr/>
          <p:nvPr/>
        </p:nvSpPr>
        <p:spPr>
          <a:xfrm rot="16200000">
            <a:off x="1868691" y="2384943"/>
            <a:ext cx="1289135" cy="307777"/>
          </a:xfrm>
          <a:prstGeom prst="rect">
            <a:avLst/>
          </a:prstGeom>
        </p:spPr>
        <p:txBody>
          <a:bodyPr wrap="none">
            <a:spAutoFit/>
          </a:bodyPr>
          <a:lstStyle/>
          <a:p>
            <a:r>
              <a:rPr lang="de-DE" sz="1400" kern="100" dirty="0">
                <a:latin typeface="+mj-lt"/>
                <a:ea typeface="MS Mincho"/>
                <a:cs typeface="Times New Roman" panose="02020603050405020304" pitchFamily="18" charset="0"/>
              </a:rPr>
              <a:t>Front Window</a:t>
            </a:r>
            <a:endParaRPr lang="en-GB" sz="1400" dirty="0">
              <a:latin typeface="+mj-lt"/>
            </a:endParaRPr>
          </a:p>
        </p:txBody>
      </p:sp>
      <p:sp>
        <p:nvSpPr>
          <p:cNvPr id="16" name="Rectangle 15"/>
          <p:cNvSpPr/>
          <p:nvPr/>
        </p:nvSpPr>
        <p:spPr>
          <a:xfrm>
            <a:off x="25943" y="830717"/>
            <a:ext cx="4368863" cy="646331"/>
          </a:xfrm>
          <a:prstGeom prst="rect">
            <a:avLst/>
          </a:prstGeom>
        </p:spPr>
        <p:txBody>
          <a:bodyPr wrap="square">
            <a:spAutoFit/>
          </a:bodyPr>
          <a:lstStyle/>
          <a:p>
            <a:pPr marL="257175" indent="-257175" algn="just">
              <a:buFont typeface="Wingdings" panose="05000000000000000000" pitchFamily="2" charset="2"/>
              <a:buChar char="q"/>
            </a:pPr>
            <a:r>
              <a:rPr lang="de-DE" sz="1800" kern="100" dirty="0">
                <a:latin typeface="+mj-lt"/>
                <a:ea typeface="MS Mincho"/>
                <a:cs typeface="Times New Roman" panose="02020603050405020304" pitchFamily="18" charset="0"/>
              </a:rPr>
              <a:t>Standing Wave Pattern along a triplet feeding line.  </a:t>
            </a:r>
          </a:p>
        </p:txBody>
      </p:sp>
      <p:sp>
        <p:nvSpPr>
          <p:cNvPr id="17" name="Rectangle 16"/>
          <p:cNvSpPr/>
          <p:nvPr/>
        </p:nvSpPr>
        <p:spPr>
          <a:xfrm>
            <a:off x="4721768" y="830716"/>
            <a:ext cx="4368863" cy="369332"/>
          </a:xfrm>
          <a:prstGeom prst="rect">
            <a:avLst/>
          </a:prstGeom>
        </p:spPr>
        <p:txBody>
          <a:bodyPr wrap="square">
            <a:spAutoFit/>
          </a:bodyPr>
          <a:lstStyle/>
          <a:p>
            <a:pPr marL="257175" indent="-257175" algn="just">
              <a:buFont typeface="Wingdings" panose="05000000000000000000" pitchFamily="2" charset="2"/>
              <a:buChar char="q"/>
            </a:pPr>
            <a:r>
              <a:rPr lang="de-DE" sz="1800" kern="100" dirty="0">
                <a:latin typeface="+mj-lt"/>
                <a:ea typeface="MS Mincho"/>
                <a:cs typeface="Times New Roman" panose="02020603050405020304" pitchFamily="18" charset="0"/>
              </a:rPr>
              <a:t>Coupled power for V</a:t>
            </a:r>
            <a:r>
              <a:rPr lang="de-DE" sz="1800" kern="100" baseline="-25000" dirty="0">
                <a:latin typeface="+mj-lt"/>
                <a:ea typeface="MS Mincho"/>
                <a:cs typeface="Times New Roman" panose="02020603050405020304" pitchFamily="18" charset="0"/>
              </a:rPr>
              <a:t>max</a:t>
            </a:r>
            <a:r>
              <a:rPr lang="de-DE" sz="1800" kern="100" dirty="0">
                <a:latin typeface="+mj-lt"/>
                <a:ea typeface="MS Mincho"/>
                <a:cs typeface="Times New Roman" panose="02020603050405020304" pitchFamily="18" charset="0"/>
              </a:rPr>
              <a:t>=45 kV peak. </a:t>
            </a:r>
          </a:p>
        </p:txBody>
      </p:sp>
      <p:sp>
        <p:nvSpPr>
          <p:cNvPr id="14" name="Rectangle 13"/>
          <p:cNvSpPr/>
          <p:nvPr/>
        </p:nvSpPr>
        <p:spPr>
          <a:xfrm>
            <a:off x="648699" y="1960078"/>
            <a:ext cx="503664" cy="307777"/>
          </a:xfrm>
          <a:prstGeom prst="rect">
            <a:avLst/>
          </a:prstGeom>
        </p:spPr>
        <p:txBody>
          <a:bodyPr wrap="none">
            <a:spAutoFit/>
          </a:bodyPr>
          <a:lstStyle/>
          <a:p>
            <a:r>
              <a:rPr lang="de-DE" sz="1400" kern="100" dirty="0">
                <a:latin typeface="+mj-lt"/>
                <a:ea typeface="MS Mincho"/>
                <a:cs typeface="Times New Roman" panose="02020603050405020304" pitchFamily="18" charset="0"/>
              </a:rPr>
              <a:t>FPJ</a:t>
            </a:r>
            <a:endParaRPr lang="en-GB" sz="1400" dirty="0">
              <a:latin typeface="+mj-lt"/>
            </a:endParaRPr>
          </a:p>
        </p:txBody>
      </p:sp>
      <p:sp>
        <p:nvSpPr>
          <p:cNvPr id="18" name="Rectangle 17"/>
          <p:cNvSpPr/>
          <p:nvPr/>
        </p:nvSpPr>
        <p:spPr>
          <a:xfrm rot="16200000">
            <a:off x="1361002" y="2228812"/>
            <a:ext cx="902811" cy="307777"/>
          </a:xfrm>
          <a:prstGeom prst="rect">
            <a:avLst/>
          </a:prstGeom>
        </p:spPr>
        <p:txBody>
          <a:bodyPr wrap="none">
            <a:spAutoFit/>
          </a:bodyPr>
          <a:lstStyle/>
          <a:p>
            <a:r>
              <a:rPr lang="de-DE" sz="1400" kern="100" dirty="0">
                <a:latin typeface="+mj-lt"/>
                <a:ea typeface="MS Mincho"/>
                <a:cs typeface="Times New Roman" panose="02020603050405020304" pitchFamily="18" charset="0"/>
              </a:rPr>
              <a:t>STS axis</a:t>
            </a:r>
            <a:endParaRPr lang="en-GB" sz="1400" dirty="0">
              <a:latin typeface="+mj-lt"/>
            </a:endParaRPr>
          </a:p>
        </p:txBody>
      </p:sp>
      <p:sp>
        <p:nvSpPr>
          <p:cNvPr id="4" name="Rectangle 2">
            <a:extLst>
              <a:ext uri="{FF2B5EF4-FFF2-40B4-BE49-F238E27FC236}">
                <a16:creationId xmlns:a16="http://schemas.microsoft.com/office/drawing/2014/main" id="{C3E6EC5F-746B-D1AF-2778-03669DBE1C64}"/>
              </a:ext>
            </a:extLst>
          </p:cNvPr>
          <p:cNvSpPr txBox="1">
            <a:spLocks noChangeAspect="1" noChangeArrowheads="1"/>
          </p:cNvSpPr>
          <p:nvPr/>
        </p:nvSpPr>
        <p:spPr bwMode="auto">
          <a:xfrm>
            <a:off x="348971" y="59091"/>
            <a:ext cx="8454370"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sz="2800" kern="0" dirty="0"/>
              <a:t>Example of RF modelling results [1/2]</a:t>
            </a:r>
          </a:p>
        </p:txBody>
      </p:sp>
      <p:sp>
        <p:nvSpPr>
          <p:cNvPr id="6" name="Rectangle 5">
            <a:extLst>
              <a:ext uri="{FF2B5EF4-FFF2-40B4-BE49-F238E27FC236}">
                <a16:creationId xmlns:a16="http://schemas.microsoft.com/office/drawing/2014/main" id="{B7E1F5CC-CDB8-DC18-ED4E-F8084D04A1A0}"/>
              </a:ext>
            </a:extLst>
          </p:cNvPr>
          <p:cNvSpPr/>
          <p:nvPr/>
        </p:nvSpPr>
        <p:spPr>
          <a:xfrm>
            <a:off x="7191375" y="5935015"/>
            <a:ext cx="1842171" cy="276999"/>
          </a:xfrm>
          <a:prstGeom prst="rect">
            <a:avLst/>
          </a:prstGeom>
          <a:solidFill>
            <a:schemeClr val="bg1">
              <a:lumMod val="95000"/>
            </a:schemeClr>
          </a:solidFill>
        </p:spPr>
        <p:txBody>
          <a:bodyPr wrap="none">
            <a:spAutoFit/>
          </a:bodyPr>
          <a:lstStyle/>
          <a:p>
            <a:pPr algn="just"/>
            <a:r>
              <a:rPr lang="en-GB" sz="1200" i="1" dirty="0">
                <a:latin typeface="+mj-lt"/>
                <a:cs typeface="Times New Roman" panose="02020603050405020304" pitchFamily="18" charset="0"/>
              </a:rPr>
              <a:t>[ITER_D_44M4QS v2.1]</a:t>
            </a:r>
          </a:p>
        </p:txBody>
      </p:sp>
      <p:sp>
        <p:nvSpPr>
          <p:cNvPr id="10" name="TextBox 9">
            <a:extLst>
              <a:ext uri="{FF2B5EF4-FFF2-40B4-BE49-F238E27FC236}">
                <a16:creationId xmlns:a16="http://schemas.microsoft.com/office/drawing/2014/main" id="{9F8B3C34-4475-DCA2-0C4D-612551A50E0A}"/>
              </a:ext>
            </a:extLst>
          </p:cNvPr>
          <p:cNvSpPr txBox="1"/>
          <p:nvPr/>
        </p:nvSpPr>
        <p:spPr>
          <a:xfrm>
            <a:off x="600075" y="5270927"/>
            <a:ext cx="4162425" cy="307777"/>
          </a:xfrm>
          <a:prstGeom prst="rect">
            <a:avLst/>
          </a:prstGeom>
          <a:noFill/>
        </p:spPr>
        <p:txBody>
          <a:bodyPr wrap="square">
            <a:spAutoFit/>
          </a:bodyPr>
          <a:lstStyle/>
          <a:p>
            <a:pPr marL="285750" indent="-285750">
              <a:buFont typeface="Courier New" panose="02070309020205020404" pitchFamily="49" charset="0"/>
              <a:buChar char="o"/>
            </a:pPr>
            <a:r>
              <a:rPr lang="de-DE" sz="1400" kern="100" dirty="0">
                <a:latin typeface="+mj-lt"/>
                <a:ea typeface="MS Mincho"/>
                <a:cs typeface="Times New Roman" panose="02020603050405020304" pitchFamily="18" charset="0"/>
              </a:rPr>
              <a:t>Notice: large VSWR, voltage nodes in vacuum.</a:t>
            </a:r>
            <a:endParaRPr lang="en-GB" sz="1400" dirty="0"/>
          </a:p>
        </p:txBody>
      </p:sp>
    </p:spTree>
    <p:extLst>
      <p:ext uri="{BB962C8B-B14F-4D97-AF65-F5344CB8AC3E}">
        <p14:creationId xmlns:p14="http://schemas.microsoft.com/office/powerpoint/2010/main" val="94968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B5E56-AA98-23CF-504A-5AEE104945C2}"/>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9CB1B6E8-746C-B53A-5226-5F9DBA9A267C}"/>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B2D61A89-1B7E-B0DF-2B45-DEA26ADA115C}"/>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Tree>
    <p:extLst>
      <p:ext uri="{BB962C8B-B14F-4D97-AF65-F5344CB8AC3E}">
        <p14:creationId xmlns:p14="http://schemas.microsoft.com/office/powerpoint/2010/main" val="1923080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3ED2C0-D8A9-5A48-7F73-46FD6D03C568}"/>
              </a:ext>
            </a:extLst>
          </p:cNvPr>
          <p:cNvPicPr>
            <a:picLocks noChangeAspect="1"/>
          </p:cNvPicPr>
          <p:nvPr/>
        </p:nvPicPr>
        <p:blipFill>
          <a:blip r:embed="rId2"/>
          <a:stretch>
            <a:fillRect/>
          </a:stretch>
        </p:blipFill>
        <p:spPr>
          <a:xfrm>
            <a:off x="5095566" y="2940445"/>
            <a:ext cx="3162724" cy="2755506"/>
          </a:xfrm>
          <a:prstGeom prst="rect">
            <a:avLst/>
          </a:prstGeom>
        </p:spPr>
      </p:pic>
      <p:sp>
        <p:nvSpPr>
          <p:cNvPr id="10" name="Rectangle 9"/>
          <p:cNvSpPr/>
          <p:nvPr/>
        </p:nvSpPr>
        <p:spPr>
          <a:xfrm>
            <a:off x="21654" y="1543632"/>
            <a:ext cx="8829675" cy="923330"/>
          </a:xfrm>
          <a:prstGeom prst="rect">
            <a:avLst/>
          </a:prstGeom>
        </p:spPr>
        <p:txBody>
          <a:bodyPr wrap="square">
            <a:spAutoFit/>
          </a:bodyPr>
          <a:lstStyle/>
          <a:p>
            <a:pPr marL="257175" indent="-257175" algn="just">
              <a:buFont typeface="Wingdings" panose="05000000000000000000" pitchFamily="2" charset="2"/>
              <a:buChar char="q"/>
            </a:pPr>
            <a:r>
              <a:rPr lang="de-DE" sz="1800" kern="100" dirty="0">
                <a:latin typeface="+mj-lt"/>
                <a:ea typeface="MS Mincho"/>
                <a:cs typeface="Times New Roman" panose="02020603050405020304" pitchFamily="18" charset="0"/>
              </a:rPr>
              <a:t>Example: RF loss densities from detailed full-wave modelling campain </a:t>
            </a:r>
            <a:r>
              <a:rPr lang="de-DE" sz="1800" kern="100" dirty="0">
                <a:latin typeface="+mj-lt"/>
                <a:ea typeface="MS Mincho"/>
                <a:cs typeface="Times New Roman" panose="02020603050405020304" pitchFamily="18" charset="0"/>
                <a:sym typeface="Wingdings" panose="05000000000000000000" pitchFamily="2" charset="2"/>
              </a:rPr>
              <a:t>  </a:t>
            </a:r>
            <a:r>
              <a:rPr lang="de-DE" sz="1800" kern="100" dirty="0">
                <a:latin typeface="+mj-lt"/>
                <a:ea typeface="MS Mincho"/>
                <a:cs typeface="Times New Roman" panose="02020603050405020304" pitchFamily="18" charset="0"/>
              </a:rPr>
              <a:t>Input for thermo-mechanical calculations (considered: impact of material tempearture, surface roughness, safety factor, etc.).</a:t>
            </a:r>
          </a:p>
        </p:txBody>
      </p:sp>
      <p:sp>
        <p:nvSpPr>
          <p:cNvPr id="4" name="Rectangle 3"/>
          <p:cNvSpPr/>
          <p:nvPr/>
        </p:nvSpPr>
        <p:spPr>
          <a:xfrm>
            <a:off x="5614343" y="5593101"/>
            <a:ext cx="2784288" cy="307777"/>
          </a:xfrm>
          <a:prstGeom prst="rect">
            <a:avLst/>
          </a:prstGeom>
        </p:spPr>
        <p:txBody>
          <a:bodyPr wrap="none">
            <a:spAutoFit/>
          </a:bodyPr>
          <a:lstStyle/>
          <a:p>
            <a:r>
              <a:rPr lang="de-DE" sz="1400" i="1" kern="100" dirty="0">
                <a:latin typeface="+mj-lt"/>
                <a:ea typeface="MS Mincho"/>
                <a:cs typeface="Times New Roman" panose="02020603050405020304" pitchFamily="18" charset="0"/>
              </a:rPr>
              <a:t>Service T-stubs inner conductors</a:t>
            </a:r>
            <a:endParaRPr lang="en-GB" sz="1400" i="1" dirty="0">
              <a:latin typeface="+mj-lt"/>
            </a:endParaRPr>
          </a:p>
        </p:txBody>
      </p:sp>
      <p:sp>
        <p:nvSpPr>
          <p:cNvPr id="3" name="Rectangle 2">
            <a:extLst>
              <a:ext uri="{FF2B5EF4-FFF2-40B4-BE49-F238E27FC236}">
                <a16:creationId xmlns:a16="http://schemas.microsoft.com/office/drawing/2014/main" id="{E3FA72B6-24AD-C2EB-1BB5-7E673C1DAB77}"/>
              </a:ext>
            </a:extLst>
          </p:cNvPr>
          <p:cNvSpPr txBox="1">
            <a:spLocks noChangeAspect="1" noChangeArrowheads="1"/>
          </p:cNvSpPr>
          <p:nvPr/>
        </p:nvSpPr>
        <p:spPr bwMode="auto">
          <a:xfrm>
            <a:off x="348971" y="59091"/>
            <a:ext cx="8454370"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sz="2800" kern="0" dirty="0"/>
              <a:t>Example of RF modelling results [2/2]</a:t>
            </a:r>
          </a:p>
        </p:txBody>
      </p:sp>
      <p:sp>
        <p:nvSpPr>
          <p:cNvPr id="5" name="Rectangle 4">
            <a:extLst>
              <a:ext uri="{FF2B5EF4-FFF2-40B4-BE49-F238E27FC236}">
                <a16:creationId xmlns:a16="http://schemas.microsoft.com/office/drawing/2014/main" id="{AC58A3D2-AB91-D4F3-2076-8ECFB582592F}"/>
              </a:ext>
            </a:extLst>
          </p:cNvPr>
          <p:cNvSpPr/>
          <p:nvPr/>
        </p:nvSpPr>
        <p:spPr>
          <a:xfrm>
            <a:off x="25943" y="602117"/>
            <a:ext cx="8984707" cy="646331"/>
          </a:xfrm>
          <a:prstGeom prst="rect">
            <a:avLst/>
          </a:prstGeom>
        </p:spPr>
        <p:txBody>
          <a:bodyPr wrap="square">
            <a:spAutoFit/>
          </a:bodyPr>
          <a:lstStyle/>
          <a:p>
            <a:pPr marL="342900" indent="-342900" algn="just">
              <a:buFont typeface="Wingdings" panose="05000000000000000000" pitchFamily="2" charset="2"/>
              <a:buChar char="q"/>
            </a:pPr>
            <a:r>
              <a:rPr lang="en-US" sz="1800" dirty="0">
                <a:latin typeface="+mj-lt"/>
              </a:rPr>
              <a:t>Integrated modelling covering: RF, electromechanical, thermomechanical, seismic, nuclear, 3D development &amp; integration, etc.</a:t>
            </a:r>
            <a:endParaRPr lang="en-GB" sz="1800" dirty="0">
              <a:latin typeface="+mj-lt"/>
            </a:endParaRPr>
          </a:p>
        </p:txBody>
      </p:sp>
      <p:pic>
        <p:nvPicPr>
          <p:cNvPr id="8" name="Picture 7">
            <a:extLst>
              <a:ext uri="{FF2B5EF4-FFF2-40B4-BE49-F238E27FC236}">
                <a16:creationId xmlns:a16="http://schemas.microsoft.com/office/drawing/2014/main" id="{32CD9916-31AB-149E-F032-CA8D811D7AC7}"/>
              </a:ext>
            </a:extLst>
          </p:cNvPr>
          <p:cNvPicPr>
            <a:picLocks noChangeAspect="1"/>
          </p:cNvPicPr>
          <p:nvPr/>
        </p:nvPicPr>
        <p:blipFill>
          <a:blip r:embed="rId3"/>
          <a:stretch>
            <a:fillRect/>
          </a:stretch>
        </p:blipFill>
        <p:spPr>
          <a:xfrm>
            <a:off x="99548" y="3256961"/>
            <a:ext cx="4867250" cy="2562813"/>
          </a:xfrm>
          <a:prstGeom prst="rect">
            <a:avLst/>
          </a:prstGeom>
        </p:spPr>
      </p:pic>
      <p:sp>
        <p:nvSpPr>
          <p:cNvPr id="12" name="Rectangle 11">
            <a:extLst>
              <a:ext uri="{FF2B5EF4-FFF2-40B4-BE49-F238E27FC236}">
                <a16:creationId xmlns:a16="http://schemas.microsoft.com/office/drawing/2014/main" id="{F135EFBA-C871-568F-0A52-0D95E2877088}"/>
              </a:ext>
            </a:extLst>
          </p:cNvPr>
          <p:cNvSpPr/>
          <p:nvPr/>
        </p:nvSpPr>
        <p:spPr>
          <a:xfrm>
            <a:off x="7191375" y="5935015"/>
            <a:ext cx="1842171" cy="276999"/>
          </a:xfrm>
          <a:prstGeom prst="rect">
            <a:avLst/>
          </a:prstGeom>
          <a:solidFill>
            <a:schemeClr val="bg1">
              <a:lumMod val="95000"/>
            </a:schemeClr>
          </a:solidFill>
        </p:spPr>
        <p:txBody>
          <a:bodyPr wrap="none">
            <a:spAutoFit/>
          </a:bodyPr>
          <a:lstStyle/>
          <a:p>
            <a:pPr algn="just"/>
            <a:r>
              <a:rPr lang="en-GB" sz="1200" i="1" dirty="0">
                <a:latin typeface="+mj-lt"/>
                <a:cs typeface="Times New Roman" panose="02020603050405020304" pitchFamily="18" charset="0"/>
              </a:rPr>
              <a:t>[ITER_D_44M4QS v2.1]</a:t>
            </a:r>
          </a:p>
        </p:txBody>
      </p:sp>
      <p:pic>
        <p:nvPicPr>
          <p:cNvPr id="14" name="Picture 13">
            <a:extLst>
              <a:ext uri="{FF2B5EF4-FFF2-40B4-BE49-F238E27FC236}">
                <a16:creationId xmlns:a16="http://schemas.microsoft.com/office/drawing/2014/main" id="{79E83352-BE1D-CEC7-A332-193D66777BDE}"/>
              </a:ext>
            </a:extLst>
          </p:cNvPr>
          <p:cNvPicPr>
            <a:picLocks noChangeAspect="1"/>
          </p:cNvPicPr>
          <p:nvPr/>
        </p:nvPicPr>
        <p:blipFill>
          <a:blip r:embed="rId4"/>
          <a:stretch>
            <a:fillRect/>
          </a:stretch>
        </p:blipFill>
        <p:spPr>
          <a:xfrm>
            <a:off x="8343816" y="2971800"/>
            <a:ext cx="476373" cy="2676760"/>
          </a:xfrm>
          <a:prstGeom prst="rect">
            <a:avLst/>
          </a:prstGeom>
        </p:spPr>
      </p:pic>
      <p:sp>
        <p:nvSpPr>
          <p:cNvPr id="15" name="TextBox 14">
            <a:extLst>
              <a:ext uri="{FF2B5EF4-FFF2-40B4-BE49-F238E27FC236}">
                <a16:creationId xmlns:a16="http://schemas.microsoft.com/office/drawing/2014/main" id="{14E1B746-904C-F553-D892-C41D4B9F6D80}"/>
              </a:ext>
            </a:extLst>
          </p:cNvPr>
          <p:cNvSpPr txBox="1"/>
          <p:nvPr/>
        </p:nvSpPr>
        <p:spPr>
          <a:xfrm>
            <a:off x="3324225" y="2777609"/>
            <a:ext cx="3152775" cy="369332"/>
          </a:xfrm>
          <a:prstGeom prst="rect">
            <a:avLst/>
          </a:prstGeom>
          <a:noFill/>
        </p:spPr>
        <p:txBody>
          <a:bodyPr wrap="square">
            <a:spAutoFit/>
          </a:bodyPr>
          <a:lstStyle/>
          <a:p>
            <a:r>
              <a:rPr lang="en-GB" sz="1800" dirty="0">
                <a:latin typeface="+mj-lt"/>
              </a:rPr>
              <a:t>log</a:t>
            </a:r>
            <a:r>
              <a:rPr lang="en-GB" sz="1800" baseline="-25000" dirty="0">
                <a:latin typeface="+mj-lt"/>
              </a:rPr>
              <a:t>10</a:t>
            </a:r>
            <a:r>
              <a:rPr lang="en-GB" sz="1800" dirty="0">
                <a:latin typeface="+mj-lt"/>
              </a:rPr>
              <a:t>(δ</a:t>
            </a:r>
            <a:r>
              <a:rPr lang="en-GB" sz="1800" baseline="30000" dirty="0">
                <a:latin typeface="+mj-lt"/>
              </a:rPr>
              <a:t>2</a:t>
            </a:r>
            <a:r>
              <a:rPr lang="en-GB" sz="1800" dirty="0">
                <a:latin typeface="+mj-lt"/>
              </a:rPr>
              <a:t>P) [W/m</a:t>
            </a:r>
            <a:r>
              <a:rPr lang="en-GB" sz="1800" baseline="30000" dirty="0">
                <a:latin typeface="+mj-lt"/>
              </a:rPr>
              <a:t>2</a:t>
            </a:r>
            <a:r>
              <a:rPr lang="en-GB" sz="1800" dirty="0">
                <a:latin typeface="+mj-lt"/>
              </a:rPr>
              <a:t>] at 55 MHz</a:t>
            </a:r>
          </a:p>
        </p:txBody>
      </p:sp>
    </p:spTree>
    <p:extLst>
      <p:ext uri="{BB962C8B-B14F-4D97-AF65-F5344CB8AC3E}">
        <p14:creationId xmlns:p14="http://schemas.microsoft.com/office/powerpoint/2010/main" val="3186050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61DB8-FFCE-A269-2EC0-846ADC54472A}"/>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36FD2676-F0F5-2E2B-2EC2-469D7E2817BB}"/>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E165F9CE-6B5A-980B-1BE3-C1EFAB4E40B5}"/>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Tree>
    <p:extLst>
      <p:ext uri="{BB962C8B-B14F-4D97-AF65-F5344CB8AC3E}">
        <p14:creationId xmlns:p14="http://schemas.microsoft.com/office/powerpoint/2010/main" val="3599270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D58B-BC6D-6537-A73E-92C2D1E6F9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E55C7A-25CD-3376-D537-9E14252E58F2}"/>
              </a:ext>
            </a:extLst>
          </p:cNvPr>
          <p:cNvPicPr>
            <a:picLocks noChangeAspect="1"/>
          </p:cNvPicPr>
          <p:nvPr/>
        </p:nvPicPr>
        <p:blipFill>
          <a:blip r:embed="rId2"/>
          <a:stretch>
            <a:fillRect/>
          </a:stretch>
        </p:blipFill>
        <p:spPr>
          <a:xfrm>
            <a:off x="142875" y="1477380"/>
            <a:ext cx="6700710" cy="2404338"/>
          </a:xfrm>
          <a:prstGeom prst="rect">
            <a:avLst/>
          </a:prstGeom>
        </p:spPr>
      </p:pic>
      <p:sp>
        <p:nvSpPr>
          <p:cNvPr id="4" name="Rectangle 3">
            <a:extLst>
              <a:ext uri="{FF2B5EF4-FFF2-40B4-BE49-F238E27FC236}">
                <a16:creationId xmlns:a16="http://schemas.microsoft.com/office/drawing/2014/main" id="{B6B883BA-AC3E-8097-673B-FBCB9ADFE6EF}"/>
              </a:ext>
            </a:extLst>
          </p:cNvPr>
          <p:cNvSpPr/>
          <p:nvPr/>
        </p:nvSpPr>
        <p:spPr>
          <a:xfrm>
            <a:off x="4646571" y="1770484"/>
            <a:ext cx="433111" cy="4757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cxnSp>
        <p:nvCxnSpPr>
          <p:cNvPr id="5" name="Straight Arrow Connector 4">
            <a:extLst>
              <a:ext uri="{FF2B5EF4-FFF2-40B4-BE49-F238E27FC236}">
                <a16:creationId xmlns:a16="http://schemas.microsoft.com/office/drawing/2014/main" id="{FB5CA7BC-AACF-F863-8DFA-038F9D63E2DA}"/>
              </a:ext>
            </a:extLst>
          </p:cNvPr>
          <p:cNvCxnSpPr>
            <a:cxnSpLocks/>
          </p:cNvCxnSpPr>
          <p:nvPr/>
        </p:nvCxnSpPr>
        <p:spPr>
          <a:xfrm>
            <a:off x="5098907" y="2048733"/>
            <a:ext cx="761269" cy="630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F96ECE9-ACE7-B727-3338-50D880460BE6}"/>
              </a:ext>
            </a:extLst>
          </p:cNvPr>
          <p:cNvPicPr>
            <a:picLocks noChangeAspect="1"/>
          </p:cNvPicPr>
          <p:nvPr/>
        </p:nvPicPr>
        <p:blipFill>
          <a:blip r:embed="rId3"/>
          <a:stretch>
            <a:fillRect/>
          </a:stretch>
        </p:blipFill>
        <p:spPr>
          <a:xfrm>
            <a:off x="922947" y="3407150"/>
            <a:ext cx="4171950" cy="2856712"/>
          </a:xfrm>
          <a:prstGeom prst="rect">
            <a:avLst/>
          </a:prstGeom>
          <a:ln>
            <a:solidFill>
              <a:schemeClr val="tx1"/>
            </a:solidFill>
          </a:ln>
        </p:spPr>
      </p:pic>
      <p:cxnSp>
        <p:nvCxnSpPr>
          <p:cNvPr id="7" name="Straight Connector 6">
            <a:extLst>
              <a:ext uri="{FF2B5EF4-FFF2-40B4-BE49-F238E27FC236}">
                <a16:creationId xmlns:a16="http://schemas.microsoft.com/office/drawing/2014/main" id="{50E164CE-DF57-8E15-7722-F6E21C9BBB86}"/>
              </a:ext>
            </a:extLst>
          </p:cNvPr>
          <p:cNvCxnSpPr/>
          <p:nvPr/>
        </p:nvCxnSpPr>
        <p:spPr>
          <a:xfrm flipH="1">
            <a:off x="2362200" y="2187236"/>
            <a:ext cx="0" cy="1076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BBA82F8-9E14-2B38-CC18-45FDC219FD6F}"/>
              </a:ext>
            </a:extLst>
          </p:cNvPr>
          <p:cNvCxnSpPr>
            <a:cxnSpLocks/>
          </p:cNvCxnSpPr>
          <p:nvPr/>
        </p:nvCxnSpPr>
        <p:spPr>
          <a:xfrm>
            <a:off x="2390499" y="3206411"/>
            <a:ext cx="247650" cy="4228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ADF665B-76A0-4BF2-192A-730E951B3A5C}"/>
              </a:ext>
            </a:extLst>
          </p:cNvPr>
          <p:cNvSpPr/>
          <p:nvPr/>
        </p:nvSpPr>
        <p:spPr>
          <a:xfrm>
            <a:off x="2488080" y="3097072"/>
            <a:ext cx="1031051" cy="307777"/>
          </a:xfrm>
          <a:prstGeom prst="rect">
            <a:avLst/>
          </a:prstGeom>
        </p:spPr>
        <p:txBody>
          <a:bodyPr wrap="none">
            <a:spAutoFit/>
          </a:bodyPr>
          <a:lstStyle/>
          <a:p>
            <a:r>
              <a:rPr lang="en-US" sz="1400" kern="0" dirty="0">
                <a:latin typeface="+mj-lt"/>
                <a:cs typeface="Times New Roman" panose="02020603050405020304" pitchFamily="18" charset="0"/>
              </a:rPr>
              <a:t>Example 1</a:t>
            </a:r>
            <a:endParaRPr lang="en-GB" sz="1400" dirty="0">
              <a:latin typeface="+mj-lt"/>
            </a:endParaRPr>
          </a:p>
        </p:txBody>
      </p:sp>
      <p:sp>
        <p:nvSpPr>
          <p:cNvPr id="12" name="Rectangle 11">
            <a:extLst>
              <a:ext uri="{FF2B5EF4-FFF2-40B4-BE49-F238E27FC236}">
                <a16:creationId xmlns:a16="http://schemas.microsoft.com/office/drawing/2014/main" id="{3709D059-F11D-80C4-78C8-FC98234C8EBD}"/>
              </a:ext>
            </a:extLst>
          </p:cNvPr>
          <p:cNvSpPr/>
          <p:nvPr/>
        </p:nvSpPr>
        <p:spPr>
          <a:xfrm>
            <a:off x="4871090" y="2306276"/>
            <a:ext cx="1031051" cy="307777"/>
          </a:xfrm>
          <a:prstGeom prst="rect">
            <a:avLst/>
          </a:prstGeom>
        </p:spPr>
        <p:txBody>
          <a:bodyPr wrap="none">
            <a:spAutoFit/>
          </a:bodyPr>
          <a:lstStyle/>
          <a:p>
            <a:r>
              <a:rPr lang="en-US" sz="1400" kern="0" dirty="0">
                <a:latin typeface="+mj-lt"/>
                <a:cs typeface="Times New Roman" panose="02020603050405020304" pitchFamily="18" charset="0"/>
              </a:rPr>
              <a:t>Example 2</a:t>
            </a:r>
            <a:endParaRPr lang="en-GB" sz="1400" dirty="0">
              <a:latin typeface="+mj-lt"/>
            </a:endParaRPr>
          </a:p>
        </p:txBody>
      </p:sp>
      <p:sp>
        <p:nvSpPr>
          <p:cNvPr id="14" name="Rectangle 13">
            <a:extLst>
              <a:ext uri="{FF2B5EF4-FFF2-40B4-BE49-F238E27FC236}">
                <a16:creationId xmlns:a16="http://schemas.microsoft.com/office/drawing/2014/main" id="{F283F1E5-AED4-8ABF-0A9E-6E1001715D9C}"/>
              </a:ext>
            </a:extLst>
          </p:cNvPr>
          <p:cNvSpPr/>
          <p:nvPr/>
        </p:nvSpPr>
        <p:spPr>
          <a:xfrm>
            <a:off x="1682566" y="5441809"/>
            <a:ext cx="1013419" cy="307777"/>
          </a:xfrm>
          <a:prstGeom prst="rect">
            <a:avLst/>
          </a:prstGeom>
        </p:spPr>
        <p:txBody>
          <a:bodyPr wrap="none">
            <a:spAutoFit/>
          </a:bodyPr>
          <a:lstStyle/>
          <a:p>
            <a:r>
              <a:rPr lang="en-US" sz="1400" kern="0" dirty="0">
                <a:latin typeface="Times New Roman" panose="02020603050405020304" pitchFamily="18" charset="0"/>
                <a:cs typeface="Times New Roman" panose="02020603050405020304" pitchFamily="18" charset="0"/>
              </a:rPr>
              <a:t>45 kV peak</a:t>
            </a:r>
            <a:endParaRPr lang="en-GB" sz="1400" dirty="0"/>
          </a:p>
        </p:txBody>
      </p:sp>
      <p:sp>
        <p:nvSpPr>
          <p:cNvPr id="25" name="Rectangle 24">
            <a:extLst>
              <a:ext uri="{FF2B5EF4-FFF2-40B4-BE49-F238E27FC236}">
                <a16:creationId xmlns:a16="http://schemas.microsoft.com/office/drawing/2014/main" id="{4B3373DB-3FF8-B417-1B47-AD7244A67D3D}"/>
              </a:ext>
            </a:extLst>
          </p:cNvPr>
          <p:cNvSpPr/>
          <p:nvPr/>
        </p:nvSpPr>
        <p:spPr>
          <a:xfrm>
            <a:off x="27172" y="468051"/>
            <a:ext cx="5738259" cy="1077218"/>
          </a:xfrm>
          <a:prstGeom prst="rect">
            <a:avLst/>
          </a:prstGeom>
        </p:spPr>
        <p:txBody>
          <a:bodyPr wrap="square">
            <a:spAutoFit/>
          </a:bodyPr>
          <a:lstStyle/>
          <a:p>
            <a:pPr marL="285750" indent="-285750" algn="just">
              <a:buFont typeface="Wingdings" panose="05000000000000000000" pitchFamily="2" charset="2"/>
              <a:buChar char="q"/>
            </a:pPr>
            <a:r>
              <a:rPr lang="en-US" sz="1600" kern="0" dirty="0">
                <a:latin typeface="+mj-lt"/>
                <a:cs typeface="Times New Roman" panose="02020603050405020304" pitchFamily="18" charset="0"/>
              </a:rPr>
              <a:t>ITER ICRF antennas designed considering:</a:t>
            </a:r>
          </a:p>
          <a:p>
            <a:pPr algn="just"/>
            <a:r>
              <a:rPr lang="en-US" sz="1600" kern="0" dirty="0">
                <a:latin typeface="+mj-lt"/>
                <a:cs typeface="Times New Roman" panose="02020603050405020304" pitchFamily="18" charset="0"/>
              </a:rPr>
              <a:t>V</a:t>
            </a:r>
            <a:r>
              <a:rPr lang="en-US" sz="1600" kern="0" baseline="-25000" dirty="0">
                <a:latin typeface="+mj-lt"/>
                <a:cs typeface="Times New Roman" panose="02020603050405020304" pitchFamily="18" charset="0"/>
              </a:rPr>
              <a:t>max</a:t>
            </a:r>
            <a:r>
              <a:rPr lang="en-US" sz="1600" kern="0" dirty="0">
                <a:latin typeface="+mj-lt"/>
                <a:cs typeface="Times New Roman" panose="02020603050405020304" pitchFamily="18" charset="0"/>
              </a:rPr>
              <a:t>= 45 kV peak [51ICs476-R] &amp; |E| &lt; 2-3 kV/mm (depending on orientation and location) [51ICs477-R] such as not to arc.</a:t>
            </a:r>
            <a:endParaRPr lang="en-GB" sz="1600" kern="0" dirty="0">
              <a:latin typeface="+mj-lt"/>
              <a:cs typeface="Times New Roman" panose="02020603050405020304" pitchFamily="18" charset="0"/>
            </a:endParaRPr>
          </a:p>
        </p:txBody>
      </p:sp>
      <p:sp>
        <p:nvSpPr>
          <p:cNvPr id="34" name="Rectangle 2">
            <a:extLst>
              <a:ext uri="{FF2B5EF4-FFF2-40B4-BE49-F238E27FC236}">
                <a16:creationId xmlns:a16="http://schemas.microsoft.com/office/drawing/2014/main" id="{48B29CA7-916B-4156-18E2-F0FBE0EFD26F}"/>
              </a:ext>
            </a:extLst>
          </p:cNvPr>
          <p:cNvSpPr txBox="1">
            <a:spLocks noChangeAspect="1" noChangeArrowheads="1"/>
          </p:cNvSpPr>
          <p:nvPr/>
        </p:nvSpPr>
        <p:spPr bwMode="auto">
          <a:xfrm>
            <a:off x="142875" y="59091"/>
            <a:ext cx="8874246"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GB" sz="2000" kern="0" dirty="0"/>
              <a:t>Protections by proper design: satisfying V</a:t>
            </a:r>
            <a:r>
              <a:rPr lang="en-GB" sz="2000" kern="0" baseline="-25000" dirty="0"/>
              <a:t>max</a:t>
            </a:r>
            <a:r>
              <a:rPr lang="en-GB" sz="2000" kern="0" dirty="0"/>
              <a:t> &amp; E</a:t>
            </a:r>
            <a:r>
              <a:rPr lang="en-GB" sz="2000" kern="0" baseline="-25000" dirty="0"/>
              <a:t>max</a:t>
            </a:r>
            <a:r>
              <a:rPr lang="en-GB" sz="2000" kern="0" dirty="0"/>
              <a:t> specifications</a:t>
            </a:r>
            <a:endParaRPr lang="en-US" sz="2000" kern="0" dirty="0"/>
          </a:p>
        </p:txBody>
      </p:sp>
      <p:grpSp>
        <p:nvGrpSpPr>
          <p:cNvPr id="19" name="Group 18">
            <a:extLst>
              <a:ext uri="{FF2B5EF4-FFF2-40B4-BE49-F238E27FC236}">
                <a16:creationId xmlns:a16="http://schemas.microsoft.com/office/drawing/2014/main" id="{9B441608-0FBE-B660-63D2-E3B167C260F2}"/>
              </a:ext>
            </a:extLst>
          </p:cNvPr>
          <p:cNvGrpSpPr/>
          <p:nvPr/>
        </p:nvGrpSpPr>
        <p:grpSpPr>
          <a:xfrm>
            <a:off x="5934649" y="934155"/>
            <a:ext cx="3112116" cy="5172517"/>
            <a:chOff x="5860176" y="691369"/>
            <a:chExt cx="3112116" cy="5172517"/>
          </a:xfrm>
        </p:grpSpPr>
        <p:pic>
          <p:nvPicPr>
            <p:cNvPr id="16" name="Picture 15">
              <a:extLst>
                <a:ext uri="{FF2B5EF4-FFF2-40B4-BE49-F238E27FC236}">
                  <a16:creationId xmlns:a16="http://schemas.microsoft.com/office/drawing/2014/main" id="{0B606884-21C0-90E0-6AB7-B3F23A8B1F55}"/>
                </a:ext>
              </a:extLst>
            </p:cNvPr>
            <p:cNvPicPr/>
            <p:nvPr/>
          </p:nvPicPr>
          <p:blipFill>
            <a:blip r:embed="rId4"/>
            <a:srcRect r="57985"/>
            <a:stretch/>
          </p:blipFill>
          <p:spPr>
            <a:xfrm>
              <a:off x="5902141" y="691369"/>
              <a:ext cx="2933700" cy="3694749"/>
            </a:xfrm>
            <a:prstGeom prst="rect">
              <a:avLst/>
            </a:prstGeom>
            <a:ln>
              <a:noFill/>
            </a:ln>
          </p:spPr>
        </p:pic>
        <p:pic>
          <p:nvPicPr>
            <p:cNvPr id="17" name="Picture 16">
              <a:extLst>
                <a:ext uri="{FF2B5EF4-FFF2-40B4-BE49-F238E27FC236}">
                  <a16:creationId xmlns:a16="http://schemas.microsoft.com/office/drawing/2014/main" id="{1770DBC2-259B-E8CC-69AA-F7CB2EF40E0F}"/>
                </a:ext>
              </a:extLst>
            </p:cNvPr>
            <p:cNvPicPr/>
            <p:nvPr/>
          </p:nvPicPr>
          <p:blipFill>
            <a:blip r:embed="rId4"/>
            <a:srcRect l="41679"/>
            <a:stretch/>
          </p:blipFill>
          <p:spPr>
            <a:xfrm>
              <a:off x="5900882" y="3245431"/>
              <a:ext cx="2933700" cy="2618455"/>
            </a:xfrm>
            <a:prstGeom prst="rect">
              <a:avLst/>
            </a:prstGeom>
            <a:ln>
              <a:noFill/>
            </a:ln>
          </p:spPr>
        </p:pic>
        <p:sp>
          <p:nvSpPr>
            <p:cNvPr id="18" name="Rectangle 17">
              <a:extLst>
                <a:ext uri="{FF2B5EF4-FFF2-40B4-BE49-F238E27FC236}">
                  <a16:creationId xmlns:a16="http://schemas.microsoft.com/office/drawing/2014/main" id="{B5A7B752-B075-F184-0DE6-18ED11F52628}"/>
                </a:ext>
              </a:extLst>
            </p:cNvPr>
            <p:cNvSpPr/>
            <p:nvPr/>
          </p:nvSpPr>
          <p:spPr bwMode="auto">
            <a:xfrm>
              <a:off x="5860176" y="691369"/>
              <a:ext cx="3112116" cy="497432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grpSp>
      <p:sp>
        <p:nvSpPr>
          <p:cNvPr id="20" name="Rectangle 19">
            <a:extLst>
              <a:ext uri="{FF2B5EF4-FFF2-40B4-BE49-F238E27FC236}">
                <a16:creationId xmlns:a16="http://schemas.microsoft.com/office/drawing/2014/main" id="{D211D4D8-7CD9-A903-703F-B5E1C9779472}"/>
              </a:ext>
            </a:extLst>
          </p:cNvPr>
          <p:cNvSpPr/>
          <p:nvPr/>
        </p:nvSpPr>
        <p:spPr>
          <a:xfrm>
            <a:off x="6332750" y="5968173"/>
            <a:ext cx="2069963" cy="276999"/>
          </a:xfrm>
          <a:prstGeom prst="rect">
            <a:avLst/>
          </a:prstGeom>
          <a:solidFill>
            <a:schemeClr val="bg1">
              <a:lumMod val="95000"/>
            </a:schemeClr>
          </a:solidFill>
        </p:spPr>
        <p:txBody>
          <a:bodyPr wrap="square">
            <a:spAutoFit/>
          </a:bodyPr>
          <a:lstStyle/>
          <a:p>
            <a:pPr algn="just"/>
            <a:r>
              <a:rPr lang="en-GB" sz="1200" i="1" dirty="0">
                <a:latin typeface="+mj-lt"/>
                <a:cs typeface="Times New Roman" panose="02020603050405020304" pitchFamily="18" charset="0"/>
              </a:rPr>
              <a:t>[ITER_D_44M4QS v2.1]</a:t>
            </a:r>
          </a:p>
        </p:txBody>
      </p:sp>
      <p:sp>
        <p:nvSpPr>
          <p:cNvPr id="21" name="Rectangle 20">
            <a:extLst>
              <a:ext uri="{FF2B5EF4-FFF2-40B4-BE49-F238E27FC236}">
                <a16:creationId xmlns:a16="http://schemas.microsoft.com/office/drawing/2014/main" id="{BBEC7FB7-DCC2-63EF-43DE-44995551137A}"/>
              </a:ext>
            </a:extLst>
          </p:cNvPr>
          <p:cNvSpPr/>
          <p:nvPr/>
        </p:nvSpPr>
        <p:spPr>
          <a:xfrm>
            <a:off x="7367458" y="3484566"/>
            <a:ext cx="1080745" cy="307777"/>
          </a:xfrm>
          <a:prstGeom prst="rect">
            <a:avLst/>
          </a:prstGeom>
        </p:spPr>
        <p:txBody>
          <a:bodyPr wrap="none">
            <a:spAutoFit/>
          </a:bodyPr>
          <a:lstStyle/>
          <a:p>
            <a:r>
              <a:rPr lang="en-US" sz="1400" kern="0" dirty="0">
                <a:latin typeface="+mj-lt"/>
                <a:cs typeface="Times New Roman" panose="02020603050405020304" pitchFamily="18" charset="0"/>
              </a:rPr>
              <a:t>45 kV peak</a:t>
            </a:r>
            <a:endParaRPr lang="en-GB" sz="1400" dirty="0">
              <a:latin typeface="+mj-lt"/>
            </a:endParaRPr>
          </a:p>
        </p:txBody>
      </p:sp>
    </p:spTree>
    <p:extLst>
      <p:ext uri="{BB962C8B-B14F-4D97-AF65-F5344CB8AC3E}">
        <p14:creationId xmlns:p14="http://schemas.microsoft.com/office/powerpoint/2010/main" val="2408557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F6C65-56CE-5B91-A13D-755FA046D99F}"/>
            </a:ext>
          </a:extLst>
        </p:cNvPr>
        <p:cNvGrpSpPr/>
        <p:nvPr/>
      </p:nvGrpSpPr>
      <p:grpSpPr>
        <a:xfrm>
          <a:off x="0" y="0"/>
          <a:ext cx="0" cy="0"/>
          <a:chOff x="0" y="0"/>
          <a:chExt cx="0" cy="0"/>
        </a:xfrm>
      </p:grpSpPr>
      <p:pic>
        <p:nvPicPr>
          <p:cNvPr id="9" name="Picture 6">
            <a:extLst>
              <a:ext uri="{FF2B5EF4-FFF2-40B4-BE49-F238E27FC236}">
                <a16:creationId xmlns:a16="http://schemas.microsoft.com/office/drawing/2014/main" id="{83C0805F-F018-E9A9-6EAD-7FDE9B319519}"/>
              </a:ext>
            </a:extLst>
          </p:cNvPr>
          <p:cNvPicPr>
            <a:picLocks noChangeAspect="1"/>
          </p:cNvPicPr>
          <p:nvPr/>
        </p:nvPicPr>
        <p:blipFill rotWithShape="1">
          <a:blip r:embed="rId2"/>
          <a:srcRect l="16113" t="1080" r="15064"/>
          <a:stretch/>
        </p:blipFill>
        <p:spPr>
          <a:xfrm>
            <a:off x="298305" y="863926"/>
            <a:ext cx="3438436" cy="2384921"/>
          </a:xfrm>
          <a:prstGeom prst="rect">
            <a:avLst/>
          </a:prstGeom>
        </p:spPr>
      </p:pic>
      <p:cxnSp>
        <p:nvCxnSpPr>
          <p:cNvPr id="10" name="Straight Arrow Connector 9">
            <a:extLst>
              <a:ext uri="{FF2B5EF4-FFF2-40B4-BE49-F238E27FC236}">
                <a16:creationId xmlns:a16="http://schemas.microsoft.com/office/drawing/2014/main" id="{4311A2F8-2D29-BC2F-55F1-9E581EB4A420}"/>
              </a:ext>
            </a:extLst>
          </p:cNvPr>
          <p:cNvCxnSpPr>
            <a:cxnSpLocks/>
          </p:cNvCxnSpPr>
          <p:nvPr/>
        </p:nvCxnSpPr>
        <p:spPr>
          <a:xfrm flipH="1">
            <a:off x="1323176" y="1153492"/>
            <a:ext cx="1572424" cy="2901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151F526-A7D6-6E7E-F22F-F50F76710A8B}"/>
              </a:ext>
            </a:extLst>
          </p:cNvPr>
          <p:cNvCxnSpPr>
            <a:cxnSpLocks/>
          </p:cNvCxnSpPr>
          <p:nvPr/>
        </p:nvCxnSpPr>
        <p:spPr>
          <a:xfrm flipH="1">
            <a:off x="1837765" y="1153492"/>
            <a:ext cx="1057835" cy="396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BE6862B-7311-4BC0-8CC2-A779E47E9914}"/>
              </a:ext>
            </a:extLst>
          </p:cNvPr>
          <p:cNvSpPr/>
          <p:nvPr/>
        </p:nvSpPr>
        <p:spPr>
          <a:xfrm>
            <a:off x="2794198" y="751885"/>
            <a:ext cx="2432224" cy="584775"/>
          </a:xfrm>
          <a:prstGeom prst="rect">
            <a:avLst/>
          </a:prstGeom>
        </p:spPr>
        <p:txBody>
          <a:bodyPr wrap="square">
            <a:spAutoFit/>
          </a:bodyPr>
          <a:lstStyle/>
          <a:p>
            <a:r>
              <a:rPr lang="de-DE" sz="1600" kern="100" dirty="0">
                <a:latin typeface="+mj-lt"/>
                <a:ea typeface="MS Mincho"/>
                <a:cs typeface="Times New Roman" panose="02020603050405020304" pitchFamily="18" charset="0"/>
              </a:rPr>
              <a:t>Corona rings</a:t>
            </a:r>
          </a:p>
          <a:p>
            <a:r>
              <a:rPr lang="de-DE" sz="1600" kern="100" dirty="0">
                <a:latin typeface="+mj-lt"/>
                <a:ea typeface="MS Mincho"/>
                <a:cs typeface="Times New Roman" panose="02020603050405020304" pitchFamily="18" charset="0"/>
              </a:rPr>
              <a:t>(protect triple-points)</a:t>
            </a:r>
            <a:endParaRPr lang="en-GB" sz="1600" dirty="0">
              <a:latin typeface="+mj-lt"/>
            </a:endParaRPr>
          </a:p>
        </p:txBody>
      </p:sp>
      <p:pic>
        <p:nvPicPr>
          <p:cNvPr id="21" name="Picture 20">
            <a:extLst>
              <a:ext uri="{FF2B5EF4-FFF2-40B4-BE49-F238E27FC236}">
                <a16:creationId xmlns:a16="http://schemas.microsoft.com/office/drawing/2014/main" id="{E5D0B33D-596D-CA18-8A24-93E63CA5D7C7}"/>
              </a:ext>
            </a:extLst>
          </p:cNvPr>
          <p:cNvPicPr>
            <a:picLocks noChangeAspect="1"/>
          </p:cNvPicPr>
          <p:nvPr/>
        </p:nvPicPr>
        <p:blipFill>
          <a:blip r:embed="rId3"/>
          <a:stretch>
            <a:fillRect/>
          </a:stretch>
        </p:blipFill>
        <p:spPr>
          <a:xfrm>
            <a:off x="363978" y="3806771"/>
            <a:ext cx="8453118" cy="1090007"/>
          </a:xfrm>
          <a:prstGeom prst="rect">
            <a:avLst/>
          </a:prstGeom>
        </p:spPr>
      </p:pic>
      <p:pic>
        <p:nvPicPr>
          <p:cNvPr id="22" name="Picture 21">
            <a:extLst>
              <a:ext uri="{FF2B5EF4-FFF2-40B4-BE49-F238E27FC236}">
                <a16:creationId xmlns:a16="http://schemas.microsoft.com/office/drawing/2014/main" id="{E8663851-A656-787A-3050-183C823247CA}"/>
              </a:ext>
            </a:extLst>
          </p:cNvPr>
          <p:cNvPicPr>
            <a:picLocks noChangeAspect="1"/>
          </p:cNvPicPr>
          <p:nvPr/>
        </p:nvPicPr>
        <p:blipFill>
          <a:blip r:embed="rId4"/>
          <a:stretch>
            <a:fillRect/>
          </a:stretch>
        </p:blipFill>
        <p:spPr>
          <a:xfrm>
            <a:off x="820358" y="3192072"/>
            <a:ext cx="913192" cy="3074416"/>
          </a:xfrm>
          <a:prstGeom prst="rect">
            <a:avLst/>
          </a:prstGeom>
        </p:spPr>
      </p:pic>
      <p:pic>
        <p:nvPicPr>
          <p:cNvPr id="23" name="Picture 22">
            <a:extLst>
              <a:ext uri="{FF2B5EF4-FFF2-40B4-BE49-F238E27FC236}">
                <a16:creationId xmlns:a16="http://schemas.microsoft.com/office/drawing/2014/main" id="{FDFCCE66-F121-3549-79AC-82CEB126A2EF}"/>
              </a:ext>
            </a:extLst>
          </p:cNvPr>
          <p:cNvPicPr>
            <a:picLocks noChangeAspect="1"/>
          </p:cNvPicPr>
          <p:nvPr/>
        </p:nvPicPr>
        <p:blipFill>
          <a:blip r:embed="rId5"/>
          <a:stretch>
            <a:fillRect/>
          </a:stretch>
        </p:blipFill>
        <p:spPr>
          <a:xfrm>
            <a:off x="2772952" y="4706901"/>
            <a:ext cx="2928777" cy="1455010"/>
          </a:xfrm>
          <a:prstGeom prst="rect">
            <a:avLst/>
          </a:prstGeom>
          <a:ln>
            <a:solidFill>
              <a:schemeClr val="tx1"/>
            </a:solidFill>
          </a:ln>
        </p:spPr>
      </p:pic>
      <p:sp>
        <p:nvSpPr>
          <p:cNvPr id="24" name="Rectangle 23">
            <a:extLst>
              <a:ext uri="{FF2B5EF4-FFF2-40B4-BE49-F238E27FC236}">
                <a16:creationId xmlns:a16="http://schemas.microsoft.com/office/drawing/2014/main" id="{E3A71519-4EB0-2C01-C940-640E7CEDA499}"/>
              </a:ext>
            </a:extLst>
          </p:cNvPr>
          <p:cNvSpPr/>
          <p:nvPr/>
        </p:nvSpPr>
        <p:spPr>
          <a:xfrm>
            <a:off x="26294" y="495598"/>
            <a:ext cx="3288080" cy="369332"/>
          </a:xfrm>
          <a:prstGeom prst="rect">
            <a:avLst/>
          </a:prstGeom>
        </p:spPr>
        <p:txBody>
          <a:bodyPr wrap="none">
            <a:spAutoFit/>
          </a:bodyPr>
          <a:lstStyle/>
          <a:p>
            <a:pPr marL="342900" indent="-342900">
              <a:buFont typeface="Wingdings" panose="05000000000000000000" pitchFamily="2" charset="2"/>
              <a:buChar char="q"/>
            </a:pPr>
            <a:r>
              <a:rPr lang="de-DE" sz="1800" kern="100" dirty="0">
                <a:latin typeface="+mj-lt"/>
                <a:ea typeface="MS Mincho"/>
                <a:cs typeface="Times New Roman" panose="02020603050405020304" pitchFamily="18" charset="0"/>
              </a:rPr>
              <a:t>IO designed Rear Window:</a:t>
            </a:r>
            <a:endParaRPr lang="en-GB" sz="1800" dirty="0">
              <a:latin typeface="+mj-lt"/>
            </a:endParaRPr>
          </a:p>
        </p:txBody>
      </p:sp>
      <p:sp>
        <p:nvSpPr>
          <p:cNvPr id="26" name="Rectangle 25">
            <a:extLst>
              <a:ext uri="{FF2B5EF4-FFF2-40B4-BE49-F238E27FC236}">
                <a16:creationId xmlns:a16="http://schemas.microsoft.com/office/drawing/2014/main" id="{D8B20F8F-D65C-E3DA-71F3-285D136D1D97}"/>
              </a:ext>
            </a:extLst>
          </p:cNvPr>
          <p:cNvSpPr/>
          <p:nvPr/>
        </p:nvSpPr>
        <p:spPr>
          <a:xfrm>
            <a:off x="1972092" y="3498994"/>
            <a:ext cx="1601721" cy="307777"/>
          </a:xfrm>
          <a:prstGeom prst="rect">
            <a:avLst/>
          </a:prstGeom>
        </p:spPr>
        <p:txBody>
          <a:bodyPr wrap="none">
            <a:spAutoFit/>
          </a:bodyPr>
          <a:lstStyle/>
          <a:p>
            <a:r>
              <a:rPr lang="en-US" sz="1400" kern="100" dirty="0">
                <a:latin typeface="+mj-lt"/>
                <a:ea typeface="MS Mincho"/>
                <a:cs typeface="Times New Roman" panose="02020603050405020304" pitchFamily="18" charset="0"/>
              </a:rPr>
              <a:t>|E| for 45 kV peak</a:t>
            </a:r>
            <a:endParaRPr lang="en-GB" sz="1400" dirty="0">
              <a:latin typeface="+mj-lt"/>
            </a:endParaRPr>
          </a:p>
        </p:txBody>
      </p:sp>
      <p:sp>
        <p:nvSpPr>
          <p:cNvPr id="27" name="Rectangle 26">
            <a:extLst>
              <a:ext uri="{FF2B5EF4-FFF2-40B4-BE49-F238E27FC236}">
                <a16:creationId xmlns:a16="http://schemas.microsoft.com/office/drawing/2014/main" id="{4BC042EC-6E4F-9795-2D73-F300737760DB}"/>
              </a:ext>
            </a:extLst>
          </p:cNvPr>
          <p:cNvSpPr/>
          <p:nvPr/>
        </p:nvSpPr>
        <p:spPr>
          <a:xfrm>
            <a:off x="363978" y="3228975"/>
            <a:ext cx="8645550" cy="3019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A9B67F9-34C9-E3A2-519D-BC720608E7E0}"/>
              </a:ext>
            </a:extLst>
          </p:cNvPr>
          <p:cNvSpPr/>
          <p:nvPr/>
        </p:nvSpPr>
        <p:spPr>
          <a:xfrm>
            <a:off x="6920397" y="5651870"/>
            <a:ext cx="1794529" cy="276999"/>
          </a:xfrm>
          <a:prstGeom prst="rect">
            <a:avLst/>
          </a:prstGeom>
          <a:solidFill>
            <a:schemeClr val="bg1">
              <a:lumMod val="95000"/>
            </a:schemeClr>
          </a:solidFill>
        </p:spPr>
        <p:txBody>
          <a:bodyPr wrap="none">
            <a:spAutoFit/>
          </a:bodyPr>
          <a:lstStyle/>
          <a:p>
            <a:pPr algn="r"/>
            <a:r>
              <a:rPr lang="en-GB" sz="1200" i="1" dirty="0">
                <a:latin typeface="+mj-lt"/>
                <a:cs typeface="Times New Roman" panose="02020603050405020304" pitchFamily="18" charset="0"/>
              </a:rPr>
              <a:t>[ITER_D_5R8LUL v2.2]</a:t>
            </a:r>
          </a:p>
        </p:txBody>
      </p:sp>
      <p:pic>
        <p:nvPicPr>
          <p:cNvPr id="31" name="Picture 30">
            <a:extLst>
              <a:ext uri="{FF2B5EF4-FFF2-40B4-BE49-F238E27FC236}">
                <a16:creationId xmlns:a16="http://schemas.microsoft.com/office/drawing/2014/main" id="{7C037AB0-C923-8B0D-8620-E68AB3BC5041}"/>
              </a:ext>
            </a:extLst>
          </p:cNvPr>
          <p:cNvPicPr>
            <a:picLocks noChangeAspect="1"/>
          </p:cNvPicPr>
          <p:nvPr/>
        </p:nvPicPr>
        <p:blipFill>
          <a:blip r:embed="rId6"/>
          <a:stretch>
            <a:fillRect/>
          </a:stretch>
        </p:blipFill>
        <p:spPr>
          <a:xfrm>
            <a:off x="4819924" y="684126"/>
            <a:ext cx="4158218" cy="3434795"/>
          </a:xfrm>
          <a:prstGeom prst="rect">
            <a:avLst/>
          </a:prstGeom>
          <a:ln>
            <a:solidFill>
              <a:schemeClr val="tx1"/>
            </a:solidFill>
          </a:ln>
        </p:spPr>
      </p:pic>
      <p:sp>
        <p:nvSpPr>
          <p:cNvPr id="2" name="Rectangle 2">
            <a:extLst>
              <a:ext uri="{FF2B5EF4-FFF2-40B4-BE49-F238E27FC236}">
                <a16:creationId xmlns:a16="http://schemas.microsoft.com/office/drawing/2014/main" id="{3A3F6B97-8F41-EDCF-7FD1-8DAA43374468}"/>
              </a:ext>
            </a:extLst>
          </p:cNvPr>
          <p:cNvSpPr txBox="1">
            <a:spLocks noChangeAspect="1" noChangeArrowheads="1"/>
          </p:cNvSpPr>
          <p:nvPr/>
        </p:nvSpPr>
        <p:spPr bwMode="auto">
          <a:xfrm>
            <a:off x="142875" y="59091"/>
            <a:ext cx="8874246"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GB" sz="2000" kern="0" dirty="0"/>
              <a:t>Protections by proper design: corona rings for RF windows</a:t>
            </a:r>
            <a:endParaRPr lang="en-US" sz="2000" kern="0" dirty="0"/>
          </a:p>
        </p:txBody>
      </p:sp>
    </p:spTree>
    <p:extLst>
      <p:ext uri="{BB962C8B-B14F-4D97-AF65-F5344CB8AC3E}">
        <p14:creationId xmlns:p14="http://schemas.microsoft.com/office/powerpoint/2010/main" val="2433100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90487-F702-EC30-0FE7-31D42EBAB6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839277-15AD-B662-E00D-634377D368A7}"/>
              </a:ext>
            </a:extLst>
          </p:cNvPr>
          <p:cNvSpPr txBox="1"/>
          <p:nvPr/>
        </p:nvSpPr>
        <p:spPr>
          <a:xfrm>
            <a:off x="78440" y="584657"/>
            <a:ext cx="8942853" cy="5755422"/>
          </a:xfrm>
          <a:prstGeom prst="rect">
            <a:avLst/>
          </a:prstGeom>
          <a:noFill/>
        </p:spPr>
        <p:txBody>
          <a:bodyPr wrap="square">
            <a:spAutoFit/>
          </a:bodyPr>
          <a:lstStyle/>
          <a:p>
            <a:pPr algn="just"/>
            <a:r>
              <a:rPr lang="en-GB" sz="1600" dirty="0">
                <a:latin typeface="+mj-lt"/>
                <a:cs typeface="Times New Roman" panose="02020603050405020304" pitchFamily="18" charset="0"/>
              </a:rPr>
              <a:t>[51ICs151-R] All RF components that are exposed to high RF voltage </a:t>
            </a:r>
            <a:r>
              <a:rPr lang="en-GB" sz="1600" b="1" dirty="0">
                <a:solidFill>
                  <a:srgbClr val="FF0000"/>
                </a:solidFill>
                <a:latin typeface="+mj-lt"/>
                <a:cs typeface="Times New Roman" panose="02020603050405020304" pitchFamily="18" charset="0"/>
              </a:rPr>
              <a:t>shall be continuously monitored by redundant fast arc detection systems that are based on different concepts.</a:t>
            </a:r>
          </a:p>
          <a:p>
            <a:pPr algn="just"/>
            <a:endParaRPr lang="en-GB" sz="1600" dirty="0">
              <a:latin typeface="+mj-lt"/>
              <a:cs typeface="Times New Roman" panose="02020603050405020304" pitchFamily="18" charset="0"/>
            </a:endParaRPr>
          </a:p>
          <a:p>
            <a:pPr algn="just"/>
            <a:r>
              <a:rPr lang="en-GB" sz="1600" dirty="0">
                <a:latin typeface="+mj-lt"/>
                <a:cs typeface="Times New Roman" panose="02020603050405020304" pitchFamily="18" charset="0"/>
              </a:rPr>
              <a:t>[51ICs153-R] In case of arcing the concerned subsystem shall deliver a fast signal to switch off the RF power feeding the whole concerned antenna subsystem, or, selectively, the RF power feeding the arcing </a:t>
            </a:r>
            <a:r>
              <a:rPr lang="en-GB" sz="1600" dirty="0" err="1">
                <a:latin typeface="+mj-lt"/>
                <a:cs typeface="Times New Roman" panose="02020603050405020304" pitchFamily="18" charset="0"/>
              </a:rPr>
              <a:t>subsubsystem</a:t>
            </a:r>
            <a:r>
              <a:rPr lang="en-GB" sz="1600" dirty="0">
                <a:latin typeface="+mj-lt"/>
                <a:cs typeface="Times New Roman" panose="02020603050405020304" pitchFamily="18" charset="0"/>
              </a:rPr>
              <a:t>(s)</a:t>
            </a:r>
          </a:p>
          <a:p>
            <a:pPr algn="just"/>
            <a:endParaRPr lang="en-GB" sz="1600" dirty="0">
              <a:latin typeface="+mj-lt"/>
              <a:cs typeface="Times New Roman" panose="02020603050405020304" pitchFamily="18" charset="0"/>
            </a:endParaRPr>
          </a:p>
          <a:p>
            <a:pPr algn="just"/>
            <a:r>
              <a:rPr lang="en-GB" sz="1600" dirty="0">
                <a:latin typeface="+mj-lt"/>
                <a:cs typeface="Times New Roman" panose="02020603050405020304" pitchFamily="18" charset="0"/>
              </a:rPr>
              <a:t>[51ICs459-R] Automatic protection against arcing in antennas, power loads, transmission and matching systems and power sources shall be included in the design. </a:t>
            </a:r>
          </a:p>
          <a:p>
            <a:pPr algn="just"/>
            <a:endParaRPr lang="en-GB" sz="1600" dirty="0">
              <a:latin typeface="+mj-lt"/>
              <a:cs typeface="Times New Roman" panose="02020603050405020304" pitchFamily="18" charset="0"/>
            </a:endParaRPr>
          </a:p>
          <a:p>
            <a:pPr algn="just"/>
            <a:r>
              <a:rPr lang="en-GB" sz="1600" dirty="0">
                <a:latin typeface="+mj-lt"/>
                <a:cs typeface="Times New Roman" panose="02020603050405020304" pitchFamily="18" charset="0"/>
              </a:rPr>
              <a:t>[51ICs483-R] The antennas shall be protected against internal malfunctions including arcing</a:t>
            </a:r>
          </a:p>
          <a:p>
            <a:pPr algn="just"/>
            <a:endParaRPr lang="en-GB" sz="1600" dirty="0">
              <a:latin typeface="+mj-lt"/>
              <a:cs typeface="Times New Roman" panose="02020603050405020304" pitchFamily="18" charset="0"/>
            </a:endParaRPr>
          </a:p>
          <a:p>
            <a:pPr algn="just"/>
            <a:r>
              <a:rPr lang="en-GB" sz="1600" dirty="0">
                <a:latin typeface="+mj-lt"/>
                <a:cs typeface="Times New Roman" panose="02020603050405020304" pitchFamily="18" charset="0"/>
              </a:rPr>
              <a:t>[51ICs489-R] Equipment shall be provided within the antenna subsystem to ensure the detection of RF arcs, and to enable appropriate protective action to be taken by other subsystems before the onset of arc damage to the antenna.</a:t>
            </a:r>
          </a:p>
          <a:p>
            <a:pPr algn="just"/>
            <a:endParaRPr lang="en-GB" sz="1600" dirty="0">
              <a:latin typeface="+mj-lt"/>
              <a:cs typeface="Times New Roman" panose="02020603050405020304" pitchFamily="18" charset="0"/>
            </a:endParaRPr>
          </a:p>
          <a:p>
            <a:pPr algn="just"/>
            <a:r>
              <a:rPr lang="en-GB" sz="1600" dirty="0">
                <a:latin typeface="+mj-lt"/>
                <a:cs typeface="Times New Roman" panose="02020603050405020304" pitchFamily="18" charset="0"/>
              </a:rPr>
              <a:t>[51ICs823-R] In case of an arc detected in a high RF power IC H&amp;CD system component (source, main transmission line, matching circuit, antenna), the associated antenna sub-system shall automatically step back to the S4 state; the RF power shall be cut off in less than 10 µs (microseconds), in order to prevent a large amount of energy being delivered to the arc. The system shall automatically try to recover to the S5 state after an interruption time. The RF power interruption duration shall be adjustable (typically tens of </a:t>
            </a:r>
            <a:r>
              <a:rPr lang="en-GB" sz="1600" dirty="0" err="1">
                <a:latin typeface="+mj-lt"/>
                <a:cs typeface="Times New Roman" panose="02020603050405020304" pitchFamily="18" charset="0"/>
              </a:rPr>
              <a:t>ms</a:t>
            </a:r>
            <a:r>
              <a:rPr lang="en-GB" sz="1600" dirty="0">
                <a:latin typeface="+mj-lt"/>
                <a:cs typeface="Times New Roman" panose="02020603050405020304" pitchFamily="18" charset="0"/>
              </a:rPr>
              <a:t>), as well as the number of trips before definitive RF power cut off.</a:t>
            </a:r>
          </a:p>
        </p:txBody>
      </p:sp>
      <p:sp>
        <p:nvSpPr>
          <p:cNvPr id="2" name="Rectangle 1">
            <a:extLst>
              <a:ext uri="{FF2B5EF4-FFF2-40B4-BE49-F238E27FC236}">
                <a16:creationId xmlns:a16="http://schemas.microsoft.com/office/drawing/2014/main" id="{BDA231BD-9FF7-35E4-4DFE-2C9A455E9832}"/>
              </a:ext>
            </a:extLst>
          </p:cNvPr>
          <p:cNvSpPr/>
          <p:nvPr/>
        </p:nvSpPr>
        <p:spPr bwMode="auto">
          <a:xfrm>
            <a:off x="103840" y="614748"/>
            <a:ext cx="8942852" cy="563365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
        <p:nvSpPr>
          <p:cNvPr id="5" name="TextBox 4">
            <a:extLst>
              <a:ext uri="{FF2B5EF4-FFF2-40B4-BE49-F238E27FC236}">
                <a16:creationId xmlns:a16="http://schemas.microsoft.com/office/drawing/2014/main" id="{4E89E332-B16F-C534-C05F-568115163784}"/>
              </a:ext>
            </a:extLst>
          </p:cNvPr>
          <p:cNvSpPr txBox="1"/>
          <p:nvPr/>
        </p:nvSpPr>
        <p:spPr>
          <a:xfrm rot="20484514">
            <a:off x="2132952" y="2668272"/>
            <a:ext cx="5078927" cy="1015663"/>
          </a:xfrm>
          <a:prstGeom prst="rect">
            <a:avLst/>
          </a:prstGeom>
          <a:solidFill>
            <a:schemeClr val="bg1">
              <a:lumMod val="95000"/>
              <a:alpha val="80000"/>
            </a:schemeClr>
          </a:solidFill>
        </p:spPr>
        <p:txBody>
          <a:bodyPr wrap="square">
            <a:spAutoFit/>
          </a:bodyPr>
          <a:lstStyle/>
          <a:p>
            <a:pPr algn="just"/>
            <a:r>
              <a:rPr lang="en-GB" sz="3000" b="0" i="0" dirty="0">
                <a:effectLst/>
                <a:latin typeface="Arial" panose="020B0604020202020204" pitchFamily="34" charset="0"/>
              </a:rPr>
              <a:t>[ITER_D_28B33K - SRD-51 (ICH&amp;CD) from DOORS]</a:t>
            </a:r>
            <a:endParaRPr lang="en-GB" sz="3000" dirty="0"/>
          </a:p>
        </p:txBody>
      </p:sp>
      <p:sp>
        <p:nvSpPr>
          <p:cNvPr id="6" name="Rectangle 2">
            <a:extLst>
              <a:ext uri="{FF2B5EF4-FFF2-40B4-BE49-F238E27FC236}">
                <a16:creationId xmlns:a16="http://schemas.microsoft.com/office/drawing/2014/main" id="{0CBA548B-480B-5DEA-0CE1-8EA94ADA6DF3}"/>
              </a:ext>
            </a:extLst>
          </p:cNvPr>
          <p:cNvSpPr txBox="1">
            <a:spLocks noChangeAspect="1" noChangeArrowheads="1"/>
          </p:cNvSpPr>
          <p:nvPr/>
        </p:nvSpPr>
        <p:spPr bwMode="auto">
          <a:xfrm>
            <a:off x="-49867" y="59091"/>
            <a:ext cx="6000749"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pPr algn="l"/>
            <a:r>
              <a:rPr lang="en-GB" sz="1800" kern="0" dirty="0"/>
              <a:t>ITER ICRF Antenna Arc Detection &amp; Protection [1/5]</a:t>
            </a:r>
            <a:endParaRPr lang="en-US" sz="1800" kern="0" dirty="0"/>
          </a:p>
        </p:txBody>
      </p:sp>
    </p:spTree>
    <p:extLst>
      <p:ext uri="{BB962C8B-B14F-4D97-AF65-F5344CB8AC3E}">
        <p14:creationId xmlns:p14="http://schemas.microsoft.com/office/powerpoint/2010/main" val="11523148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C8FB-0047-CFDB-BBDD-5F803B791F77}"/>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CFBE025-A169-1DD2-890D-344F44F1A15C}"/>
              </a:ext>
            </a:extLst>
          </p:cNvPr>
          <p:cNvGraphicFramePr>
            <a:graphicFrameLocks noGrp="1"/>
          </p:cNvGraphicFramePr>
          <p:nvPr>
            <p:extLst>
              <p:ext uri="{D42A27DB-BD31-4B8C-83A1-F6EECF244321}">
                <p14:modId xmlns:p14="http://schemas.microsoft.com/office/powerpoint/2010/main" val="3400401261"/>
              </p:ext>
            </p:extLst>
          </p:nvPr>
        </p:nvGraphicFramePr>
        <p:xfrm>
          <a:off x="120839" y="555658"/>
          <a:ext cx="8880286" cy="4596826"/>
        </p:xfrm>
        <a:graphic>
          <a:graphicData uri="http://schemas.openxmlformats.org/drawingml/2006/table">
            <a:tbl>
              <a:tblPr firstRow="1" bandRow="1">
                <a:tableStyleId>{5940675A-B579-460E-94D1-54222C63F5DA}</a:tableStyleId>
              </a:tblPr>
              <a:tblGrid>
                <a:gridCol w="456374">
                  <a:extLst>
                    <a:ext uri="{9D8B030D-6E8A-4147-A177-3AD203B41FA5}">
                      <a16:colId xmlns:a16="http://schemas.microsoft.com/office/drawing/2014/main" val="2916604538"/>
                    </a:ext>
                  </a:extLst>
                </a:gridCol>
                <a:gridCol w="1987130">
                  <a:extLst>
                    <a:ext uri="{9D8B030D-6E8A-4147-A177-3AD203B41FA5}">
                      <a16:colId xmlns:a16="http://schemas.microsoft.com/office/drawing/2014/main" val="2232852219"/>
                    </a:ext>
                  </a:extLst>
                </a:gridCol>
                <a:gridCol w="2899880">
                  <a:extLst>
                    <a:ext uri="{9D8B030D-6E8A-4147-A177-3AD203B41FA5}">
                      <a16:colId xmlns:a16="http://schemas.microsoft.com/office/drawing/2014/main" val="3025179243"/>
                    </a:ext>
                  </a:extLst>
                </a:gridCol>
                <a:gridCol w="3536902">
                  <a:extLst>
                    <a:ext uri="{9D8B030D-6E8A-4147-A177-3AD203B41FA5}">
                      <a16:colId xmlns:a16="http://schemas.microsoft.com/office/drawing/2014/main" val="2393373541"/>
                    </a:ext>
                  </a:extLst>
                </a:gridCol>
              </a:tblGrid>
              <a:tr h="292582">
                <a:tc>
                  <a:txBody>
                    <a:bodyPr/>
                    <a:lstStyle/>
                    <a:p>
                      <a:pPr algn="just"/>
                      <a:r>
                        <a:rPr lang="en-US" sz="1400" b="1" dirty="0">
                          <a:latin typeface="+mj-lt"/>
                          <a:cs typeface="Times New Roman" panose="02020603050405020304" pitchFamily="18" charset="0"/>
                        </a:rPr>
                        <a:t>#</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Category </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Detail</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Comment</a:t>
                      </a:r>
                      <a:endParaRPr lang="en-GB" sz="1400" b="1" dirty="0">
                        <a:latin typeface="+mj-lt"/>
                        <a:cs typeface="Times New Roman" panose="02020603050405020304" pitchFamily="18" charset="0"/>
                      </a:endParaRPr>
                    </a:p>
                  </a:txBody>
                  <a:tcPr>
                    <a:solidFill>
                      <a:srgbClr val="FFFF00"/>
                    </a:solidFill>
                  </a:tcPr>
                </a:tc>
                <a:extLst>
                  <a:ext uri="{0D108BD9-81ED-4DB2-BD59-A6C34878D82A}">
                    <a16:rowId xmlns:a16="http://schemas.microsoft.com/office/drawing/2014/main" val="2221453140"/>
                  </a:ext>
                </a:extLst>
              </a:tr>
              <a:tr h="415892">
                <a:tc rowSpan="6">
                  <a:txBody>
                    <a:bodyPr/>
                    <a:lstStyle/>
                    <a:p>
                      <a:pPr algn="just"/>
                      <a:r>
                        <a:rPr lang="en-US" sz="1400" dirty="0">
                          <a:latin typeface="+mj-lt"/>
                          <a:cs typeface="Times New Roman" panose="02020603050405020304" pitchFamily="18" charset="0"/>
                        </a:rPr>
                        <a:t>1</a:t>
                      </a:r>
                      <a:endParaRPr lang="en-GB" sz="1400" dirty="0">
                        <a:latin typeface="+mj-lt"/>
                        <a:cs typeface="Times New Roman" panose="02020603050405020304" pitchFamily="18" charset="0"/>
                      </a:endParaRPr>
                    </a:p>
                  </a:txBody>
                  <a:tcPr/>
                </a:tc>
                <a:tc rowSpan="6">
                  <a:txBody>
                    <a:bodyPr/>
                    <a:lstStyle/>
                    <a:p>
                      <a:pPr algn="just"/>
                      <a:r>
                        <a:rPr lang="en-US" sz="1400" dirty="0">
                          <a:latin typeface="+mj-lt"/>
                          <a:cs typeface="Times New Roman" panose="02020603050405020304" pitchFamily="18" charset="0"/>
                        </a:rPr>
                        <a:t>Using</a:t>
                      </a:r>
                      <a:r>
                        <a:rPr lang="en-US" sz="1400" baseline="0" dirty="0">
                          <a:latin typeface="+mj-lt"/>
                          <a:cs typeface="Times New Roman" panose="02020603050405020304" pitchFamily="18" charset="0"/>
                        </a:rPr>
                        <a:t> RF signals at the operation frequency.</a:t>
                      </a:r>
                    </a:p>
                    <a:p>
                      <a:pPr algn="just"/>
                      <a:endParaRPr lang="en-US" sz="1400" baseline="0" dirty="0">
                        <a:latin typeface="+mj-lt"/>
                        <a:cs typeface="Times New Roman" panose="02020603050405020304" pitchFamily="18" charset="0"/>
                      </a:endParaRPr>
                    </a:p>
                    <a:p>
                      <a:pPr algn="just"/>
                      <a:endParaRPr lang="en-GB" sz="1400" dirty="0">
                        <a:latin typeface="+mj-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err="1">
                          <a:latin typeface="+mj-lt"/>
                          <a:cs typeface="Times New Roman" panose="02020603050405020304" pitchFamily="18" charset="0"/>
                        </a:rPr>
                        <a:t>V</a:t>
                      </a:r>
                      <a:r>
                        <a:rPr lang="en-US" sz="1400" baseline="-25000" dirty="0" err="1">
                          <a:latin typeface="+mj-lt"/>
                          <a:cs typeface="Times New Roman" panose="02020603050405020304" pitchFamily="18" charset="0"/>
                        </a:rPr>
                        <a:t>ant,max</a:t>
                      </a:r>
                      <a:r>
                        <a:rPr lang="en-US" sz="1400" baseline="-25000" dirty="0">
                          <a:latin typeface="+mj-lt"/>
                          <a:cs typeface="Times New Roman" panose="02020603050405020304" pitchFamily="18" charset="0"/>
                        </a:rPr>
                        <a:t> </a:t>
                      </a:r>
                      <a:r>
                        <a:rPr lang="en-US" sz="1400" dirty="0">
                          <a:latin typeface="+mj-lt"/>
                          <a:cs typeface="Times New Roman" panose="02020603050405020304" pitchFamily="18" charset="0"/>
                        </a:rPr>
                        <a:t>measurements</a:t>
                      </a:r>
                      <a:r>
                        <a:rPr lang="en-US" sz="1400" baseline="0" dirty="0">
                          <a:latin typeface="+mj-lt"/>
                          <a:cs typeface="Times New Roman" panose="02020603050405020304" pitchFamily="18" charset="0"/>
                        </a:rPr>
                        <a:t> </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n-US" sz="1400" baseline="0" dirty="0">
                          <a:latin typeface="+mj-lt"/>
                          <a:cs typeface="Times New Roman" panose="02020603050405020304" pitchFamily="18" charset="0"/>
                        </a:rPr>
                        <a:t>(</a:t>
                      </a:r>
                      <a:r>
                        <a:rPr lang="en-US" sz="1400" baseline="0" dirty="0">
                          <a:latin typeface="+mj-lt"/>
                          <a:cs typeface="Times New Roman" panose="02020603050405020304" pitchFamily="18" charset="0"/>
                          <a:sym typeface="Wingdings" panose="05000000000000000000" pitchFamily="2" charset="2"/>
                        </a:rPr>
                        <a:t> </a:t>
                      </a:r>
                      <a:r>
                        <a:rPr lang="en-US" sz="1400" baseline="0" dirty="0">
                          <a:latin typeface="+mj-lt"/>
                          <a:cs typeface="Times New Roman" panose="02020603050405020304" pitchFamily="18" charset="0"/>
                        </a:rPr>
                        <a:t>power limitation).</a:t>
                      </a:r>
                    </a:p>
                  </a:txBody>
                  <a:tcPr/>
                </a:tc>
                <a:tc rowSpan="6">
                  <a:txBody>
                    <a:bodyPr/>
                    <a:lstStyle/>
                    <a:p>
                      <a:pPr marL="285750" indent="-285750" algn="just">
                        <a:buFont typeface="Courier New" panose="02070309020205020404" pitchFamily="49" charset="0"/>
                        <a:buChar char="o"/>
                      </a:pPr>
                      <a:endParaRPr lang="en-US" sz="1400" baseline="0" dirty="0">
                        <a:latin typeface="+mj-lt"/>
                        <a:cs typeface="Times New Roman" panose="02020603050405020304" pitchFamily="18" charset="0"/>
                      </a:endParaRPr>
                    </a:p>
                    <a:p>
                      <a:pPr marL="285750" indent="-285750" algn="just">
                        <a:buFont typeface="Courier New" panose="02070309020205020404" pitchFamily="49" charset="0"/>
                        <a:buChar char="o"/>
                      </a:pPr>
                      <a:endParaRPr lang="en-US" sz="1400" baseline="0" dirty="0">
                        <a:latin typeface="+mj-lt"/>
                        <a:cs typeface="Times New Roman" panose="02020603050405020304" pitchFamily="18" charset="0"/>
                      </a:endParaRPr>
                    </a:p>
                    <a:p>
                      <a:pPr marL="285750" indent="-285750" algn="just">
                        <a:buFont typeface="Courier New" panose="02070309020205020404" pitchFamily="49" charset="0"/>
                        <a:buChar char="o"/>
                      </a:pPr>
                      <a:endParaRPr lang="en-US" sz="1400" baseline="0" dirty="0">
                        <a:latin typeface="+mj-lt"/>
                        <a:cs typeface="Times New Roman" panose="02020603050405020304" pitchFamily="18" charset="0"/>
                      </a:endParaRPr>
                    </a:p>
                    <a:p>
                      <a:pPr marL="0" indent="0" algn="just">
                        <a:buFont typeface="Courier New" panose="02070309020205020404" pitchFamily="49" charset="0"/>
                        <a:buNone/>
                      </a:pPr>
                      <a:endParaRPr lang="en-US" sz="1400" baseline="0" dirty="0">
                        <a:latin typeface="+mj-lt"/>
                        <a:cs typeface="Times New Roman" panose="02020603050405020304" pitchFamily="18" charset="0"/>
                      </a:endParaRPr>
                    </a:p>
                    <a:p>
                      <a:pPr marL="285750" indent="-285750" algn="just">
                        <a:buFont typeface="Courier New" panose="02070309020205020404" pitchFamily="49" charset="0"/>
                        <a:buChar char="o"/>
                      </a:pPr>
                      <a:r>
                        <a:rPr lang="en-US" sz="1400" baseline="0" dirty="0">
                          <a:latin typeface="+mj-lt"/>
                          <a:cs typeface="Times New Roman" panose="02020603050405020304" pitchFamily="18" charset="0"/>
                        </a:rPr>
                        <a:t>Extensive work with ERM under IO/20/CT/4300002178.</a:t>
                      </a:r>
                    </a:p>
                  </a:txBody>
                  <a:tcPr/>
                </a:tc>
                <a:extLst>
                  <a:ext uri="{0D108BD9-81ED-4DB2-BD59-A6C34878D82A}">
                    <a16:rowId xmlns:a16="http://schemas.microsoft.com/office/drawing/2014/main" val="560506682"/>
                  </a:ext>
                </a:extLst>
              </a:tr>
              <a:tr h="292582">
                <a:tc vMerge="1">
                  <a:txBody>
                    <a:bodyPr/>
                    <a:lstStyle/>
                    <a:p>
                      <a:endParaRPr lang="en-GB" sz="1600" dirty="0">
                        <a:latin typeface="Times New Roman" panose="02020603050405020304" pitchFamily="18" charset="0"/>
                        <a:cs typeface="Times New Roman" panose="02020603050405020304" pitchFamily="18" charset="0"/>
                      </a:endParaRPr>
                    </a:p>
                  </a:txBody>
                  <a:tcPr/>
                </a:tc>
                <a:tc vMerge="1">
                  <a:txBody>
                    <a:bodyPr/>
                    <a:lstStyle/>
                    <a:p>
                      <a:endParaRPr lang="en-GB" sz="16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latin typeface="+mj-lt"/>
                          <a:cs typeface="Times New Roman" panose="02020603050405020304" pitchFamily="18" charset="0"/>
                        </a:rPr>
                        <a:t>VSWR or |</a:t>
                      </a:r>
                      <a:r>
                        <a:rPr lang="el-GR" sz="1400" dirty="0">
                          <a:latin typeface="+mj-lt"/>
                          <a:cs typeface="Times New Roman" panose="02020603050405020304" pitchFamily="18" charset="0"/>
                        </a:rPr>
                        <a:t>Γ</a:t>
                      </a:r>
                      <a:r>
                        <a:rPr lang="en-US" sz="1400" dirty="0">
                          <a:latin typeface="+mj-lt"/>
                          <a:cs typeface="Times New Roman" panose="02020603050405020304" pitchFamily="18" charset="0"/>
                        </a:rPr>
                        <a:t>|.</a:t>
                      </a:r>
                    </a:p>
                  </a:txBody>
                  <a:tcPr/>
                </a:tc>
                <a:tc vMerge="1">
                  <a:txBody>
                    <a:bodyPr/>
                    <a:lstStyle/>
                    <a:p>
                      <a:endParaRPr lang="en-GB"/>
                    </a:p>
                  </a:txBody>
                  <a:tcPr/>
                </a:tc>
                <a:extLst>
                  <a:ext uri="{0D108BD9-81ED-4DB2-BD59-A6C34878D82A}">
                    <a16:rowId xmlns:a16="http://schemas.microsoft.com/office/drawing/2014/main" val="1785656366"/>
                  </a:ext>
                </a:extLst>
              </a:tr>
              <a:tr h="292582">
                <a:tc vMerge="1">
                  <a:txBody>
                    <a:bodyPr/>
                    <a:lstStyle/>
                    <a:p>
                      <a:endParaRPr lang="en-GB"/>
                    </a:p>
                  </a:txBody>
                  <a:tcPr/>
                </a:tc>
                <a:tc vMerge="1">
                  <a:txBody>
                    <a:bodyPr/>
                    <a:lstStyle/>
                    <a:p>
                      <a:endParaRPr lang="en-GB"/>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err="1">
                          <a:latin typeface="+mj-lt"/>
                          <a:cs typeface="Times New Roman" panose="02020603050405020304" pitchFamily="18" charset="0"/>
                        </a:rPr>
                        <a:t>arg</a:t>
                      </a:r>
                      <a:r>
                        <a:rPr lang="en-US" sz="1400" dirty="0">
                          <a:latin typeface="+mj-lt"/>
                          <a:cs typeface="Times New Roman" panose="02020603050405020304" pitchFamily="18" charset="0"/>
                        </a:rPr>
                        <a:t>(</a:t>
                      </a:r>
                      <a:r>
                        <a:rPr lang="el-GR" sz="1400" dirty="0">
                          <a:latin typeface="+mj-lt"/>
                          <a:cs typeface="Times New Roman" panose="02020603050405020304" pitchFamily="18" charset="0"/>
                        </a:rPr>
                        <a:t>Γ</a:t>
                      </a:r>
                      <a:r>
                        <a:rPr lang="en-US" sz="1400" dirty="0">
                          <a:latin typeface="+mj-lt"/>
                          <a:cs typeface="Times New Roman" panose="02020603050405020304" pitchFamily="18" charset="0"/>
                        </a:rPr>
                        <a:t>)</a:t>
                      </a:r>
                      <a:r>
                        <a:rPr lang="en-US" sz="1400" baseline="0" dirty="0">
                          <a:latin typeface="+mj-lt"/>
                          <a:cs typeface="Times New Roman" panose="02020603050405020304" pitchFamily="18" charset="0"/>
                        </a:rPr>
                        <a:t> and p</a:t>
                      </a:r>
                      <a:r>
                        <a:rPr lang="en-US" sz="1400" dirty="0">
                          <a:latin typeface="+mj-lt"/>
                          <a:cs typeface="Times New Roman" panose="02020603050405020304" pitchFamily="18" charset="0"/>
                        </a:rPr>
                        <a:t>hase jumps.</a:t>
                      </a:r>
                    </a:p>
                  </a:txBody>
                  <a:tcPr/>
                </a:tc>
                <a:tc vMerge="1">
                  <a:txBody>
                    <a:bodyPr/>
                    <a:lstStyle/>
                    <a:p>
                      <a:endParaRPr lang="en-GB"/>
                    </a:p>
                  </a:txBody>
                  <a:tcPr/>
                </a:tc>
                <a:extLst>
                  <a:ext uri="{0D108BD9-81ED-4DB2-BD59-A6C34878D82A}">
                    <a16:rowId xmlns:a16="http://schemas.microsoft.com/office/drawing/2014/main" val="1615127902"/>
                  </a:ext>
                </a:extLst>
              </a:tr>
              <a:tr h="497389">
                <a:tc vMerge="1">
                  <a:txBody>
                    <a:bodyPr/>
                    <a:lstStyle/>
                    <a:p>
                      <a:endParaRPr lang="en-GB" sz="1600" dirty="0">
                        <a:latin typeface="Times New Roman" panose="02020603050405020304" pitchFamily="18" charset="0"/>
                        <a:cs typeface="Times New Roman" panose="02020603050405020304" pitchFamily="18" charset="0"/>
                      </a:endParaRPr>
                    </a:p>
                  </a:txBody>
                  <a:tcPr/>
                </a:tc>
                <a:tc vMerge="1">
                  <a:txBody>
                    <a:bodyPr/>
                    <a:lstStyle/>
                    <a:p>
                      <a:endParaRPr lang="en-GB" sz="16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latin typeface="+mj-lt"/>
                          <a:cs typeface="Times New Roman" panose="02020603050405020304" pitchFamily="18" charset="0"/>
                        </a:rPr>
                        <a:t>Balance</a:t>
                      </a:r>
                      <a:r>
                        <a:rPr lang="en-US" sz="1400" baseline="0" dirty="0">
                          <a:latin typeface="+mj-lt"/>
                          <a:cs typeface="Times New Roman" panose="02020603050405020304" pitchFamily="18" charset="0"/>
                        </a:rPr>
                        <a:t> of line voltages, &amp;/or currents, &amp;/or Z.</a:t>
                      </a:r>
                      <a:endParaRPr lang="en-US" sz="1400" dirty="0">
                        <a:latin typeface="+mj-lt"/>
                        <a:cs typeface="Times New Roman" panose="02020603050405020304" pitchFamily="18" charset="0"/>
                      </a:endParaRPr>
                    </a:p>
                  </a:txBody>
                  <a:tcPr/>
                </a:tc>
                <a:tc vMerge="1">
                  <a:txBody>
                    <a:bodyPr/>
                    <a:lstStyle/>
                    <a:p>
                      <a:endParaRPr lang="en-GB" dirty="0"/>
                    </a:p>
                  </a:txBody>
                  <a:tcPr/>
                </a:tc>
                <a:extLst>
                  <a:ext uri="{0D108BD9-81ED-4DB2-BD59-A6C34878D82A}">
                    <a16:rowId xmlns:a16="http://schemas.microsoft.com/office/drawing/2014/main" val="3747666182"/>
                  </a:ext>
                </a:extLst>
              </a:tr>
              <a:tr h="497389">
                <a:tc vMerge="1">
                  <a:txBody>
                    <a:bodyPr/>
                    <a:lstStyle/>
                    <a:p>
                      <a:endParaRPr lang="en-GB" sz="1600" dirty="0">
                        <a:latin typeface="Times New Roman" panose="02020603050405020304" pitchFamily="18" charset="0"/>
                        <a:cs typeface="Times New Roman" panose="02020603050405020304" pitchFamily="18" charset="0"/>
                      </a:endParaRPr>
                    </a:p>
                  </a:txBody>
                  <a:tcPr/>
                </a:tc>
                <a:tc vMerge="1">
                  <a:txBody>
                    <a:bodyPr/>
                    <a:lstStyle/>
                    <a:p>
                      <a:endParaRPr lang="en-GB" sz="16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latin typeface="+mj-lt"/>
                          <a:cs typeface="Times New Roman" panose="02020603050405020304" pitchFamily="18" charset="0"/>
                        </a:rPr>
                        <a:t>Mix of RF signals</a:t>
                      </a:r>
                      <a:r>
                        <a:rPr lang="en-US" sz="1400" baseline="0" dirty="0">
                          <a:latin typeface="+mj-lt"/>
                          <a:cs typeface="Times New Roman" panose="02020603050405020304" pitchFamily="18" charset="0"/>
                        </a:rPr>
                        <a:t> (AWACS-like, voltage balances, etc.).</a:t>
                      </a:r>
                      <a:endParaRPr lang="en-US" sz="1400" dirty="0">
                        <a:latin typeface="+mj-lt"/>
                        <a:cs typeface="Times New Roman" panose="02020603050405020304" pitchFamily="18" charset="0"/>
                      </a:endParaRPr>
                    </a:p>
                  </a:txBody>
                  <a:tcPr/>
                </a:tc>
                <a:tc vMerge="1">
                  <a:txBody>
                    <a:bodyPr/>
                    <a:lstStyle/>
                    <a:p>
                      <a:endParaRPr lang="en-GB"/>
                    </a:p>
                  </a:txBody>
                  <a:tcPr/>
                </a:tc>
                <a:extLst>
                  <a:ext uri="{0D108BD9-81ED-4DB2-BD59-A6C34878D82A}">
                    <a16:rowId xmlns:a16="http://schemas.microsoft.com/office/drawing/2014/main" val="1128458769"/>
                  </a:ext>
                </a:extLst>
              </a:tr>
              <a:tr h="497389">
                <a:tc vMerge="1">
                  <a:txBody>
                    <a:bodyPr/>
                    <a:lstStyle/>
                    <a:p>
                      <a:endParaRPr lang="en-GB" sz="1600" dirty="0">
                        <a:latin typeface="Times New Roman" panose="02020603050405020304" pitchFamily="18" charset="0"/>
                        <a:cs typeface="Times New Roman" panose="02020603050405020304" pitchFamily="18" charset="0"/>
                      </a:endParaRPr>
                    </a:p>
                  </a:txBody>
                  <a:tcPr/>
                </a:tc>
                <a:tc vMerge="1">
                  <a:txBody>
                    <a:bodyPr/>
                    <a:lstStyle/>
                    <a:p>
                      <a:endParaRPr lang="en-GB" sz="16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latin typeface="+mj-lt"/>
                          <a:cs typeface="Times New Roman" panose="02020603050405020304" pitchFamily="18" charset="0"/>
                        </a:rPr>
                        <a:t>Scattering Matrix Arc Detection (SMAD).</a:t>
                      </a:r>
                      <a:endParaRPr lang="en-GB" sz="1400" dirty="0">
                        <a:latin typeface="+mj-lt"/>
                        <a:cs typeface="Times New Roman" panose="02020603050405020304" pitchFamily="18" charset="0"/>
                      </a:endParaRPr>
                    </a:p>
                  </a:txBody>
                  <a:tcPr/>
                </a:tc>
                <a:tc vMerge="1">
                  <a:txBody>
                    <a:bodyPr/>
                    <a:lstStyle/>
                    <a:p>
                      <a:endParaRPr lang="en-GB" dirty="0"/>
                    </a:p>
                  </a:txBody>
                  <a:tcPr/>
                </a:tc>
                <a:extLst>
                  <a:ext uri="{0D108BD9-81ED-4DB2-BD59-A6C34878D82A}">
                    <a16:rowId xmlns:a16="http://schemas.microsoft.com/office/drawing/2014/main" val="473619074"/>
                  </a:ext>
                </a:extLst>
              </a:tr>
              <a:tr h="497389">
                <a:tc>
                  <a:txBody>
                    <a:bodyPr/>
                    <a:lstStyle/>
                    <a:p>
                      <a:pPr algn="just"/>
                      <a:r>
                        <a:rPr lang="en-US" sz="1400" dirty="0">
                          <a:latin typeface="+mj-lt"/>
                          <a:cs typeface="Times New Roman" panose="02020603050405020304" pitchFamily="18" charset="0"/>
                        </a:rPr>
                        <a:t>2</a:t>
                      </a:r>
                      <a:endParaRPr lang="en-GB" sz="1400" dirty="0">
                        <a:latin typeface="+mj-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Times New Roman" panose="02020603050405020304" pitchFamily="18" charset="0"/>
                        </a:rPr>
                        <a:t>Plug/port cavity fields monitoring.</a:t>
                      </a:r>
                      <a:endParaRPr lang="en-GB" sz="1400" kern="1200" dirty="0">
                        <a:solidFill>
                          <a:schemeClr val="tx1"/>
                        </a:solidFill>
                        <a:latin typeface="+mn-lt"/>
                        <a:ea typeface="+mn-ea"/>
                        <a:cs typeface="Times New Roman" panose="02020603050405020304" pitchFamily="18" charset="0"/>
                      </a:endParaRPr>
                    </a:p>
                  </a:txBody>
                  <a:tcPr/>
                </a:tc>
                <a:tc>
                  <a:txBody>
                    <a:bodyPr/>
                    <a:lstStyle/>
                    <a:p>
                      <a:pPr algn="just"/>
                      <a:endParaRPr lang="en-GB" sz="1400" dirty="0">
                        <a:latin typeface="+mj-lt"/>
                        <a:cs typeface="Times New Roman" panose="02020603050405020304" pitchFamily="18" charset="0"/>
                      </a:endParaRP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kern="1200" baseline="0" dirty="0">
                          <a:solidFill>
                            <a:schemeClr val="tx1"/>
                          </a:solidFill>
                          <a:latin typeface="+mn-lt"/>
                          <a:ea typeface="+mn-ea"/>
                          <a:cs typeface="Times New Roman" panose="02020603050405020304" pitchFamily="18" charset="0"/>
                        </a:rPr>
                        <a:t>Extensive work with ERM under IO/20/CT/4300002178</a:t>
                      </a: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400" kern="1200" baseline="0" dirty="0">
                        <a:solidFill>
                          <a:schemeClr val="tx1"/>
                        </a:solidFill>
                        <a:latin typeface="+mn-lt"/>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400" kern="1200" baseline="0" dirty="0">
                        <a:solidFill>
                          <a:schemeClr val="tx1"/>
                        </a:solidFill>
                        <a:latin typeface="+mn-lt"/>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400" kern="1200" baseline="0" dirty="0">
                        <a:solidFill>
                          <a:schemeClr val="tx1"/>
                        </a:solidFill>
                        <a:latin typeface="+mn-lt"/>
                        <a:ea typeface="+mn-ea"/>
                        <a:cs typeface="Times New Roman" panose="02020603050405020304" pitchFamily="18" charset="0"/>
                      </a:endParaRPr>
                    </a:p>
                  </a:txBody>
                  <a:tcPr/>
                </a:tc>
                <a:extLst>
                  <a:ext uri="{0D108BD9-81ED-4DB2-BD59-A6C34878D82A}">
                    <a16:rowId xmlns:a16="http://schemas.microsoft.com/office/drawing/2014/main" val="3489317307"/>
                  </a:ext>
                </a:extLst>
              </a:tr>
              <a:tr h="451546">
                <a:tc>
                  <a:txBody>
                    <a:bodyPr/>
                    <a:lstStyle/>
                    <a:p>
                      <a:pPr algn="just"/>
                      <a:r>
                        <a:rPr lang="en-US" sz="1400" dirty="0">
                          <a:latin typeface="+mj-lt"/>
                          <a:cs typeface="Times New Roman" panose="02020603050405020304" pitchFamily="18" charset="0"/>
                        </a:rPr>
                        <a:t>3</a:t>
                      </a:r>
                      <a:endParaRPr lang="en-GB" sz="1400" dirty="0">
                        <a:latin typeface="+mj-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Times New Roman" panose="02020603050405020304" pitchFamily="18" charset="0"/>
                        </a:rPr>
                        <a:t>Optical Arc Detection</a:t>
                      </a:r>
                      <a:endParaRPr lang="en-GB" sz="1400" kern="1200" dirty="0">
                        <a:solidFill>
                          <a:schemeClr val="tx1"/>
                        </a:solidFill>
                        <a:latin typeface="+mn-lt"/>
                        <a:ea typeface="+mn-ea"/>
                        <a:cs typeface="Times New Roman" panose="02020603050405020304" pitchFamily="18" charset="0"/>
                      </a:endParaRPr>
                    </a:p>
                  </a:txBody>
                  <a:tcPr/>
                </a:tc>
                <a:tc>
                  <a:txBody>
                    <a:bodyPr/>
                    <a:lstStyle/>
                    <a:p>
                      <a:pPr algn="just"/>
                      <a:endParaRPr lang="en-GB" sz="1400" dirty="0">
                        <a:latin typeface="+mj-lt"/>
                        <a:cs typeface="Times New Roman" panose="02020603050405020304" pitchFamily="18" charset="0"/>
                      </a:endParaRPr>
                    </a:p>
                  </a:txBody>
                  <a:tcPr/>
                </a:tc>
                <a:tc>
                  <a:txBody>
                    <a:bodyPr/>
                    <a:lstStyle/>
                    <a:p>
                      <a:pPr marL="0" indent="0" algn="just">
                        <a:buFont typeface="Courier New" panose="02070309020205020404" pitchFamily="49" charset="0"/>
                        <a:buNone/>
                      </a:pPr>
                      <a:endParaRPr lang="en-GB" sz="1400" dirty="0">
                        <a:latin typeface="+mj-lt"/>
                        <a:cs typeface="Times New Roman" panose="02020603050405020304" pitchFamily="18" charset="0"/>
                      </a:endParaRPr>
                    </a:p>
                  </a:txBody>
                  <a:tcPr/>
                </a:tc>
                <a:extLst>
                  <a:ext uri="{0D108BD9-81ED-4DB2-BD59-A6C34878D82A}">
                    <a16:rowId xmlns:a16="http://schemas.microsoft.com/office/drawing/2014/main" val="966050679"/>
                  </a:ext>
                </a:extLst>
              </a:tr>
            </a:tbl>
          </a:graphicData>
        </a:graphic>
      </p:graphicFrame>
      <p:cxnSp>
        <p:nvCxnSpPr>
          <p:cNvPr id="6" name="Straight Arrow Connector 5">
            <a:extLst>
              <a:ext uri="{FF2B5EF4-FFF2-40B4-BE49-F238E27FC236}">
                <a16:creationId xmlns:a16="http://schemas.microsoft.com/office/drawing/2014/main" id="{4BE702CF-2890-039B-2F27-E73CE13B42B2}"/>
              </a:ext>
            </a:extLst>
          </p:cNvPr>
          <p:cNvCxnSpPr/>
          <p:nvPr/>
        </p:nvCxnSpPr>
        <p:spPr bwMode="auto">
          <a:xfrm flipH="1">
            <a:off x="5191125" y="3154680"/>
            <a:ext cx="470535" cy="180558"/>
          </a:xfrm>
          <a:prstGeom prst="straightConnector1">
            <a:avLst/>
          </a:prstGeom>
          <a:solidFill>
            <a:schemeClr val="accent1"/>
          </a:solidFill>
          <a:ln w="9525"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F84A9404-E814-4F26-56BD-6774EADF3B8E}"/>
              </a:ext>
            </a:extLst>
          </p:cNvPr>
          <p:cNvSpPr txBox="1"/>
          <p:nvPr/>
        </p:nvSpPr>
        <p:spPr>
          <a:xfrm>
            <a:off x="5517960" y="2856041"/>
            <a:ext cx="3514725" cy="523220"/>
          </a:xfrm>
          <a:prstGeom prst="rect">
            <a:avLst/>
          </a:prstGeom>
          <a:noFill/>
        </p:spPr>
        <p:txBody>
          <a:bodyPr wrap="square">
            <a:spAutoFit/>
          </a:bodyPr>
          <a:lstStyle/>
          <a:p>
            <a:pPr algn="just"/>
            <a:r>
              <a:rPr lang="en-US" sz="1400" dirty="0">
                <a:solidFill>
                  <a:srgbClr val="7030A0"/>
                </a:solidFill>
                <a:latin typeface="+mj-lt"/>
                <a:cs typeface="Times New Roman" panose="02020603050405020304" pitchFamily="18" charset="0"/>
              </a:rPr>
              <a:t>Likely o</a:t>
            </a:r>
            <a:r>
              <a:rPr lang="en-US" sz="1400" baseline="0" dirty="0">
                <a:solidFill>
                  <a:srgbClr val="7030A0"/>
                </a:solidFill>
                <a:latin typeface="+mj-lt"/>
                <a:cs typeface="Times New Roman" panose="02020603050405020304" pitchFamily="18" charset="0"/>
              </a:rPr>
              <a:t>nly for the antenna prototype</a:t>
            </a:r>
          </a:p>
          <a:p>
            <a:pPr algn="just"/>
            <a:r>
              <a:rPr lang="en-US" sz="1400" dirty="0">
                <a:solidFill>
                  <a:srgbClr val="7030A0"/>
                </a:solidFill>
                <a:latin typeface="+mj-lt"/>
                <a:cs typeface="Times New Roman" panose="02020603050405020304" pitchFamily="18" charset="0"/>
              </a:rPr>
              <a:t>(no probes in vacuum for the full antenna).</a:t>
            </a:r>
            <a:endParaRPr lang="en-GB" sz="1400" dirty="0">
              <a:solidFill>
                <a:srgbClr val="7030A0"/>
              </a:solidFill>
            </a:endParaRPr>
          </a:p>
        </p:txBody>
      </p:sp>
      <p:cxnSp>
        <p:nvCxnSpPr>
          <p:cNvPr id="2" name="Straight Arrow Connector 1">
            <a:extLst>
              <a:ext uri="{FF2B5EF4-FFF2-40B4-BE49-F238E27FC236}">
                <a16:creationId xmlns:a16="http://schemas.microsoft.com/office/drawing/2014/main" id="{CD4083F1-5606-69B9-7F60-8960E2891D2C}"/>
              </a:ext>
            </a:extLst>
          </p:cNvPr>
          <p:cNvCxnSpPr/>
          <p:nvPr/>
        </p:nvCxnSpPr>
        <p:spPr bwMode="auto">
          <a:xfrm flipH="1" flipV="1">
            <a:off x="2125980" y="3901440"/>
            <a:ext cx="516127" cy="109120"/>
          </a:xfrm>
          <a:prstGeom prst="straightConnector1">
            <a:avLst/>
          </a:prstGeom>
          <a:solidFill>
            <a:schemeClr val="accent1"/>
          </a:solidFill>
          <a:ln w="9525"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a:extLst>
              <a:ext uri="{FF2B5EF4-FFF2-40B4-BE49-F238E27FC236}">
                <a16:creationId xmlns:a16="http://schemas.microsoft.com/office/drawing/2014/main" id="{CC3F6291-B43C-871C-70E5-BE5094B0571C}"/>
              </a:ext>
            </a:extLst>
          </p:cNvPr>
          <p:cNvSpPr txBox="1"/>
          <p:nvPr/>
        </p:nvSpPr>
        <p:spPr>
          <a:xfrm>
            <a:off x="2696527" y="3756570"/>
            <a:ext cx="2505075" cy="523220"/>
          </a:xfrm>
          <a:prstGeom prst="rect">
            <a:avLst/>
          </a:prstGeom>
          <a:noFill/>
        </p:spPr>
        <p:txBody>
          <a:bodyPr wrap="square">
            <a:spAutoFit/>
          </a:bodyPr>
          <a:lstStyle/>
          <a:p>
            <a:r>
              <a:rPr lang="en-US" sz="1400" dirty="0">
                <a:solidFill>
                  <a:srgbClr val="7030A0"/>
                </a:solidFill>
                <a:latin typeface="+mj-lt"/>
                <a:cs typeface="Times New Roman" panose="02020603050405020304" pitchFamily="18" charset="0"/>
              </a:rPr>
              <a:t>Likely o</a:t>
            </a:r>
            <a:r>
              <a:rPr lang="en-US" sz="1400" baseline="0" dirty="0">
                <a:solidFill>
                  <a:srgbClr val="7030A0"/>
                </a:solidFill>
                <a:latin typeface="+mj-lt"/>
                <a:cs typeface="Times New Roman" panose="02020603050405020304" pitchFamily="18" charset="0"/>
              </a:rPr>
              <a:t>nly during installation of antenna in torus.</a:t>
            </a:r>
            <a:endParaRPr lang="en-GB" sz="1400" dirty="0">
              <a:solidFill>
                <a:srgbClr val="7030A0"/>
              </a:solidFill>
            </a:endParaRPr>
          </a:p>
        </p:txBody>
      </p:sp>
      <p:cxnSp>
        <p:nvCxnSpPr>
          <p:cNvPr id="7" name="Straight Arrow Connector 6">
            <a:extLst>
              <a:ext uri="{FF2B5EF4-FFF2-40B4-BE49-F238E27FC236}">
                <a16:creationId xmlns:a16="http://schemas.microsoft.com/office/drawing/2014/main" id="{AA0E39B4-948D-1F3C-8D17-F1AB168EEA2A}"/>
              </a:ext>
            </a:extLst>
          </p:cNvPr>
          <p:cNvCxnSpPr>
            <a:stCxn id="8" idx="1"/>
          </p:cNvCxnSpPr>
          <p:nvPr/>
        </p:nvCxnSpPr>
        <p:spPr bwMode="auto">
          <a:xfrm flipH="1" flipV="1">
            <a:off x="2392232" y="5014259"/>
            <a:ext cx="739587" cy="406309"/>
          </a:xfrm>
          <a:prstGeom prst="straightConnector1">
            <a:avLst/>
          </a:prstGeom>
          <a:solidFill>
            <a:schemeClr val="accent1"/>
          </a:solidFill>
          <a:ln w="9525"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4A24CC9E-CD00-6BF5-77AA-0BA856E9EB61}"/>
              </a:ext>
            </a:extLst>
          </p:cNvPr>
          <p:cNvSpPr txBox="1"/>
          <p:nvPr/>
        </p:nvSpPr>
        <p:spPr>
          <a:xfrm>
            <a:off x="3131819" y="5158958"/>
            <a:ext cx="2505075" cy="523220"/>
          </a:xfrm>
          <a:prstGeom prst="rect">
            <a:avLst/>
          </a:prstGeom>
          <a:noFill/>
        </p:spPr>
        <p:txBody>
          <a:bodyPr wrap="square">
            <a:spAutoFit/>
          </a:bodyPr>
          <a:lstStyle/>
          <a:p>
            <a:r>
              <a:rPr lang="en-US" sz="1400" dirty="0">
                <a:solidFill>
                  <a:srgbClr val="7030A0"/>
                </a:solidFill>
                <a:latin typeface="+mj-lt"/>
                <a:cs typeface="Times New Roman" panose="02020603050405020304" pitchFamily="18" charset="0"/>
              </a:rPr>
              <a:t>In vacuum: likely only for the antenna prototype module.</a:t>
            </a:r>
            <a:endParaRPr lang="en-GB" sz="1400" dirty="0">
              <a:solidFill>
                <a:srgbClr val="7030A0"/>
              </a:solidFill>
            </a:endParaRPr>
          </a:p>
        </p:txBody>
      </p:sp>
      <p:sp>
        <p:nvSpPr>
          <p:cNvPr id="11" name="TextBox 10">
            <a:extLst>
              <a:ext uri="{FF2B5EF4-FFF2-40B4-BE49-F238E27FC236}">
                <a16:creationId xmlns:a16="http://schemas.microsoft.com/office/drawing/2014/main" id="{053E205B-5E56-FAD4-CFE3-F78CA954ACF3}"/>
              </a:ext>
            </a:extLst>
          </p:cNvPr>
          <p:cNvSpPr txBox="1"/>
          <p:nvPr/>
        </p:nvSpPr>
        <p:spPr>
          <a:xfrm>
            <a:off x="5638801" y="8965"/>
            <a:ext cx="3464990" cy="461665"/>
          </a:xfrm>
          <a:prstGeom prst="rect">
            <a:avLst/>
          </a:prstGeom>
          <a:solidFill>
            <a:schemeClr val="bg1">
              <a:lumMod val="95000"/>
            </a:schemeClr>
          </a:solidFill>
        </p:spPr>
        <p:txBody>
          <a:bodyPr wrap="square">
            <a:spAutoFit/>
          </a:bodyPr>
          <a:lstStyle/>
          <a:p>
            <a:pPr algn="just"/>
            <a:r>
              <a:rPr lang="en-GB" sz="1200" i="1" dirty="0">
                <a:latin typeface="+mj-lt"/>
              </a:rPr>
              <a:t>[2024_11_27-28 _ ITER ICRF Antenna Arc Detection and Protection Workshop 1, CQ2CVF]</a:t>
            </a:r>
          </a:p>
        </p:txBody>
      </p:sp>
      <p:sp>
        <p:nvSpPr>
          <p:cNvPr id="12" name="Rectangle 2">
            <a:extLst>
              <a:ext uri="{FF2B5EF4-FFF2-40B4-BE49-F238E27FC236}">
                <a16:creationId xmlns:a16="http://schemas.microsoft.com/office/drawing/2014/main" id="{F3C17C9D-222D-8F4D-8DBA-428DBA9FF964}"/>
              </a:ext>
            </a:extLst>
          </p:cNvPr>
          <p:cNvSpPr txBox="1">
            <a:spLocks noChangeAspect="1" noChangeArrowheads="1"/>
          </p:cNvSpPr>
          <p:nvPr/>
        </p:nvSpPr>
        <p:spPr bwMode="auto">
          <a:xfrm>
            <a:off x="-49867" y="59091"/>
            <a:ext cx="6000749"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pPr algn="l"/>
            <a:r>
              <a:rPr lang="en-GB" sz="1800" kern="0" dirty="0"/>
              <a:t>ITER ICRF Antenna Arc Detection &amp; Protection [2/5]</a:t>
            </a:r>
            <a:endParaRPr lang="en-US" sz="1800" kern="0" dirty="0"/>
          </a:p>
        </p:txBody>
      </p:sp>
      <p:pic>
        <p:nvPicPr>
          <p:cNvPr id="3" name="Picture 2" descr="Résultat de recherche d'images pour &quot;ERM LPP logo&quot;">
            <a:extLst>
              <a:ext uri="{FF2B5EF4-FFF2-40B4-BE49-F238E27FC236}">
                <a16:creationId xmlns:a16="http://schemas.microsoft.com/office/drawing/2014/main" id="{61FA5929-9AB9-AF48-9E23-94795EB333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07" r="10046"/>
          <a:stretch/>
        </p:blipFill>
        <p:spPr bwMode="auto">
          <a:xfrm>
            <a:off x="7979517" y="888994"/>
            <a:ext cx="823938" cy="80645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18B27ADA-58F3-5EB5-F0F9-57C3A11FFE9D}"/>
              </a:ext>
            </a:extLst>
          </p:cNvPr>
          <p:cNvSpPr txBox="1">
            <a:spLocks noChangeArrowheads="1"/>
          </p:cNvSpPr>
          <p:nvPr/>
        </p:nvSpPr>
        <p:spPr bwMode="auto">
          <a:xfrm>
            <a:off x="6665960" y="4120189"/>
            <a:ext cx="2179533" cy="485676"/>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200" i="1" kern="0" dirty="0"/>
              <a:t>[F. Louche, et al., this conf.]</a:t>
            </a:r>
          </a:p>
          <a:p>
            <a:pPr marL="0" indent="0">
              <a:buNone/>
            </a:pPr>
            <a:r>
              <a:rPr lang="en-US" sz="1200" i="1" kern="0" dirty="0"/>
              <a:t>[A. </a:t>
            </a:r>
            <a:r>
              <a:rPr lang="en-US" sz="1200" i="1" kern="0" dirty="0" err="1"/>
              <a:t>Krivska</a:t>
            </a:r>
            <a:r>
              <a:rPr lang="en-US" sz="1200" i="1" kern="0" dirty="0"/>
              <a:t>, et al. this conf.]</a:t>
            </a:r>
          </a:p>
        </p:txBody>
      </p:sp>
    </p:spTree>
    <p:extLst>
      <p:ext uri="{BB962C8B-B14F-4D97-AF65-F5344CB8AC3E}">
        <p14:creationId xmlns:p14="http://schemas.microsoft.com/office/powerpoint/2010/main" val="3065781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A3ED4-FC2C-D7ED-9884-D52E3EB111F1}"/>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FD5225AA-8A2A-C65F-2AF1-6AD19BE7F01E}"/>
              </a:ext>
            </a:extLst>
          </p:cNvPr>
          <p:cNvSpPr txBox="1"/>
          <p:nvPr/>
        </p:nvSpPr>
        <p:spPr>
          <a:xfrm>
            <a:off x="247090" y="2296653"/>
            <a:ext cx="8706410" cy="923330"/>
          </a:xfrm>
          <a:prstGeom prst="rect">
            <a:avLst/>
          </a:prstGeom>
          <a:noFill/>
        </p:spPr>
        <p:txBody>
          <a:bodyPr wrap="square">
            <a:spAutoFit/>
          </a:bodyPr>
          <a:lstStyle/>
          <a:p>
            <a:pPr algn="just"/>
            <a:r>
              <a:rPr lang="en-GB" sz="1800" b="0" i="0" u="none" strike="noStrike" baseline="0" dirty="0">
                <a:latin typeface="+mj-lt"/>
                <a:cs typeface="Times New Roman" panose="02020603050405020304" pitchFamily="18" charset="0"/>
              </a:rPr>
              <a:t>Proof of principle for ITER ICRF RAAD by:</a:t>
            </a:r>
          </a:p>
          <a:p>
            <a:pPr marL="400050" indent="-400050" algn="just">
              <a:buAutoNum type="romanUcPeriod"/>
            </a:pPr>
            <a:r>
              <a:rPr lang="en-GB" sz="1800" dirty="0">
                <a:latin typeface="+mj-lt"/>
                <a:cs typeface="Times New Roman" panose="02020603050405020304" pitchFamily="18" charset="0"/>
              </a:rPr>
              <a:t>M</a:t>
            </a:r>
            <a:r>
              <a:rPr lang="en-GB" sz="1800" b="0" i="0" u="none" strike="noStrike" baseline="0" dirty="0">
                <a:latin typeface="+mj-lt"/>
                <a:cs typeface="Times New Roman" panose="02020603050405020304" pitchFamily="18" charset="0"/>
              </a:rPr>
              <a:t>odelling </a:t>
            </a:r>
            <a:r>
              <a:rPr lang="en-GB" sz="1800" b="0" i="0" u="none" strike="noStrike" baseline="0" dirty="0">
                <a:latin typeface="+mj-lt"/>
                <a:cs typeface="Times New Roman" panose="02020603050405020304" pitchFamily="18" charset="0"/>
                <a:sym typeface="Wingdings" panose="05000000000000000000" pitchFamily="2" charset="2"/>
              </a:rPr>
              <a:t> </a:t>
            </a:r>
            <a:r>
              <a:rPr lang="en-GB" sz="1800" b="0" i="1" u="none" strike="noStrike" baseline="0" dirty="0">
                <a:latin typeface="+mj-lt"/>
                <a:cs typeface="Times New Roman" panose="02020603050405020304" pitchFamily="18" charset="0"/>
                <a:sym typeface="Wingdings" panose="05000000000000000000" pitchFamily="2" charset="2"/>
              </a:rPr>
              <a:t>DONE</a:t>
            </a:r>
            <a:r>
              <a:rPr lang="en-GB" sz="1800" b="0" i="0" u="none" strike="noStrike" baseline="0" dirty="0">
                <a:latin typeface="+mj-lt"/>
                <a:cs typeface="Times New Roman" panose="02020603050405020304" pitchFamily="18" charset="0"/>
                <a:sym typeface="Wingdings" panose="05000000000000000000" pitchFamily="2" charset="2"/>
              </a:rPr>
              <a:t>.</a:t>
            </a:r>
            <a:endParaRPr lang="en-GB" sz="1800" dirty="0">
              <a:latin typeface="+mj-lt"/>
              <a:cs typeface="Times New Roman" panose="02020603050405020304" pitchFamily="18" charset="0"/>
              <a:sym typeface="Wingdings" panose="05000000000000000000" pitchFamily="2" charset="2"/>
            </a:endParaRPr>
          </a:p>
          <a:p>
            <a:pPr marL="400050" indent="-400050" algn="just">
              <a:buAutoNum type="romanUcPeriod"/>
            </a:pPr>
            <a:r>
              <a:rPr lang="en-GB" sz="1800" dirty="0">
                <a:latin typeface="+mj-lt"/>
                <a:cs typeface="Times New Roman" panose="02020603050405020304" pitchFamily="18" charset="0"/>
              </a:rPr>
              <a:t>I</a:t>
            </a:r>
            <a:r>
              <a:rPr lang="en-GB" sz="1800" b="0" i="0" u="none" strike="noStrike" baseline="0" dirty="0">
                <a:latin typeface="+mj-lt"/>
                <a:cs typeface="Times New Roman" panose="02020603050405020304" pitchFamily="18" charset="0"/>
              </a:rPr>
              <a:t>mplementation and validation tests of a prototype RAAD module </a:t>
            </a:r>
            <a:r>
              <a:rPr lang="en-GB" sz="1800" b="0" i="0" u="none" strike="noStrike" baseline="0" dirty="0">
                <a:latin typeface="+mj-lt"/>
                <a:cs typeface="Times New Roman" panose="02020603050405020304" pitchFamily="18" charset="0"/>
                <a:sym typeface="Wingdings" panose="05000000000000000000" pitchFamily="2" charset="2"/>
              </a:rPr>
              <a:t> </a:t>
            </a:r>
            <a:r>
              <a:rPr lang="en-GB" sz="1800" b="0" i="1" u="none" strike="noStrike" baseline="0" dirty="0">
                <a:latin typeface="+mj-lt"/>
                <a:cs typeface="Times New Roman" panose="02020603050405020304" pitchFamily="18" charset="0"/>
                <a:sym typeface="Wingdings" panose="05000000000000000000" pitchFamily="2" charset="2"/>
              </a:rPr>
              <a:t>Ongoing</a:t>
            </a:r>
            <a:r>
              <a:rPr lang="en-GB" sz="1800" b="0" i="0" u="none" strike="noStrike" baseline="0" dirty="0">
                <a:latin typeface="+mj-lt"/>
                <a:cs typeface="Times New Roman" panose="02020603050405020304" pitchFamily="18" charset="0"/>
                <a:sym typeface="Wingdings" panose="05000000000000000000" pitchFamily="2" charset="2"/>
              </a:rPr>
              <a:t>.</a:t>
            </a:r>
            <a:endParaRPr lang="en-GB" sz="1800" dirty="0">
              <a:latin typeface="+mj-lt"/>
              <a:cs typeface="Times New Roman" panose="02020603050405020304" pitchFamily="18" charset="0"/>
            </a:endParaRPr>
          </a:p>
        </p:txBody>
      </p:sp>
      <p:graphicFrame>
        <p:nvGraphicFramePr>
          <p:cNvPr id="3" name="Table 2">
            <a:extLst>
              <a:ext uri="{FF2B5EF4-FFF2-40B4-BE49-F238E27FC236}">
                <a16:creationId xmlns:a16="http://schemas.microsoft.com/office/drawing/2014/main" id="{3A8CC4E9-0BAC-48C5-F484-F1E9038B4FA8}"/>
              </a:ext>
            </a:extLst>
          </p:cNvPr>
          <p:cNvGraphicFramePr>
            <a:graphicFrameLocks noGrp="1"/>
          </p:cNvGraphicFramePr>
          <p:nvPr>
            <p:extLst>
              <p:ext uri="{D42A27DB-BD31-4B8C-83A1-F6EECF244321}">
                <p14:modId xmlns:p14="http://schemas.microsoft.com/office/powerpoint/2010/main" val="3488157598"/>
              </p:ext>
            </p:extLst>
          </p:nvPr>
        </p:nvGraphicFramePr>
        <p:xfrm>
          <a:off x="120839" y="555659"/>
          <a:ext cx="8880286" cy="822960"/>
        </p:xfrm>
        <a:graphic>
          <a:graphicData uri="http://schemas.openxmlformats.org/drawingml/2006/table">
            <a:tbl>
              <a:tblPr firstRow="1" bandRow="1">
                <a:tableStyleId>{5940675A-B579-460E-94D1-54222C63F5DA}</a:tableStyleId>
              </a:tblPr>
              <a:tblGrid>
                <a:gridCol w="456374">
                  <a:extLst>
                    <a:ext uri="{9D8B030D-6E8A-4147-A177-3AD203B41FA5}">
                      <a16:colId xmlns:a16="http://schemas.microsoft.com/office/drawing/2014/main" val="2916604538"/>
                    </a:ext>
                  </a:extLst>
                </a:gridCol>
                <a:gridCol w="1987130">
                  <a:extLst>
                    <a:ext uri="{9D8B030D-6E8A-4147-A177-3AD203B41FA5}">
                      <a16:colId xmlns:a16="http://schemas.microsoft.com/office/drawing/2014/main" val="2232852219"/>
                    </a:ext>
                  </a:extLst>
                </a:gridCol>
                <a:gridCol w="2899880">
                  <a:extLst>
                    <a:ext uri="{9D8B030D-6E8A-4147-A177-3AD203B41FA5}">
                      <a16:colId xmlns:a16="http://schemas.microsoft.com/office/drawing/2014/main" val="3025179243"/>
                    </a:ext>
                  </a:extLst>
                </a:gridCol>
                <a:gridCol w="3536902">
                  <a:extLst>
                    <a:ext uri="{9D8B030D-6E8A-4147-A177-3AD203B41FA5}">
                      <a16:colId xmlns:a16="http://schemas.microsoft.com/office/drawing/2014/main" val="2393373541"/>
                    </a:ext>
                  </a:extLst>
                </a:gridCol>
              </a:tblGrid>
              <a:tr h="253141">
                <a:tc>
                  <a:txBody>
                    <a:bodyPr/>
                    <a:lstStyle/>
                    <a:p>
                      <a:pPr algn="just"/>
                      <a:r>
                        <a:rPr lang="en-US" sz="1400" b="1" dirty="0">
                          <a:latin typeface="+mj-lt"/>
                          <a:cs typeface="Times New Roman" panose="02020603050405020304" pitchFamily="18" charset="0"/>
                        </a:rPr>
                        <a:t>#</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Category </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Detail</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Comment</a:t>
                      </a:r>
                      <a:endParaRPr lang="en-GB" sz="1400" b="1" dirty="0">
                        <a:latin typeface="+mj-lt"/>
                        <a:cs typeface="Times New Roman" panose="02020603050405020304" pitchFamily="18" charset="0"/>
                      </a:endParaRPr>
                    </a:p>
                  </a:txBody>
                  <a:tcPr>
                    <a:solidFill>
                      <a:srgbClr val="FFFF00"/>
                    </a:solidFill>
                  </a:tcPr>
                </a:tc>
                <a:extLst>
                  <a:ext uri="{0D108BD9-81ED-4DB2-BD59-A6C34878D82A}">
                    <a16:rowId xmlns:a16="http://schemas.microsoft.com/office/drawing/2014/main" val="2221453140"/>
                  </a:ext>
                </a:extLst>
              </a:tr>
              <a:tr h="349059">
                <a:tc>
                  <a:txBody>
                    <a:bodyPr/>
                    <a:lstStyle/>
                    <a:p>
                      <a:pPr algn="just"/>
                      <a:r>
                        <a:rPr lang="en-US" sz="1400" dirty="0">
                          <a:latin typeface="+mj-lt"/>
                          <a:cs typeface="Times New Roman" panose="02020603050405020304" pitchFamily="18" charset="0"/>
                        </a:rPr>
                        <a:t>4</a:t>
                      </a:r>
                      <a:endParaRPr lang="en-GB" sz="1400" dirty="0">
                        <a:latin typeface="+mj-lt"/>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Times New Roman" panose="02020603050405020304" pitchFamily="18" charset="0"/>
                        </a:rPr>
                        <a:t>Broadband Tx / Rx: active RADAR.</a:t>
                      </a:r>
                      <a:endParaRPr lang="en-GB" sz="1400" kern="1200" dirty="0">
                        <a:solidFill>
                          <a:schemeClr val="tx1"/>
                        </a:solidFill>
                        <a:latin typeface="+mn-lt"/>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Times New Roman" panose="02020603050405020304" pitchFamily="18" charset="0"/>
                        </a:rPr>
                        <a:t>RADAR </a:t>
                      </a:r>
                      <a:r>
                        <a:rPr lang="en-US" sz="1400" kern="1200" dirty="0">
                          <a:solidFill>
                            <a:schemeClr val="tx1"/>
                          </a:solidFill>
                          <a:highlight>
                            <a:srgbClr val="FFFF00"/>
                          </a:highlight>
                          <a:latin typeface="+mn-lt"/>
                          <a:ea typeface="+mn-ea"/>
                          <a:cs typeface="Times New Roman" panose="02020603050405020304" pitchFamily="18" charset="0"/>
                        </a:rPr>
                        <a:t>arc &amp; impairment</a:t>
                      </a:r>
                      <a:r>
                        <a:rPr lang="en-US" sz="1400" kern="1200" dirty="0">
                          <a:solidFill>
                            <a:schemeClr val="tx1"/>
                          </a:solidFill>
                          <a:latin typeface="+mn-lt"/>
                          <a:ea typeface="+mn-ea"/>
                          <a:cs typeface="Times New Roman" panose="02020603050405020304" pitchFamily="18" charset="0"/>
                        </a:rPr>
                        <a:t> </a:t>
                      </a:r>
                      <a:r>
                        <a:rPr lang="en-US" sz="1400" kern="1200" dirty="0">
                          <a:solidFill>
                            <a:schemeClr val="tx1"/>
                          </a:solidFill>
                          <a:highlight>
                            <a:srgbClr val="00FFFF"/>
                          </a:highlight>
                          <a:latin typeface="+mn-lt"/>
                          <a:ea typeface="+mn-ea"/>
                          <a:cs typeface="Times New Roman" panose="02020603050405020304" pitchFamily="18" charset="0"/>
                        </a:rPr>
                        <a:t>detection &amp; localization</a:t>
                      </a:r>
                      <a:r>
                        <a:rPr lang="en-US" sz="1400" kern="1200" dirty="0">
                          <a:solidFill>
                            <a:schemeClr val="tx1"/>
                          </a:solidFill>
                          <a:latin typeface="+mn-lt"/>
                          <a:ea typeface="+mn-ea"/>
                          <a:cs typeface="Times New Roman" panose="02020603050405020304" pitchFamily="18" charset="0"/>
                        </a:rPr>
                        <a:t> (RAAD).</a:t>
                      </a:r>
                      <a:endParaRPr lang="en-GB" sz="1400" kern="1200" dirty="0">
                        <a:solidFill>
                          <a:schemeClr val="tx1"/>
                        </a:solidFill>
                        <a:latin typeface="+mn-lt"/>
                        <a:ea typeface="+mn-ea"/>
                        <a:cs typeface="Times New Roman" panose="02020603050405020304" pitchFamily="18" charset="0"/>
                      </a:endParaRP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kern="1200" dirty="0">
                          <a:solidFill>
                            <a:schemeClr val="tx1"/>
                          </a:solidFill>
                          <a:latin typeface="+mn-lt"/>
                          <a:ea typeface="+mn-ea"/>
                          <a:cs typeface="Times New Roman" panose="02020603050405020304" pitchFamily="18" charset="0"/>
                        </a:rPr>
                        <a:t>Extensive work with </a:t>
                      </a:r>
                      <a:r>
                        <a:rPr lang="en-US" sz="1400" kern="1200" dirty="0" err="1">
                          <a:solidFill>
                            <a:schemeClr val="tx1"/>
                          </a:solidFill>
                          <a:latin typeface="+mn-lt"/>
                          <a:ea typeface="+mn-ea"/>
                          <a:cs typeface="Times New Roman" panose="02020603050405020304" pitchFamily="18" charset="0"/>
                        </a:rPr>
                        <a:t>Politecnico</a:t>
                      </a:r>
                      <a:r>
                        <a:rPr lang="en-US" sz="1400" kern="1200" dirty="0">
                          <a:solidFill>
                            <a:schemeClr val="tx1"/>
                          </a:solidFill>
                          <a:latin typeface="+mn-lt"/>
                          <a:ea typeface="+mn-ea"/>
                          <a:cs typeface="Times New Roman" panose="02020603050405020304" pitchFamily="18" charset="0"/>
                        </a:rPr>
                        <a:t> di Torino under IO/24/CT/4300003010.</a:t>
                      </a:r>
                      <a:endParaRPr lang="en-GB" sz="1400" kern="1200" dirty="0">
                        <a:solidFill>
                          <a:schemeClr val="tx1"/>
                        </a:solidFill>
                        <a:latin typeface="+mn-lt"/>
                        <a:ea typeface="+mn-ea"/>
                        <a:cs typeface="Times New Roman" panose="02020603050405020304" pitchFamily="18" charset="0"/>
                      </a:endParaRPr>
                    </a:p>
                  </a:txBody>
                  <a:tcPr/>
                </a:tc>
                <a:extLst>
                  <a:ext uri="{0D108BD9-81ED-4DB2-BD59-A6C34878D82A}">
                    <a16:rowId xmlns:a16="http://schemas.microsoft.com/office/drawing/2014/main" val="560506682"/>
                  </a:ext>
                </a:extLst>
              </a:tr>
            </a:tbl>
          </a:graphicData>
        </a:graphic>
      </p:graphicFrame>
      <p:sp>
        <p:nvSpPr>
          <p:cNvPr id="14" name="Rectangle 3">
            <a:extLst>
              <a:ext uri="{FF2B5EF4-FFF2-40B4-BE49-F238E27FC236}">
                <a16:creationId xmlns:a16="http://schemas.microsoft.com/office/drawing/2014/main" id="{01F7B1C8-05BB-418B-09BC-682DF55D8D65}"/>
              </a:ext>
            </a:extLst>
          </p:cNvPr>
          <p:cNvSpPr txBox="1">
            <a:spLocks noChangeArrowheads="1"/>
          </p:cNvSpPr>
          <p:nvPr/>
        </p:nvSpPr>
        <p:spPr bwMode="auto">
          <a:xfrm>
            <a:off x="6224306" y="2297138"/>
            <a:ext cx="2243419" cy="488432"/>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200" i="1" kern="0" dirty="0"/>
              <a:t>[S. Porporato, et al., this conf.]</a:t>
            </a:r>
          </a:p>
          <a:p>
            <a:pPr marL="0" indent="0">
              <a:buNone/>
            </a:pPr>
            <a:r>
              <a:rPr lang="en-US" sz="1200" i="1" kern="0" dirty="0"/>
              <a:t>[D. Milanesio, et al., this conf.]</a:t>
            </a:r>
          </a:p>
          <a:p>
            <a:pPr marL="0" indent="0">
              <a:buNone/>
            </a:pPr>
            <a:endParaRPr lang="en-US" sz="1200" i="1" kern="0" dirty="0"/>
          </a:p>
        </p:txBody>
      </p:sp>
      <p:sp>
        <p:nvSpPr>
          <p:cNvPr id="17" name="Arrow: Right 16">
            <a:extLst>
              <a:ext uri="{FF2B5EF4-FFF2-40B4-BE49-F238E27FC236}">
                <a16:creationId xmlns:a16="http://schemas.microsoft.com/office/drawing/2014/main" id="{284FE979-BD70-24B7-DCD8-B1FE5FEB365F}"/>
              </a:ext>
            </a:extLst>
          </p:cNvPr>
          <p:cNvSpPr/>
          <p:nvPr/>
        </p:nvSpPr>
        <p:spPr bwMode="auto">
          <a:xfrm>
            <a:off x="217345" y="5450600"/>
            <a:ext cx="723899" cy="42862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
        <p:nvSpPr>
          <p:cNvPr id="18" name="Rectangle 17">
            <a:extLst>
              <a:ext uri="{FF2B5EF4-FFF2-40B4-BE49-F238E27FC236}">
                <a16:creationId xmlns:a16="http://schemas.microsoft.com/office/drawing/2014/main" id="{990F7D14-397E-7098-1143-1841AA83F355}"/>
              </a:ext>
            </a:extLst>
          </p:cNvPr>
          <p:cNvSpPr/>
          <p:nvPr/>
        </p:nvSpPr>
        <p:spPr>
          <a:xfrm>
            <a:off x="941244" y="1775084"/>
            <a:ext cx="4849956" cy="430887"/>
          </a:xfrm>
          <a:prstGeom prst="rect">
            <a:avLst/>
          </a:prstGeom>
        </p:spPr>
        <p:txBody>
          <a:bodyPr wrap="square">
            <a:spAutoFit/>
          </a:bodyPr>
          <a:lstStyle/>
          <a:p>
            <a:pPr algn="just"/>
            <a:r>
              <a:rPr lang="en-US" sz="2200" dirty="0">
                <a:latin typeface="+mj-lt"/>
                <a:cs typeface="Times New Roman" panose="02020603050405020304" pitchFamily="18" charset="0"/>
              </a:rPr>
              <a:t>Work with </a:t>
            </a:r>
            <a:r>
              <a:rPr lang="en-US" sz="2200" dirty="0" err="1">
                <a:latin typeface="+mj-lt"/>
                <a:cs typeface="Times New Roman" panose="02020603050405020304" pitchFamily="18" charset="0"/>
              </a:rPr>
              <a:t>Politecnico</a:t>
            </a:r>
            <a:r>
              <a:rPr lang="en-US" sz="2200" dirty="0">
                <a:latin typeface="+mj-lt"/>
                <a:cs typeface="Times New Roman" panose="02020603050405020304" pitchFamily="18" charset="0"/>
              </a:rPr>
              <a:t> di Torino:</a:t>
            </a:r>
            <a:endParaRPr lang="en-GB" sz="2200" dirty="0">
              <a:latin typeface="+mj-lt"/>
              <a:cs typeface="Times New Roman" panose="02020603050405020304" pitchFamily="18" charset="0"/>
            </a:endParaRPr>
          </a:p>
        </p:txBody>
      </p:sp>
      <p:sp>
        <p:nvSpPr>
          <p:cNvPr id="20" name="Arrow: Right 19">
            <a:extLst>
              <a:ext uri="{FF2B5EF4-FFF2-40B4-BE49-F238E27FC236}">
                <a16:creationId xmlns:a16="http://schemas.microsoft.com/office/drawing/2014/main" id="{E3CCC815-0F6C-A5DD-6118-FED507D50662}"/>
              </a:ext>
            </a:extLst>
          </p:cNvPr>
          <p:cNvSpPr/>
          <p:nvPr/>
        </p:nvSpPr>
        <p:spPr bwMode="auto">
          <a:xfrm>
            <a:off x="152276" y="1796463"/>
            <a:ext cx="723899" cy="42862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
        <p:nvSpPr>
          <p:cNvPr id="21" name="Rectangle 20">
            <a:extLst>
              <a:ext uri="{FF2B5EF4-FFF2-40B4-BE49-F238E27FC236}">
                <a16:creationId xmlns:a16="http://schemas.microsoft.com/office/drawing/2014/main" id="{4836D3B2-5C74-734A-A351-899FEC611826}"/>
              </a:ext>
            </a:extLst>
          </p:cNvPr>
          <p:cNvSpPr/>
          <p:nvPr/>
        </p:nvSpPr>
        <p:spPr>
          <a:xfrm>
            <a:off x="1071743" y="5269922"/>
            <a:ext cx="4938532" cy="769441"/>
          </a:xfrm>
          <a:prstGeom prst="rect">
            <a:avLst/>
          </a:prstGeom>
        </p:spPr>
        <p:txBody>
          <a:bodyPr wrap="square">
            <a:spAutoFit/>
          </a:bodyPr>
          <a:lstStyle/>
          <a:p>
            <a:pPr algn="just"/>
            <a:r>
              <a:rPr lang="en-US" sz="2200" dirty="0">
                <a:latin typeface="+mj-lt"/>
                <a:cs typeface="Times New Roman" panose="02020603050405020304" pitchFamily="18" charset="0"/>
              </a:rPr>
              <a:t>Ongoing: implementation of framework for tests on AUG in 2026.</a:t>
            </a:r>
            <a:endParaRPr lang="en-GB" sz="2200" dirty="0">
              <a:latin typeface="+mj-lt"/>
              <a:cs typeface="Times New Roman" panose="02020603050405020304" pitchFamily="18" charset="0"/>
            </a:endParaRPr>
          </a:p>
        </p:txBody>
      </p:sp>
      <p:sp>
        <p:nvSpPr>
          <p:cNvPr id="22" name="Rectangle 1">
            <a:extLst>
              <a:ext uri="{FF2B5EF4-FFF2-40B4-BE49-F238E27FC236}">
                <a16:creationId xmlns:a16="http://schemas.microsoft.com/office/drawing/2014/main" id="{6D6D685B-5CDB-BE76-D75A-03285219F013}"/>
              </a:ext>
            </a:extLst>
          </p:cNvPr>
          <p:cNvSpPr>
            <a:spLocks noChangeArrowheads="1"/>
          </p:cNvSpPr>
          <p:nvPr/>
        </p:nvSpPr>
        <p:spPr bwMode="auto">
          <a:xfrm>
            <a:off x="2389044" y="3503345"/>
            <a:ext cx="59072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just" defTabSz="914400" rtl="0" eaLnBrk="0" fontAlgn="base" latinLnBrk="0" hangingPunct="0">
              <a:lnSpc>
                <a:spcPct val="100000"/>
              </a:lnSpc>
              <a:spcBef>
                <a:spcPct val="0"/>
              </a:spcBef>
              <a:spcAft>
                <a:spcPct val="0"/>
              </a:spcAft>
              <a:buClrTx/>
              <a:buSzTx/>
              <a:tabLst/>
            </a:pPr>
            <a:r>
              <a:rPr kumimoji="0" lang="en-GB" altLang="en-US" sz="1800" b="0" i="0" u="none" strike="noStrike" cap="none" normalizeH="0" baseline="0" dirty="0" bmk="_Ref152144004">
                <a:ln>
                  <a:noFill/>
                </a:ln>
                <a:solidFill>
                  <a:schemeClr val="tx1"/>
                </a:solidFill>
                <a:effectLst/>
                <a:latin typeface="+mj-lt"/>
                <a:ea typeface="Calibri" panose="020F0502020204030204" pitchFamily="34" charset="0"/>
                <a:cs typeface="Times New Roman" panose="02020603050405020304" pitchFamily="18" charset="0"/>
              </a:rPr>
              <a:t>[A] RAAD is able to detect arcs in less than 5 </a:t>
            </a:r>
            <a:r>
              <a:rPr kumimoji="0" lang="en-GB" altLang="en-US" sz="1800" b="0" i="0" u="none" strike="noStrike" cap="none" normalizeH="0" baseline="0" dirty="0" err="1" bmk="_Ref152144004">
                <a:ln>
                  <a:noFill/>
                </a:ln>
                <a:solidFill>
                  <a:schemeClr val="tx1"/>
                </a:solidFill>
                <a:effectLst/>
                <a:latin typeface="+mj-lt"/>
                <a:ea typeface="Calibri" panose="020F0502020204030204" pitchFamily="34" charset="0"/>
                <a:cs typeface="Times New Roman" panose="02020603050405020304" pitchFamily="18" charset="0"/>
              </a:rPr>
              <a:t>μs</a:t>
            </a:r>
            <a:r>
              <a:rPr kumimoji="0" lang="en-GB" altLang="en-US" sz="1800" b="0" i="0" u="none" strike="noStrike" cap="none" normalizeH="0" baseline="0" dirty="0" bmk="_Ref152144004">
                <a:ln>
                  <a:noFill/>
                </a:ln>
                <a:solidFill>
                  <a:schemeClr val="tx1"/>
                </a:solidFill>
                <a:effectLst/>
                <a:latin typeface="+mj-lt"/>
                <a:ea typeface="Calibri" panose="020F0502020204030204" pitchFamily="34" charset="0"/>
                <a:cs typeface="Times New Roman" panose="02020603050405020304" pitchFamily="18" charset="0"/>
              </a:rPr>
              <a:t>.</a:t>
            </a:r>
            <a:endParaRPr kumimoji="0" lang="en-GB" altLang="en-US" sz="1800" b="0" i="0" u="none" strike="noStrike" cap="none" normalizeH="0" baseline="0" dirty="0" bmk="_Ref152144004">
              <a:ln>
                <a:noFill/>
              </a:ln>
              <a:solidFill>
                <a:schemeClr val="tx1"/>
              </a:solidFill>
              <a:effectLst/>
              <a:latin typeface="+mj-lt"/>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GB" altLang="en-US" sz="1800" b="0" i="0" u="none" strike="noStrike" cap="none" normalizeH="0" baseline="0" dirty="0" bmk="_Ref152144004">
                <a:ln>
                  <a:noFill/>
                </a:ln>
                <a:solidFill>
                  <a:schemeClr val="tx1"/>
                </a:solidFill>
                <a:effectLst/>
                <a:latin typeface="+mj-lt"/>
                <a:ea typeface="Calibri" panose="020F0502020204030204" pitchFamily="34" charset="0"/>
                <a:cs typeface="Times New Roman" panose="02020603050405020304" pitchFamily="18" charset="0"/>
              </a:rPr>
              <a:t>[B] RAAD shall protect the </a:t>
            </a:r>
            <a:r>
              <a:rPr lang="en-GB" altLang="en-US" sz="1800" dirty="0" bmk="_Ref152144004">
                <a:latin typeface="+mj-lt"/>
                <a:ea typeface="Calibri" panose="020F0502020204030204" pitchFamily="34" charset="0"/>
                <a:cs typeface="Times New Roman" panose="02020603050405020304" pitchFamily="18" charset="0"/>
              </a:rPr>
              <a:t>windows, </a:t>
            </a:r>
            <a:r>
              <a:rPr kumimoji="0" lang="en-GB" altLang="en-US" sz="1800" b="0" i="0" u="none" strike="noStrike" cap="none" normalizeH="0" baseline="0" dirty="0" bmk="_Ref152144004">
                <a:ln>
                  <a:noFill/>
                </a:ln>
                <a:solidFill>
                  <a:schemeClr val="tx1"/>
                </a:solidFill>
                <a:effectLst/>
                <a:latin typeface="+mj-lt"/>
                <a:ea typeface="Calibri" panose="020F0502020204030204" pitchFamily="34" charset="0"/>
                <a:cs typeface="Times New Roman" panose="02020603050405020304" pitchFamily="18" charset="0"/>
              </a:rPr>
              <a:t>and detec</a:t>
            </a:r>
            <a:r>
              <a:rPr lang="en-GB" altLang="en-US" sz="1800" dirty="0" bmk="_Ref152144004">
                <a:latin typeface="+mj-lt"/>
                <a:ea typeface="Calibri" panose="020F0502020204030204" pitchFamily="34" charset="0"/>
                <a:cs typeface="Times New Roman" panose="02020603050405020304" pitchFamily="18" charset="0"/>
              </a:rPr>
              <a:t>t arcs </a:t>
            </a:r>
            <a:r>
              <a:rPr kumimoji="0" lang="en-GB" altLang="en-US" sz="1800" b="0" i="0" u="none" strike="noStrike" cap="none" normalizeH="0" baseline="0" dirty="0" bmk="_Ref152144004">
                <a:ln>
                  <a:noFill/>
                </a:ln>
                <a:solidFill>
                  <a:schemeClr val="tx1"/>
                </a:solidFill>
                <a:effectLst/>
                <a:latin typeface="+mj-lt"/>
                <a:ea typeface="Calibri" panose="020F0502020204030204" pitchFamily="34" charset="0"/>
                <a:cs typeface="Times New Roman" panose="02020603050405020304" pitchFamily="18" charset="0"/>
              </a:rPr>
              <a:t>at the low voltage regions in the antennas.</a:t>
            </a:r>
            <a:endParaRPr kumimoji="0" lang="en-GB" altLang="en-US" sz="1800" b="0" i="0" u="none" strike="noStrike" cap="none" normalizeH="0" baseline="0" dirty="0" bmk="">
              <a:ln>
                <a:noFill/>
              </a:ln>
              <a:solidFill>
                <a:schemeClr val="tx1"/>
              </a:solidFill>
              <a:effectLst/>
              <a:latin typeface="+mj-lt"/>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GB" altLang="en-US" sz="1800" b="0" i="0"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[C] RAAD is able to discriminate arcs from other events.</a:t>
            </a:r>
            <a:endParaRPr kumimoji="0" lang="en-GB" altLang="en-US" sz="1800" b="0" i="0" u="none" strike="noStrike" cap="none" normalizeH="0" baseline="0" dirty="0">
              <a:ln>
                <a:noFill/>
              </a:ln>
              <a:solidFill>
                <a:schemeClr val="tx1"/>
              </a:solidFill>
              <a:effectLst/>
              <a:latin typeface="+mj-lt"/>
              <a:cs typeface="Times New Roman" panose="02020603050405020304" pitchFamily="18" charset="0"/>
            </a:endParaRPr>
          </a:p>
        </p:txBody>
      </p:sp>
      <p:sp>
        <p:nvSpPr>
          <p:cNvPr id="23" name="Left Brace 22">
            <a:extLst>
              <a:ext uri="{FF2B5EF4-FFF2-40B4-BE49-F238E27FC236}">
                <a16:creationId xmlns:a16="http://schemas.microsoft.com/office/drawing/2014/main" id="{26FBB9BF-8A42-A7CE-ECFC-1E23B929843F}"/>
              </a:ext>
            </a:extLst>
          </p:cNvPr>
          <p:cNvSpPr/>
          <p:nvPr/>
        </p:nvSpPr>
        <p:spPr bwMode="auto">
          <a:xfrm>
            <a:off x="2028825" y="3471640"/>
            <a:ext cx="531669" cy="1417859"/>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
        <p:nvSpPr>
          <p:cNvPr id="25" name="TextBox 24">
            <a:extLst>
              <a:ext uri="{FF2B5EF4-FFF2-40B4-BE49-F238E27FC236}">
                <a16:creationId xmlns:a16="http://schemas.microsoft.com/office/drawing/2014/main" id="{BF8E3C8F-2353-27CB-5E1C-ED76EA910656}"/>
              </a:ext>
            </a:extLst>
          </p:cNvPr>
          <p:cNvSpPr txBox="1"/>
          <p:nvPr/>
        </p:nvSpPr>
        <p:spPr>
          <a:xfrm rot="20459707">
            <a:off x="300271" y="3957785"/>
            <a:ext cx="2142924" cy="369332"/>
          </a:xfrm>
          <a:prstGeom prst="rect">
            <a:avLst/>
          </a:prstGeom>
          <a:noFill/>
        </p:spPr>
        <p:txBody>
          <a:bodyPr wrap="square">
            <a:spAutoFit/>
          </a:bodyPr>
          <a:lstStyle/>
          <a:p>
            <a:pPr algn="ctr"/>
            <a:r>
              <a:rPr lang="en-GB" sz="1800" b="0" i="0" u="none" strike="noStrike" baseline="0" dirty="0">
                <a:latin typeface="+mj-lt"/>
                <a:cs typeface="Times New Roman" panose="02020603050405020304" pitchFamily="18" charset="0"/>
              </a:rPr>
              <a:t>Proof of principle </a:t>
            </a:r>
            <a:endParaRPr lang="en-GB" sz="1800" dirty="0"/>
          </a:p>
        </p:txBody>
      </p:sp>
      <p:pic>
        <p:nvPicPr>
          <p:cNvPr id="2" name="Picture 1">
            <a:extLst>
              <a:ext uri="{FF2B5EF4-FFF2-40B4-BE49-F238E27FC236}">
                <a16:creationId xmlns:a16="http://schemas.microsoft.com/office/drawing/2014/main" id="{3C146DAA-881F-0C12-E0E2-994712E8C369}"/>
              </a:ext>
            </a:extLst>
          </p:cNvPr>
          <p:cNvPicPr>
            <a:picLocks noChangeAspect="1"/>
          </p:cNvPicPr>
          <p:nvPr/>
        </p:nvPicPr>
        <p:blipFill>
          <a:blip r:embed="rId2"/>
          <a:stretch>
            <a:fillRect/>
          </a:stretch>
        </p:blipFill>
        <p:spPr>
          <a:xfrm>
            <a:off x="6621476" y="1506004"/>
            <a:ext cx="1484300" cy="660113"/>
          </a:xfrm>
          <a:prstGeom prst="rect">
            <a:avLst/>
          </a:prstGeom>
        </p:spPr>
      </p:pic>
      <p:sp>
        <p:nvSpPr>
          <p:cNvPr id="5" name="TextBox 4">
            <a:extLst>
              <a:ext uri="{FF2B5EF4-FFF2-40B4-BE49-F238E27FC236}">
                <a16:creationId xmlns:a16="http://schemas.microsoft.com/office/drawing/2014/main" id="{4FACE2C3-3D59-C657-1470-E6AB20A160C7}"/>
              </a:ext>
            </a:extLst>
          </p:cNvPr>
          <p:cNvSpPr txBox="1"/>
          <p:nvPr/>
        </p:nvSpPr>
        <p:spPr>
          <a:xfrm>
            <a:off x="5638801" y="8965"/>
            <a:ext cx="3464990" cy="461665"/>
          </a:xfrm>
          <a:prstGeom prst="rect">
            <a:avLst/>
          </a:prstGeom>
          <a:solidFill>
            <a:schemeClr val="bg1">
              <a:lumMod val="95000"/>
            </a:schemeClr>
          </a:solidFill>
        </p:spPr>
        <p:txBody>
          <a:bodyPr wrap="square">
            <a:spAutoFit/>
          </a:bodyPr>
          <a:lstStyle/>
          <a:p>
            <a:pPr algn="just"/>
            <a:r>
              <a:rPr lang="en-GB" sz="1200" i="1" dirty="0">
                <a:latin typeface="+mj-lt"/>
              </a:rPr>
              <a:t>[2024_11_27-28 _ ITER ICRF Antenna Arc Detection and Protection Workshop 1, CQ2CVF]</a:t>
            </a:r>
          </a:p>
        </p:txBody>
      </p:sp>
      <p:sp>
        <p:nvSpPr>
          <p:cNvPr id="6" name="Rectangle 2">
            <a:extLst>
              <a:ext uri="{FF2B5EF4-FFF2-40B4-BE49-F238E27FC236}">
                <a16:creationId xmlns:a16="http://schemas.microsoft.com/office/drawing/2014/main" id="{CD21B357-5F7B-7D61-8AEA-7AD34255DA86}"/>
              </a:ext>
            </a:extLst>
          </p:cNvPr>
          <p:cNvSpPr txBox="1">
            <a:spLocks noChangeAspect="1" noChangeArrowheads="1"/>
          </p:cNvSpPr>
          <p:nvPr/>
        </p:nvSpPr>
        <p:spPr bwMode="auto">
          <a:xfrm>
            <a:off x="-49867" y="59091"/>
            <a:ext cx="6000749"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pPr algn="l"/>
            <a:r>
              <a:rPr lang="en-GB" sz="1800" kern="0" dirty="0"/>
              <a:t>ITER ICRF Antenna Arc Detection &amp; Protection [3/5]</a:t>
            </a:r>
            <a:endParaRPr lang="en-US" sz="1800" kern="0" dirty="0"/>
          </a:p>
        </p:txBody>
      </p:sp>
    </p:spTree>
    <p:extLst>
      <p:ext uri="{BB962C8B-B14F-4D97-AF65-F5344CB8AC3E}">
        <p14:creationId xmlns:p14="http://schemas.microsoft.com/office/powerpoint/2010/main" val="3375851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3CE7-2222-9E6B-161B-9AC99AFE6596}"/>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38842EE-9D0F-8A70-AC80-F16CC7F4BC52}"/>
              </a:ext>
            </a:extLst>
          </p:cNvPr>
          <p:cNvGraphicFramePr>
            <a:graphicFrameLocks noGrp="1"/>
          </p:cNvGraphicFramePr>
          <p:nvPr>
            <p:extLst>
              <p:ext uri="{D42A27DB-BD31-4B8C-83A1-F6EECF244321}">
                <p14:modId xmlns:p14="http://schemas.microsoft.com/office/powerpoint/2010/main" val="452937690"/>
              </p:ext>
            </p:extLst>
          </p:nvPr>
        </p:nvGraphicFramePr>
        <p:xfrm>
          <a:off x="120839" y="555659"/>
          <a:ext cx="8880286" cy="1036320"/>
        </p:xfrm>
        <a:graphic>
          <a:graphicData uri="http://schemas.openxmlformats.org/drawingml/2006/table">
            <a:tbl>
              <a:tblPr firstRow="1" bandRow="1">
                <a:tableStyleId>{5940675A-B579-460E-94D1-54222C63F5DA}</a:tableStyleId>
              </a:tblPr>
              <a:tblGrid>
                <a:gridCol w="456374">
                  <a:extLst>
                    <a:ext uri="{9D8B030D-6E8A-4147-A177-3AD203B41FA5}">
                      <a16:colId xmlns:a16="http://schemas.microsoft.com/office/drawing/2014/main" val="2916604538"/>
                    </a:ext>
                  </a:extLst>
                </a:gridCol>
                <a:gridCol w="1987130">
                  <a:extLst>
                    <a:ext uri="{9D8B030D-6E8A-4147-A177-3AD203B41FA5}">
                      <a16:colId xmlns:a16="http://schemas.microsoft.com/office/drawing/2014/main" val="2232852219"/>
                    </a:ext>
                  </a:extLst>
                </a:gridCol>
                <a:gridCol w="2899880">
                  <a:extLst>
                    <a:ext uri="{9D8B030D-6E8A-4147-A177-3AD203B41FA5}">
                      <a16:colId xmlns:a16="http://schemas.microsoft.com/office/drawing/2014/main" val="3025179243"/>
                    </a:ext>
                  </a:extLst>
                </a:gridCol>
                <a:gridCol w="3536902">
                  <a:extLst>
                    <a:ext uri="{9D8B030D-6E8A-4147-A177-3AD203B41FA5}">
                      <a16:colId xmlns:a16="http://schemas.microsoft.com/office/drawing/2014/main" val="2393373541"/>
                    </a:ext>
                  </a:extLst>
                </a:gridCol>
              </a:tblGrid>
              <a:tr h="253141">
                <a:tc>
                  <a:txBody>
                    <a:bodyPr/>
                    <a:lstStyle/>
                    <a:p>
                      <a:pPr algn="just"/>
                      <a:r>
                        <a:rPr lang="en-US" sz="1400" b="1" dirty="0">
                          <a:latin typeface="+mj-lt"/>
                          <a:cs typeface="Times New Roman" panose="02020603050405020304" pitchFamily="18" charset="0"/>
                        </a:rPr>
                        <a:t>#</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Category </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Detail</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Comment</a:t>
                      </a:r>
                      <a:endParaRPr lang="en-GB" sz="1400" b="1" dirty="0">
                        <a:latin typeface="+mj-lt"/>
                        <a:cs typeface="Times New Roman" panose="02020603050405020304" pitchFamily="18" charset="0"/>
                      </a:endParaRPr>
                    </a:p>
                  </a:txBody>
                  <a:tcPr>
                    <a:solidFill>
                      <a:srgbClr val="FFFF00"/>
                    </a:solidFill>
                  </a:tcPr>
                </a:tc>
                <a:extLst>
                  <a:ext uri="{0D108BD9-81ED-4DB2-BD59-A6C34878D82A}">
                    <a16:rowId xmlns:a16="http://schemas.microsoft.com/office/drawing/2014/main" val="2221453140"/>
                  </a:ext>
                </a:extLst>
              </a:tr>
              <a:tr h="349059">
                <a:tc>
                  <a:txBody>
                    <a:bodyPr/>
                    <a:lstStyle/>
                    <a:p>
                      <a:pPr algn="just"/>
                      <a:r>
                        <a:rPr lang="en-US" sz="1400" dirty="0">
                          <a:latin typeface="+mj-lt"/>
                          <a:cs typeface="Times New Roman" panose="02020603050405020304" pitchFamily="18" charset="0"/>
                        </a:rPr>
                        <a:t>5</a:t>
                      </a:r>
                      <a:endParaRPr lang="en-GB" sz="1400" dirty="0">
                        <a:latin typeface="+mj-lt"/>
                        <a:cs typeface="Times New Roman" panose="02020603050405020304" pitchFamily="18" charset="0"/>
                      </a:endParaRPr>
                    </a:p>
                  </a:txBody>
                  <a:tcPr/>
                </a:tc>
                <a:tc>
                  <a:txBody>
                    <a:bodyPr/>
                    <a:lstStyle/>
                    <a:p>
                      <a:pPr algn="just"/>
                      <a:r>
                        <a:rPr lang="en-US" sz="1400" dirty="0">
                          <a:latin typeface="+mj-lt"/>
                          <a:cs typeface="Times New Roman" panose="02020603050405020304" pitchFamily="18" charset="0"/>
                        </a:rPr>
                        <a:t>Broadband Rx: “passive” RADAR.</a:t>
                      </a:r>
                      <a:endParaRPr lang="en-GB" sz="1400" dirty="0">
                        <a:latin typeface="+mj-lt"/>
                        <a:cs typeface="Times New Roman" panose="02020603050405020304" pitchFamily="18" charset="0"/>
                      </a:endParaRPr>
                    </a:p>
                  </a:txBody>
                  <a:tcPr/>
                </a:tc>
                <a:tc>
                  <a:txBody>
                    <a:bodyPr/>
                    <a:lstStyle/>
                    <a:p>
                      <a:pPr algn="just"/>
                      <a:r>
                        <a:rPr lang="en-US" sz="1400" dirty="0">
                          <a:latin typeface="+mj-lt"/>
                          <a:cs typeface="Times New Roman" panose="02020603050405020304" pitchFamily="18" charset="0"/>
                        </a:rPr>
                        <a:t>Sub (&amp; Sup) Harmonic Arc Detection (SSHAD).</a:t>
                      </a:r>
                      <a:endParaRPr lang="en-GB" sz="1400" dirty="0">
                        <a:latin typeface="+mj-lt"/>
                        <a:cs typeface="Times New Roman" panose="02020603050405020304" pitchFamily="18" charset="0"/>
                      </a:endParaRPr>
                    </a:p>
                  </a:txBody>
                  <a:tcPr/>
                </a:tc>
                <a:tc>
                  <a:txBody>
                    <a:bodyPr/>
                    <a:lstStyle/>
                    <a:p>
                      <a:pPr marL="285750" indent="-285750" algn="just">
                        <a:buFont typeface="Courier New" panose="02070309020205020404" pitchFamily="49" charset="0"/>
                        <a:buChar char="o"/>
                      </a:pPr>
                      <a:r>
                        <a:rPr lang="en-US" sz="1400" dirty="0">
                          <a:latin typeface="+mj-lt"/>
                          <a:cs typeface="Times New Roman" panose="02020603050405020304" pitchFamily="18" charset="0"/>
                        </a:rPr>
                        <a:t>Feedback from: CEA-IRFM, AUG, JET.</a:t>
                      </a:r>
                    </a:p>
                    <a:p>
                      <a:pPr marL="285750" indent="-285750" algn="just">
                        <a:buFont typeface="Courier New" panose="02070309020205020404" pitchFamily="49" charset="0"/>
                        <a:buChar char="o"/>
                      </a:pPr>
                      <a:r>
                        <a:rPr lang="en-US" sz="1400" dirty="0" err="1">
                          <a:latin typeface="+mj-lt"/>
                          <a:cs typeface="Times New Roman" panose="02020603050405020304" pitchFamily="18" charset="0"/>
                        </a:rPr>
                        <a:t>Politecnico</a:t>
                      </a:r>
                      <a:r>
                        <a:rPr lang="en-US" sz="1400" dirty="0">
                          <a:latin typeface="+mj-lt"/>
                          <a:cs typeface="Times New Roman" panose="02020603050405020304" pitchFamily="18" charset="0"/>
                        </a:rPr>
                        <a:t> di Torino under IO/24/CT/4300003010.</a:t>
                      </a:r>
                      <a:endParaRPr lang="en-GB" sz="1400" dirty="0">
                        <a:latin typeface="+mj-lt"/>
                        <a:cs typeface="Times New Roman" panose="02020603050405020304" pitchFamily="18" charset="0"/>
                      </a:endParaRPr>
                    </a:p>
                  </a:txBody>
                  <a:tcPr/>
                </a:tc>
                <a:extLst>
                  <a:ext uri="{0D108BD9-81ED-4DB2-BD59-A6C34878D82A}">
                    <a16:rowId xmlns:a16="http://schemas.microsoft.com/office/drawing/2014/main" val="560506682"/>
                  </a:ext>
                </a:extLst>
              </a:tr>
            </a:tbl>
          </a:graphicData>
        </a:graphic>
      </p:graphicFrame>
      <p:sp>
        <p:nvSpPr>
          <p:cNvPr id="2" name="Rectangle 1">
            <a:extLst>
              <a:ext uri="{FF2B5EF4-FFF2-40B4-BE49-F238E27FC236}">
                <a16:creationId xmlns:a16="http://schemas.microsoft.com/office/drawing/2014/main" id="{FAA378BF-444F-E1FF-2D6A-3CADEE0EC0BD}"/>
              </a:ext>
            </a:extLst>
          </p:cNvPr>
          <p:cNvSpPr/>
          <p:nvPr/>
        </p:nvSpPr>
        <p:spPr>
          <a:xfrm>
            <a:off x="100572" y="1706469"/>
            <a:ext cx="8601075" cy="1323439"/>
          </a:xfrm>
          <a:prstGeom prst="rect">
            <a:avLst/>
          </a:prstGeom>
        </p:spPr>
        <p:txBody>
          <a:bodyPr wrap="square">
            <a:spAutoFit/>
          </a:bodyPr>
          <a:lstStyle/>
          <a:p>
            <a:pPr marL="342900" indent="-342900" algn="just">
              <a:buFont typeface="Courier New" panose="02070309020205020404" pitchFamily="49" charset="0"/>
              <a:buChar char="o"/>
            </a:pPr>
            <a:r>
              <a:rPr lang="en-GB" sz="1600" dirty="0">
                <a:latin typeface="+mj-lt"/>
                <a:cs typeface="Times New Roman" panose="02020603050405020304" pitchFamily="18" charset="0"/>
              </a:rPr>
              <a:t>At the operation frequency, the generators and antennas are tuned; but they are mismatched at all other frequencies.</a:t>
            </a:r>
          </a:p>
          <a:p>
            <a:pPr marL="342900" indent="-342900" algn="just">
              <a:buFont typeface="Courier New" panose="02070309020205020404" pitchFamily="49" charset="0"/>
              <a:buChar char="o"/>
            </a:pPr>
            <a:r>
              <a:rPr lang="en-US" sz="1600" dirty="0">
                <a:latin typeface="+mj-lt"/>
                <a:cs typeface="Times New Roman" panose="02020603050405020304" pitchFamily="18" charset="0"/>
                <a:sym typeface="Wingdings" panose="05000000000000000000" pitchFamily="2" charset="2"/>
              </a:rPr>
              <a:t>The system acts as a cavity with its own resonance frequencies </a:t>
            </a:r>
            <a:r>
              <a:rPr lang="en-US" sz="1600" dirty="0" err="1">
                <a:latin typeface="+mj-lt"/>
                <a:cs typeface="Times New Roman" panose="02020603050405020304" pitchFamily="18" charset="0"/>
                <a:sym typeface="Wingdings" panose="05000000000000000000" pitchFamily="2" charset="2"/>
              </a:rPr>
              <a:t>F</a:t>
            </a:r>
            <a:r>
              <a:rPr lang="en-US" sz="1600" baseline="-25000" dirty="0" err="1">
                <a:latin typeface="+mj-lt"/>
                <a:cs typeface="Times New Roman" panose="02020603050405020304" pitchFamily="18" charset="0"/>
                <a:sym typeface="Wingdings" panose="05000000000000000000" pitchFamily="2" charset="2"/>
              </a:rPr>
              <a:t>R,m</a:t>
            </a:r>
            <a:r>
              <a:rPr lang="en-US" sz="1600" dirty="0">
                <a:latin typeface="+mj-lt"/>
                <a:cs typeface="Times New Roman" panose="02020603050405020304" pitchFamily="18" charset="0"/>
                <a:sym typeface="Wingdings" panose="05000000000000000000" pitchFamily="2" charset="2"/>
              </a:rPr>
              <a:t>.</a:t>
            </a:r>
          </a:p>
          <a:p>
            <a:pPr marL="342900" indent="-342900" algn="just">
              <a:buFont typeface="Courier New" panose="02070309020205020404" pitchFamily="49" charset="0"/>
              <a:buChar char="o"/>
            </a:pPr>
            <a:r>
              <a:rPr lang="en-US" sz="1600" dirty="0">
                <a:latin typeface="+mj-lt"/>
                <a:cs typeface="Times New Roman" panose="02020603050405020304" pitchFamily="18" charset="0"/>
                <a:sym typeface="Wingdings" panose="05000000000000000000" pitchFamily="2" charset="2"/>
              </a:rPr>
              <a:t>Arc: fast transient event  Broad spectrum  Excites cavity at </a:t>
            </a:r>
            <a:r>
              <a:rPr lang="en-US" sz="1600" dirty="0" err="1">
                <a:latin typeface="+mj-lt"/>
                <a:cs typeface="Times New Roman" panose="02020603050405020304" pitchFamily="18" charset="0"/>
                <a:sym typeface="Wingdings" panose="05000000000000000000" pitchFamily="2" charset="2"/>
              </a:rPr>
              <a:t>F</a:t>
            </a:r>
            <a:r>
              <a:rPr lang="en-US" sz="1600" baseline="-25000" dirty="0" err="1">
                <a:latin typeface="+mj-lt"/>
                <a:cs typeface="Times New Roman" panose="02020603050405020304" pitchFamily="18" charset="0"/>
                <a:sym typeface="Wingdings" panose="05000000000000000000" pitchFamily="2" charset="2"/>
              </a:rPr>
              <a:t>R,m</a:t>
            </a:r>
            <a:r>
              <a:rPr lang="en-US" sz="1600" dirty="0">
                <a:latin typeface="+mj-lt"/>
                <a:cs typeface="Times New Roman" panose="02020603050405020304" pitchFamily="18" charset="0"/>
                <a:sym typeface="Wingdings" panose="05000000000000000000" pitchFamily="2" charset="2"/>
              </a:rPr>
              <a:t>.</a:t>
            </a:r>
          </a:p>
          <a:p>
            <a:pPr marL="342900" indent="-342900" algn="just">
              <a:buFont typeface="Courier New" panose="02070309020205020404" pitchFamily="49" charset="0"/>
              <a:buChar char="o"/>
            </a:pPr>
            <a:r>
              <a:rPr lang="en-US" sz="1600" dirty="0">
                <a:latin typeface="+mj-lt"/>
                <a:cs typeface="Times New Roman" panose="02020603050405020304" pitchFamily="18" charset="0"/>
                <a:sym typeface="Wingdings" panose="05000000000000000000" pitchFamily="2" charset="2"/>
              </a:rPr>
              <a:t>SHAD: measures ~comb pattern resulting from an arc.</a:t>
            </a:r>
          </a:p>
        </p:txBody>
      </p:sp>
      <p:sp>
        <p:nvSpPr>
          <p:cNvPr id="6" name="Arrow: Right 5">
            <a:extLst>
              <a:ext uri="{FF2B5EF4-FFF2-40B4-BE49-F238E27FC236}">
                <a16:creationId xmlns:a16="http://schemas.microsoft.com/office/drawing/2014/main" id="{52DB31E1-8D61-126D-6F62-776D376D3C92}"/>
              </a:ext>
            </a:extLst>
          </p:cNvPr>
          <p:cNvSpPr/>
          <p:nvPr/>
        </p:nvSpPr>
        <p:spPr bwMode="auto">
          <a:xfrm>
            <a:off x="217345" y="3917075"/>
            <a:ext cx="723899" cy="42862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
        <p:nvSpPr>
          <p:cNvPr id="7" name="Rectangle 6">
            <a:extLst>
              <a:ext uri="{FF2B5EF4-FFF2-40B4-BE49-F238E27FC236}">
                <a16:creationId xmlns:a16="http://schemas.microsoft.com/office/drawing/2014/main" id="{FC38283B-B300-B3EC-C388-C5D8FE27DD3E}"/>
              </a:ext>
            </a:extLst>
          </p:cNvPr>
          <p:cNvSpPr/>
          <p:nvPr/>
        </p:nvSpPr>
        <p:spPr>
          <a:xfrm>
            <a:off x="1024117" y="3540196"/>
            <a:ext cx="3476815" cy="1200329"/>
          </a:xfrm>
          <a:prstGeom prst="rect">
            <a:avLst/>
          </a:prstGeom>
        </p:spPr>
        <p:txBody>
          <a:bodyPr wrap="square">
            <a:spAutoFit/>
          </a:bodyPr>
          <a:lstStyle/>
          <a:p>
            <a:pPr algn="just"/>
            <a:r>
              <a:rPr lang="en-US" sz="1800" dirty="0">
                <a:latin typeface="+mj-lt"/>
                <a:cs typeface="Times New Roman" panose="02020603050405020304" pitchFamily="18" charset="0"/>
              </a:rPr>
              <a:t>Work ongoing with </a:t>
            </a:r>
            <a:r>
              <a:rPr lang="en-US" sz="1800" dirty="0" err="1">
                <a:latin typeface="+mj-lt"/>
                <a:cs typeface="Times New Roman" panose="02020603050405020304" pitchFamily="18" charset="0"/>
              </a:rPr>
              <a:t>Politecnico</a:t>
            </a:r>
            <a:r>
              <a:rPr lang="en-US" sz="1800" dirty="0">
                <a:latin typeface="+mj-lt"/>
                <a:cs typeface="Times New Roman" panose="02020603050405020304" pitchFamily="18" charset="0"/>
              </a:rPr>
              <a:t> di Torino for developing intelligent SSHAD to discriminates arcs from other events.</a:t>
            </a:r>
            <a:endParaRPr lang="en-GB" sz="1800" dirty="0">
              <a:latin typeface="+mj-lt"/>
              <a:cs typeface="Times New Roman" panose="02020603050405020304" pitchFamily="18" charset="0"/>
            </a:endParaRPr>
          </a:p>
        </p:txBody>
      </p:sp>
      <p:sp>
        <p:nvSpPr>
          <p:cNvPr id="8" name="Arrow: Right 7">
            <a:extLst>
              <a:ext uri="{FF2B5EF4-FFF2-40B4-BE49-F238E27FC236}">
                <a16:creationId xmlns:a16="http://schemas.microsoft.com/office/drawing/2014/main" id="{ABB5831E-FC9E-F424-C8E2-66653AA0EE4A}"/>
              </a:ext>
            </a:extLst>
          </p:cNvPr>
          <p:cNvSpPr/>
          <p:nvPr/>
        </p:nvSpPr>
        <p:spPr bwMode="auto">
          <a:xfrm>
            <a:off x="217345" y="5450600"/>
            <a:ext cx="723899" cy="42862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pic>
        <p:nvPicPr>
          <p:cNvPr id="16" name="Picture 15">
            <a:extLst>
              <a:ext uri="{FF2B5EF4-FFF2-40B4-BE49-F238E27FC236}">
                <a16:creationId xmlns:a16="http://schemas.microsoft.com/office/drawing/2014/main" id="{29B1102C-EBD5-50CF-1245-96A4D513D397}"/>
              </a:ext>
            </a:extLst>
          </p:cNvPr>
          <p:cNvPicPr>
            <a:picLocks noChangeAspect="1"/>
          </p:cNvPicPr>
          <p:nvPr/>
        </p:nvPicPr>
        <p:blipFill>
          <a:blip r:embed="rId2"/>
          <a:stretch>
            <a:fillRect/>
          </a:stretch>
        </p:blipFill>
        <p:spPr>
          <a:xfrm>
            <a:off x="4542721" y="3389987"/>
            <a:ext cx="4500707" cy="2709695"/>
          </a:xfrm>
          <a:prstGeom prst="rect">
            <a:avLst/>
          </a:prstGeom>
        </p:spPr>
      </p:pic>
      <p:grpSp>
        <p:nvGrpSpPr>
          <p:cNvPr id="58" name="Group 57">
            <a:extLst>
              <a:ext uri="{FF2B5EF4-FFF2-40B4-BE49-F238E27FC236}">
                <a16:creationId xmlns:a16="http://schemas.microsoft.com/office/drawing/2014/main" id="{18762B4F-DA94-C19A-72FA-7CBD95578CB3}"/>
              </a:ext>
            </a:extLst>
          </p:cNvPr>
          <p:cNvGrpSpPr/>
          <p:nvPr/>
        </p:nvGrpSpPr>
        <p:grpSpPr>
          <a:xfrm>
            <a:off x="4963081" y="4423764"/>
            <a:ext cx="184984" cy="809724"/>
            <a:chOff x="1711457" y="3901834"/>
            <a:chExt cx="211038" cy="879221"/>
          </a:xfrm>
        </p:grpSpPr>
        <p:cxnSp>
          <p:nvCxnSpPr>
            <p:cNvPr id="59" name="Straight Connector 58">
              <a:extLst>
                <a:ext uri="{FF2B5EF4-FFF2-40B4-BE49-F238E27FC236}">
                  <a16:creationId xmlns:a16="http://schemas.microsoft.com/office/drawing/2014/main" id="{261485A1-C6F6-1E93-F457-4E131FE6BFD0}"/>
                </a:ext>
              </a:extLst>
            </p:cNvPr>
            <p:cNvCxnSpPr>
              <a:cxnSpLocks/>
            </p:cNvCxnSpPr>
            <p:nvPr/>
          </p:nvCxnSpPr>
          <p:spPr>
            <a:xfrm flipH="1">
              <a:off x="1711457" y="3901834"/>
              <a:ext cx="42942" cy="879221"/>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67F8648-882C-DD5D-0000-9C61EC7DE68B}"/>
                </a:ext>
              </a:extLst>
            </p:cNvPr>
            <p:cNvCxnSpPr>
              <a:cxnSpLocks/>
            </p:cNvCxnSpPr>
            <p:nvPr/>
          </p:nvCxnSpPr>
          <p:spPr>
            <a:xfrm>
              <a:off x="1880706" y="3901834"/>
              <a:ext cx="41789" cy="879221"/>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86457D2-5297-1B7F-4237-556528C5F95B}"/>
                </a:ext>
              </a:extLst>
            </p:cNvPr>
            <p:cNvCxnSpPr>
              <a:cxnSpLocks/>
            </p:cNvCxnSpPr>
            <p:nvPr/>
          </p:nvCxnSpPr>
          <p:spPr>
            <a:xfrm flipH="1">
              <a:off x="1753246" y="3901834"/>
              <a:ext cx="127460" cy="0"/>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15AC8589-1DDE-F52A-56D6-8B85DB4898F6}"/>
              </a:ext>
            </a:extLst>
          </p:cNvPr>
          <p:cNvGrpSpPr/>
          <p:nvPr/>
        </p:nvGrpSpPr>
        <p:grpSpPr>
          <a:xfrm>
            <a:off x="5129750" y="4423764"/>
            <a:ext cx="184984" cy="809724"/>
            <a:chOff x="1711457" y="3901834"/>
            <a:chExt cx="211038" cy="879221"/>
          </a:xfrm>
        </p:grpSpPr>
        <p:cxnSp>
          <p:nvCxnSpPr>
            <p:cNvPr id="85" name="Straight Connector 84">
              <a:extLst>
                <a:ext uri="{FF2B5EF4-FFF2-40B4-BE49-F238E27FC236}">
                  <a16:creationId xmlns:a16="http://schemas.microsoft.com/office/drawing/2014/main" id="{B6D03076-E832-367F-7DE2-377B459277B0}"/>
                </a:ext>
              </a:extLst>
            </p:cNvPr>
            <p:cNvCxnSpPr>
              <a:cxnSpLocks/>
            </p:cNvCxnSpPr>
            <p:nvPr/>
          </p:nvCxnSpPr>
          <p:spPr>
            <a:xfrm flipH="1">
              <a:off x="1711457" y="3901834"/>
              <a:ext cx="42942" cy="879221"/>
            </a:xfrm>
            <a:prstGeom prst="line">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EC452B9-A432-1CEA-C6C2-756D71A3B517}"/>
                </a:ext>
              </a:extLst>
            </p:cNvPr>
            <p:cNvCxnSpPr>
              <a:cxnSpLocks/>
            </p:cNvCxnSpPr>
            <p:nvPr/>
          </p:nvCxnSpPr>
          <p:spPr>
            <a:xfrm>
              <a:off x="1880706" y="3901834"/>
              <a:ext cx="41789" cy="879221"/>
            </a:xfrm>
            <a:prstGeom prst="line">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D921120-9AFF-B9A9-5583-F8209CA4F306}"/>
                </a:ext>
              </a:extLst>
            </p:cNvPr>
            <p:cNvCxnSpPr>
              <a:cxnSpLocks/>
            </p:cNvCxnSpPr>
            <p:nvPr/>
          </p:nvCxnSpPr>
          <p:spPr>
            <a:xfrm flipH="1">
              <a:off x="1753246" y="3901834"/>
              <a:ext cx="127460" cy="0"/>
            </a:xfrm>
            <a:prstGeom prst="line">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3125A4F3-9359-0CFB-1F6D-2C02732A85D9}"/>
              </a:ext>
            </a:extLst>
          </p:cNvPr>
          <p:cNvGrpSpPr/>
          <p:nvPr/>
        </p:nvGrpSpPr>
        <p:grpSpPr>
          <a:xfrm>
            <a:off x="5296419" y="4423764"/>
            <a:ext cx="184984" cy="809724"/>
            <a:chOff x="1711457" y="3901834"/>
            <a:chExt cx="211038" cy="879221"/>
          </a:xfrm>
        </p:grpSpPr>
        <p:cxnSp>
          <p:nvCxnSpPr>
            <p:cNvPr id="89" name="Straight Connector 88">
              <a:extLst>
                <a:ext uri="{FF2B5EF4-FFF2-40B4-BE49-F238E27FC236}">
                  <a16:creationId xmlns:a16="http://schemas.microsoft.com/office/drawing/2014/main" id="{BD744CA0-3224-32F4-C591-81D4B50AF0E0}"/>
                </a:ext>
              </a:extLst>
            </p:cNvPr>
            <p:cNvCxnSpPr>
              <a:cxnSpLocks/>
            </p:cNvCxnSpPr>
            <p:nvPr/>
          </p:nvCxnSpPr>
          <p:spPr>
            <a:xfrm flipH="1">
              <a:off x="1711457" y="3901834"/>
              <a:ext cx="42942" cy="879221"/>
            </a:xfrm>
            <a:prstGeom prst="lin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E3E3222-A4FA-C516-A93F-3CD7847820B7}"/>
                </a:ext>
              </a:extLst>
            </p:cNvPr>
            <p:cNvCxnSpPr>
              <a:cxnSpLocks/>
            </p:cNvCxnSpPr>
            <p:nvPr/>
          </p:nvCxnSpPr>
          <p:spPr>
            <a:xfrm>
              <a:off x="1880706" y="3901834"/>
              <a:ext cx="41789" cy="879221"/>
            </a:xfrm>
            <a:prstGeom prst="lin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AF35233-6AB5-41B7-11C1-6DD5FA5ADD15}"/>
                </a:ext>
              </a:extLst>
            </p:cNvPr>
            <p:cNvCxnSpPr>
              <a:cxnSpLocks/>
            </p:cNvCxnSpPr>
            <p:nvPr/>
          </p:nvCxnSpPr>
          <p:spPr>
            <a:xfrm flipH="1">
              <a:off x="1753246" y="3901834"/>
              <a:ext cx="127460" cy="0"/>
            </a:xfrm>
            <a:prstGeom prst="lin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DB701CAA-25CE-942A-8016-5CFB63E43177}"/>
              </a:ext>
            </a:extLst>
          </p:cNvPr>
          <p:cNvGrpSpPr/>
          <p:nvPr/>
        </p:nvGrpSpPr>
        <p:grpSpPr>
          <a:xfrm>
            <a:off x="5444773" y="4423763"/>
            <a:ext cx="184984" cy="809724"/>
            <a:chOff x="1711457" y="3901834"/>
            <a:chExt cx="211038" cy="879221"/>
          </a:xfrm>
        </p:grpSpPr>
        <p:cxnSp>
          <p:nvCxnSpPr>
            <p:cNvPr id="93" name="Straight Connector 92">
              <a:extLst>
                <a:ext uri="{FF2B5EF4-FFF2-40B4-BE49-F238E27FC236}">
                  <a16:creationId xmlns:a16="http://schemas.microsoft.com/office/drawing/2014/main" id="{4C5858F5-C18B-F5F8-342C-6E4CC3DB790B}"/>
                </a:ext>
              </a:extLst>
            </p:cNvPr>
            <p:cNvCxnSpPr>
              <a:cxnSpLocks/>
            </p:cNvCxnSpPr>
            <p:nvPr/>
          </p:nvCxnSpPr>
          <p:spPr>
            <a:xfrm flipH="1">
              <a:off x="1711457" y="3901834"/>
              <a:ext cx="42942" cy="879221"/>
            </a:xfrm>
            <a:prstGeom prst="line">
              <a:avLst/>
            </a:pr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A99583C-0033-4F10-2239-2A86600662B2}"/>
                </a:ext>
              </a:extLst>
            </p:cNvPr>
            <p:cNvCxnSpPr>
              <a:cxnSpLocks/>
            </p:cNvCxnSpPr>
            <p:nvPr/>
          </p:nvCxnSpPr>
          <p:spPr>
            <a:xfrm>
              <a:off x="1880706" y="3901834"/>
              <a:ext cx="41789" cy="879221"/>
            </a:xfrm>
            <a:prstGeom prst="line">
              <a:avLst/>
            </a:pr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C6901AE-8A03-590E-F2DC-8124008EF83D}"/>
                </a:ext>
              </a:extLst>
            </p:cNvPr>
            <p:cNvCxnSpPr>
              <a:cxnSpLocks/>
            </p:cNvCxnSpPr>
            <p:nvPr/>
          </p:nvCxnSpPr>
          <p:spPr>
            <a:xfrm flipH="1">
              <a:off x="1753246" y="3901834"/>
              <a:ext cx="127460" cy="0"/>
            </a:xfrm>
            <a:prstGeom prst="line">
              <a:avLst/>
            </a:pr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CAFAEC8-59D0-057D-61FD-8614817A598C}"/>
              </a:ext>
            </a:extLst>
          </p:cNvPr>
          <p:cNvGrpSpPr/>
          <p:nvPr/>
        </p:nvGrpSpPr>
        <p:grpSpPr>
          <a:xfrm>
            <a:off x="6313500" y="4447866"/>
            <a:ext cx="184984" cy="809724"/>
            <a:chOff x="1711457" y="3901834"/>
            <a:chExt cx="211038" cy="879221"/>
          </a:xfrm>
        </p:grpSpPr>
        <p:cxnSp>
          <p:nvCxnSpPr>
            <p:cNvPr id="97" name="Straight Connector 96">
              <a:extLst>
                <a:ext uri="{FF2B5EF4-FFF2-40B4-BE49-F238E27FC236}">
                  <a16:creationId xmlns:a16="http://schemas.microsoft.com/office/drawing/2014/main" id="{49BDE475-65F7-16BA-0303-5AC98791CE5A}"/>
                </a:ext>
              </a:extLst>
            </p:cNvPr>
            <p:cNvCxnSpPr>
              <a:cxnSpLocks/>
            </p:cNvCxnSpPr>
            <p:nvPr/>
          </p:nvCxnSpPr>
          <p:spPr>
            <a:xfrm flipH="1">
              <a:off x="1711457" y="3901834"/>
              <a:ext cx="42942" cy="879221"/>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238C76A-ED43-4292-F6AE-C123FC8DD9A8}"/>
                </a:ext>
              </a:extLst>
            </p:cNvPr>
            <p:cNvCxnSpPr>
              <a:cxnSpLocks/>
            </p:cNvCxnSpPr>
            <p:nvPr/>
          </p:nvCxnSpPr>
          <p:spPr>
            <a:xfrm>
              <a:off x="1880706" y="3901834"/>
              <a:ext cx="41789" cy="879221"/>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A7E182-AC71-2616-9203-9B5B0EE2D0C9}"/>
                </a:ext>
              </a:extLst>
            </p:cNvPr>
            <p:cNvCxnSpPr>
              <a:cxnSpLocks/>
            </p:cNvCxnSpPr>
            <p:nvPr/>
          </p:nvCxnSpPr>
          <p:spPr>
            <a:xfrm flipH="1">
              <a:off x="1753246" y="3901834"/>
              <a:ext cx="127460" cy="0"/>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495C4532-3947-7F9A-29AC-B232D6BA5D6A}"/>
              </a:ext>
            </a:extLst>
          </p:cNvPr>
          <p:cNvGrpSpPr/>
          <p:nvPr/>
        </p:nvGrpSpPr>
        <p:grpSpPr>
          <a:xfrm>
            <a:off x="6480169" y="4447866"/>
            <a:ext cx="184984" cy="809724"/>
            <a:chOff x="1711457" y="3901834"/>
            <a:chExt cx="211038" cy="879221"/>
          </a:xfrm>
        </p:grpSpPr>
        <p:cxnSp>
          <p:nvCxnSpPr>
            <p:cNvPr id="101" name="Straight Connector 100">
              <a:extLst>
                <a:ext uri="{FF2B5EF4-FFF2-40B4-BE49-F238E27FC236}">
                  <a16:creationId xmlns:a16="http://schemas.microsoft.com/office/drawing/2014/main" id="{D59DA593-AFB3-345B-4497-7D0B4447A9B0}"/>
                </a:ext>
              </a:extLst>
            </p:cNvPr>
            <p:cNvCxnSpPr>
              <a:cxnSpLocks/>
            </p:cNvCxnSpPr>
            <p:nvPr/>
          </p:nvCxnSpPr>
          <p:spPr>
            <a:xfrm flipH="1">
              <a:off x="1711457" y="3901834"/>
              <a:ext cx="42942" cy="879221"/>
            </a:xfrm>
            <a:prstGeom prst="line">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47C0705-D48C-CDA6-3DD2-313C4802FE30}"/>
                </a:ext>
              </a:extLst>
            </p:cNvPr>
            <p:cNvCxnSpPr>
              <a:cxnSpLocks/>
            </p:cNvCxnSpPr>
            <p:nvPr/>
          </p:nvCxnSpPr>
          <p:spPr>
            <a:xfrm>
              <a:off x="1880706" y="3901834"/>
              <a:ext cx="41789" cy="879221"/>
            </a:xfrm>
            <a:prstGeom prst="line">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0ACDB4D-13B5-63DC-6CB3-A9355B4E8CAA}"/>
                </a:ext>
              </a:extLst>
            </p:cNvPr>
            <p:cNvCxnSpPr>
              <a:cxnSpLocks/>
            </p:cNvCxnSpPr>
            <p:nvPr/>
          </p:nvCxnSpPr>
          <p:spPr>
            <a:xfrm flipH="1">
              <a:off x="1753246" y="3901834"/>
              <a:ext cx="127460" cy="0"/>
            </a:xfrm>
            <a:prstGeom prst="line">
              <a:avLst/>
            </a:prstGeom>
            <a:ln w="19050">
              <a:solidFill>
                <a:srgbClr val="7030A0"/>
              </a:solidFill>
              <a:prstDash val="solid"/>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D98909D-CC54-E2E5-149D-C6EB8874B7E0}"/>
              </a:ext>
            </a:extLst>
          </p:cNvPr>
          <p:cNvGrpSpPr/>
          <p:nvPr/>
        </p:nvGrpSpPr>
        <p:grpSpPr>
          <a:xfrm>
            <a:off x="6646838" y="4447866"/>
            <a:ext cx="184984" cy="809724"/>
            <a:chOff x="1711457" y="3901834"/>
            <a:chExt cx="211038" cy="879221"/>
          </a:xfrm>
        </p:grpSpPr>
        <p:cxnSp>
          <p:nvCxnSpPr>
            <p:cNvPr id="105" name="Straight Connector 104">
              <a:extLst>
                <a:ext uri="{FF2B5EF4-FFF2-40B4-BE49-F238E27FC236}">
                  <a16:creationId xmlns:a16="http://schemas.microsoft.com/office/drawing/2014/main" id="{2BFD31DA-0A2B-2C7A-194C-8B5ECA9BA39B}"/>
                </a:ext>
              </a:extLst>
            </p:cNvPr>
            <p:cNvCxnSpPr>
              <a:cxnSpLocks/>
            </p:cNvCxnSpPr>
            <p:nvPr/>
          </p:nvCxnSpPr>
          <p:spPr>
            <a:xfrm flipH="1">
              <a:off x="1711457" y="3901834"/>
              <a:ext cx="42942" cy="879221"/>
            </a:xfrm>
            <a:prstGeom prst="lin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161BE9-3B9D-0A99-4F89-B45F7001BF48}"/>
                </a:ext>
              </a:extLst>
            </p:cNvPr>
            <p:cNvCxnSpPr>
              <a:cxnSpLocks/>
            </p:cNvCxnSpPr>
            <p:nvPr/>
          </p:nvCxnSpPr>
          <p:spPr>
            <a:xfrm>
              <a:off x="1880706" y="3901834"/>
              <a:ext cx="41789" cy="879221"/>
            </a:xfrm>
            <a:prstGeom prst="lin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F7F34B5-395F-AFD5-F423-FE73D36280CD}"/>
                </a:ext>
              </a:extLst>
            </p:cNvPr>
            <p:cNvCxnSpPr>
              <a:cxnSpLocks/>
            </p:cNvCxnSpPr>
            <p:nvPr/>
          </p:nvCxnSpPr>
          <p:spPr>
            <a:xfrm flipH="1">
              <a:off x="1753246" y="3901834"/>
              <a:ext cx="127460" cy="0"/>
            </a:xfrm>
            <a:prstGeom prst="lin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6312BFD0-31BE-12A7-A083-5C2652CF38B4}"/>
              </a:ext>
            </a:extLst>
          </p:cNvPr>
          <p:cNvGrpSpPr/>
          <p:nvPr/>
        </p:nvGrpSpPr>
        <p:grpSpPr>
          <a:xfrm>
            <a:off x="6795192" y="4447865"/>
            <a:ext cx="184984" cy="809724"/>
            <a:chOff x="1711457" y="3901834"/>
            <a:chExt cx="211038" cy="879221"/>
          </a:xfrm>
        </p:grpSpPr>
        <p:cxnSp>
          <p:nvCxnSpPr>
            <p:cNvPr id="109" name="Straight Connector 108">
              <a:extLst>
                <a:ext uri="{FF2B5EF4-FFF2-40B4-BE49-F238E27FC236}">
                  <a16:creationId xmlns:a16="http://schemas.microsoft.com/office/drawing/2014/main" id="{D1D26439-2D0A-BB50-0AB5-E11B5BDABF3D}"/>
                </a:ext>
              </a:extLst>
            </p:cNvPr>
            <p:cNvCxnSpPr>
              <a:cxnSpLocks/>
            </p:cNvCxnSpPr>
            <p:nvPr/>
          </p:nvCxnSpPr>
          <p:spPr>
            <a:xfrm flipH="1">
              <a:off x="1711457" y="3901834"/>
              <a:ext cx="42942" cy="879221"/>
            </a:xfrm>
            <a:prstGeom prst="line">
              <a:avLst/>
            </a:pr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AE214CF-324D-2B3A-328A-A2EF8CA7362A}"/>
                </a:ext>
              </a:extLst>
            </p:cNvPr>
            <p:cNvCxnSpPr>
              <a:cxnSpLocks/>
            </p:cNvCxnSpPr>
            <p:nvPr/>
          </p:nvCxnSpPr>
          <p:spPr>
            <a:xfrm>
              <a:off x="1880706" y="3901834"/>
              <a:ext cx="41789" cy="879221"/>
            </a:xfrm>
            <a:prstGeom prst="line">
              <a:avLst/>
            </a:pr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5F64028-107D-EE9E-245E-D62726AA40E2}"/>
                </a:ext>
              </a:extLst>
            </p:cNvPr>
            <p:cNvCxnSpPr>
              <a:cxnSpLocks/>
            </p:cNvCxnSpPr>
            <p:nvPr/>
          </p:nvCxnSpPr>
          <p:spPr>
            <a:xfrm flipH="1">
              <a:off x="1753246" y="3901834"/>
              <a:ext cx="127460" cy="0"/>
            </a:xfrm>
            <a:prstGeom prst="line">
              <a:avLst/>
            </a:prstGeom>
            <a:ln w="19050">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2CF65A5D-84BF-7201-E6AF-7EF9A3BF9603}"/>
              </a:ext>
            </a:extLst>
          </p:cNvPr>
          <p:cNvSpPr/>
          <p:nvPr/>
        </p:nvSpPr>
        <p:spPr>
          <a:xfrm>
            <a:off x="6997205" y="4345700"/>
            <a:ext cx="591622" cy="369332"/>
          </a:xfrm>
          <a:prstGeom prst="rect">
            <a:avLst/>
          </a:prstGeom>
        </p:spPr>
        <p:txBody>
          <a:bodyPr wrap="square">
            <a:spAutoFit/>
          </a:bodyPr>
          <a:lstStyle/>
          <a:p>
            <a:r>
              <a:rPr lang="en-US" sz="1800" dirty="0">
                <a:latin typeface="+mj-lt"/>
                <a:cs typeface="Times New Roman" panose="02020603050405020304" pitchFamily="18" charset="0"/>
              </a:rPr>
              <a:t>…</a:t>
            </a:r>
            <a:endParaRPr lang="en-GB" sz="1800" dirty="0">
              <a:latin typeface="+mj-lt"/>
              <a:cs typeface="Times New Roman" panose="02020603050405020304" pitchFamily="18" charset="0"/>
            </a:endParaRPr>
          </a:p>
        </p:txBody>
      </p:sp>
      <p:sp>
        <p:nvSpPr>
          <p:cNvPr id="113" name="Rectangle 112">
            <a:extLst>
              <a:ext uri="{FF2B5EF4-FFF2-40B4-BE49-F238E27FC236}">
                <a16:creationId xmlns:a16="http://schemas.microsoft.com/office/drawing/2014/main" id="{75C5381A-99F7-0CDD-F406-896472718A41}"/>
              </a:ext>
            </a:extLst>
          </p:cNvPr>
          <p:cNvSpPr/>
          <p:nvPr/>
        </p:nvSpPr>
        <p:spPr>
          <a:xfrm>
            <a:off x="4893321" y="4246015"/>
            <a:ext cx="370987" cy="246221"/>
          </a:xfrm>
          <a:prstGeom prst="rect">
            <a:avLst/>
          </a:prstGeom>
        </p:spPr>
        <p:txBody>
          <a:bodyPr wrap="square">
            <a:spAutoFit/>
          </a:bodyPr>
          <a:lstStyle/>
          <a:p>
            <a:r>
              <a:rPr lang="el-GR" sz="1000" dirty="0">
                <a:latin typeface="+mj-lt"/>
                <a:cs typeface="Times New Roman" panose="02020603050405020304" pitchFamily="18" charset="0"/>
              </a:rPr>
              <a:t>α</a:t>
            </a:r>
            <a:r>
              <a:rPr lang="en-US" sz="1000" dirty="0">
                <a:latin typeface="+mj-lt"/>
                <a:cs typeface="Times New Roman" panose="02020603050405020304" pitchFamily="18" charset="0"/>
              </a:rPr>
              <a:t>1</a:t>
            </a:r>
            <a:endParaRPr lang="en-GB" sz="1000" dirty="0">
              <a:latin typeface="+mj-lt"/>
              <a:cs typeface="Times New Roman" panose="02020603050405020304" pitchFamily="18" charset="0"/>
            </a:endParaRPr>
          </a:p>
        </p:txBody>
      </p:sp>
      <p:sp>
        <p:nvSpPr>
          <p:cNvPr id="114" name="Rectangle 113">
            <a:extLst>
              <a:ext uri="{FF2B5EF4-FFF2-40B4-BE49-F238E27FC236}">
                <a16:creationId xmlns:a16="http://schemas.microsoft.com/office/drawing/2014/main" id="{3AACD1CE-3CC5-EF92-7D3C-38A67267AF2D}"/>
              </a:ext>
            </a:extLst>
          </p:cNvPr>
          <p:cNvSpPr/>
          <p:nvPr/>
        </p:nvSpPr>
        <p:spPr>
          <a:xfrm>
            <a:off x="5062413" y="4247568"/>
            <a:ext cx="360929" cy="246221"/>
          </a:xfrm>
          <a:prstGeom prst="rect">
            <a:avLst/>
          </a:prstGeom>
        </p:spPr>
        <p:txBody>
          <a:bodyPr wrap="square">
            <a:spAutoFit/>
          </a:bodyPr>
          <a:lstStyle/>
          <a:p>
            <a:r>
              <a:rPr lang="el-GR" sz="1000" dirty="0">
                <a:latin typeface="+mj-lt"/>
                <a:cs typeface="Times New Roman" panose="02020603050405020304" pitchFamily="18" charset="0"/>
              </a:rPr>
              <a:t>α</a:t>
            </a:r>
            <a:r>
              <a:rPr lang="en-US" sz="1000" dirty="0">
                <a:latin typeface="+mj-lt"/>
                <a:cs typeface="Times New Roman" panose="02020603050405020304" pitchFamily="18" charset="0"/>
              </a:rPr>
              <a:t>2</a:t>
            </a:r>
            <a:endParaRPr lang="en-GB" sz="1000" dirty="0">
              <a:latin typeface="+mj-lt"/>
              <a:cs typeface="Times New Roman" panose="02020603050405020304" pitchFamily="18" charset="0"/>
            </a:endParaRPr>
          </a:p>
        </p:txBody>
      </p:sp>
      <p:sp>
        <p:nvSpPr>
          <p:cNvPr id="115" name="Rectangle 114">
            <a:extLst>
              <a:ext uri="{FF2B5EF4-FFF2-40B4-BE49-F238E27FC236}">
                <a16:creationId xmlns:a16="http://schemas.microsoft.com/office/drawing/2014/main" id="{9DC233A5-3EED-9278-BD4B-27C5E691FF02}"/>
              </a:ext>
            </a:extLst>
          </p:cNvPr>
          <p:cNvSpPr/>
          <p:nvPr/>
        </p:nvSpPr>
        <p:spPr>
          <a:xfrm>
            <a:off x="5230702" y="4248091"/>
            <a:ext cx="370987" cy="246221"/>
          </a:xfrm>
          <a:prstGeom prst="rect">
            <a:avLst/>
          </a:prstGeom>
        </p:spPr>
        <p:txBody>
          <a:bodyPr wrap="square">
            <a:spAutoFit/>
          </a:bodyPr>
          <a:lstStyle/>
          <a:p>
            <a:r>
              <a:rPr lang="el-GR" sz="1000" dirty="0">
                <a:latin typeface="+mj-lt"/>
                <a:cs typeface="Times New Roman" panose="02020603050405020304" pitchFamily="18" charset="0"/>
              </a:rPr>
              <a:t>α</a:t>
            </a:r>
            <a:r>
              <a:rPr lang="en-US" sz="1000" dirty="0">
                <a:latin typeface="+mj-lt"/>
                <a:cs typeface="Times New Roman" panose="02020603050405020304" pitchFamily="18" charset="0"/>
              </a:rPr>
              <a:t>3</a:t>
            </a:r>
            <a:endParaRPr lang="en-GB" sz="1000" dirty="0">
              <a:latin typeface="+mj-lt"/>
              <a:cs typeface="Times New Roman" panose="02020603050405020304" pitchFamily="18" charset="0"/>
            </a:endParaRPr>
          </a:p>
        </p:txBody>
      </p:sp>
      <p:sp>
        <p:nvSpPr>
          <p:cNvPr id="116" name="Rectangle 115">
            <a:extLst>
              <a:ext uri="{FF2B5EF4-FFF2-40B4-BE49-F238E27FC236}">
                <a16:creationId xmlns:a16="http://schemas.microsoft.com/office/drawing/2014/main" id="{1DF8614D-F6BF-020E-969A-36690D9AE6A1}"/>
              </a:ext>
            </a:extLst>
          </p:cNvPr>
          <p:cNvSpPr/>
          <p:nvPr/>
        </p:nvSpPr>
        <p:spPr>
          <a:xfrm>
            <a:off x="5385813" y="4249559"/>
            <a:ext cx="360929" cy="246221"/>
          </a:xfrm>
          <a:prstGeom prst="rect">
            <a:avLst/>
          </a:prstGeom>
        </p:spPr>
        <p:txBody>
          <a:bodyPr wrap="square">
            <a:spAutoFit/>
          </a:bodyPr>
          <a:lstStyle/>
          <a:p>
            <a:r>
              <a:rPr lang="el-GR" sz="1000" dirty="0">
                <a:latin typeface="+mj-lt"/>
                <a:cs typeface="Times New Roman" panose="02020603050405020304" pitchFamily="18" charset="0"/>
              </a:rPr>
              <a:t>α</a:t>
            </a:r>
            <a:r>
              <a:rPr lang="en-US" sz="1000" dirty="0">
                <a:latin typeface="+mj-lt"/>
                <a:cs typeface="Times New Roman" panose="02020603050405020304" pitchFamily="18" charset="0"/>
              </a:rPr>
              <a:t>4</a:t>
            </a:r>
            <a:endParaRPr lang="en-GB" sz="1000" dirty="0">
              <a:latin typeface="+mj-lt"/>
              <a:cs typeface="Times New Roman" panose="02020603050405020304" pitchFamily="18" charset="0"/>
            </a:endParaRPr>
          </a:p>
        </p:txBody>
      </p:sp>
      <p:sp>
        <p:nvSpPr>
          <p:cNvPr id="117" name="Rectangle 116">
            <a:extLst>
              <a:ext uri="{FF2B5EF4-FFF2-40B4-BE49-F238E27FC236}">
                <a16:creationId xmlns:a16="http://schemas.microsoft.com/office/drawing/2014/main" id="{B2947806-66C2-0E75-5874-990CCF2C4ED9}"/>
              </a:ext>
            </a:extLst>
          </p:cNvPr>
          <p:cNvSpPr/>
          <p:nvPr/>
        </p:nvSpPr>
        <p:spPr>
          <a:xfrm>
            <a:off x="6246817" y="4247620"/>
            <a:ext cx="370987" cy="246221"/>
          </a:xfrm>
          <a:prstGeom prst="rect">
            <a:avLst/>
          </a:prstGeom>
        </p:spPr>
        <p:txBody>
          <a:bodyPr wrap="square">
            <a:spAutoFit/>
          </a:bodyPr>
          <a:lstStyle/>
          <a:p>
            <a:r>
              <a:rPr lang="el-GR" sz="1000" dirty="0">
                <a:latin typeface="+mj-lt"/>
                <a:cs typeface="Times New Roman" panose="02020603050405020304" pitchFamily="18" charset="0"/>
              </a:rPr>
              <a:t>α</a:t>
            </a:r>
            <a:r>
              <a:rPr lang="en-US" sz="1000" dirty="0">
                <a:latin typeface="+mj-lt"/>
                <a:cs typeface="Times New Roman" panose="02020603050405020304" pitchFamily="18" charset="0"/>
              </a:rPr>
              <a:t>5</a:t>
            </a:r>
            <a:endParaRPr lang="en-GB" sz="1000" dirty="0">
              <a:latin typeface="+mj-lt"/>
              <a:cs typeface="Times New Roman" panose="02020603050405020304" pitchFamily="18" charset="0"/>
            </a:endParaRPr>
          </a:p>
        </p:txBody>
      </p:sp>
      <p:sp>
        <p:nvSpPr>
          <p:cNvPr id="118" name="Rectangle 117">
            <a:extLst>
              <a:ext uri="{FF2B5EF4-FFF2-40B4-BE49-F238E27FC236}">
                <a16:creationId xmlns:a16="http://schemas.microsoft.com/office/drawing/2014/main" id="{98F1B17B-E182-5F93-EB8C-743C88EE8D6B}"/>
              </a:ext>
            </a:extLst>
          </p:cNvPr>
          <p:cNvSpPr/>
          <p:nvPr/>
        </p:nvSpPr>
        <p:spPr>
          <a:xfrm>
            <a:off x="6415909" y="4249173"/>
            <a:ext cx="360929" cy="246221"/>
          </a:xfrm>
          <a:prstGeom prst="rect">
            <a:avLst/>
          </a:prstGeom>
        </p:spPr>
        <p:txBody>
          <a:bodyPr wrap="square">
            <a:spAutoFit/>
          </a:bodyPr>
          <a:lstStyle/>
          <a:p>
            <a:r>
              <a:rPr lang="el-GR" sz="1000" dirty="0">
                <a:latin typeface="+mj-lt"/>
                <a:cs typeface="Times New Roman" panose="02020603050405020304" pitchFamily="18" charset="0"/>
              </a:rPr>
              <a:t>α</a:t>
            </a:r>
            <a:r>
              <a:rPr lang="en-US" sz="1000" dirty="0">
                <a:latin typeface="+mj-lt"/>
                <a:cs typeface="Times New Roman" panose="02020603050405020304" pitchFamily="18" charset="0"/>
              </a:rPr>
              <a:t>6</a:t>
            </a:r>
            <a:endParaRPr lang="en-GB" sz="1000" dirty="0">
              <a:latin typeface="+mj-lt"/>
              <a:cs typeface="Times New Roman" panose="02020603050405020304" pitchFamily="18" charset="0"/>
            </a:endParaRPr>
          </a:p>
        </p:txBody>
      </p:sp>
      <p:sp>
        <p:nvSpPr>
          <p:cNvPr id="119" name="Rectangle 118">
            <a:extLst>
              <a:ext uri="{FF2B5EF4-FFF2-40B4-BE49-F238E27FC236}">
                <a16:creationId xmlns:a16="http://schemas.microsoft.com/office/drawing/2014/main" id="{C2C5B229-C0B7-03F3-ACBF-5C62506AC325}"/>
              </a:ext>
            </a:extLst>
          </p:cNvPr>
          <p:cNvSpPr/>
          <p:nvPr/>
        </p:nvSpPr>
        <p:spPr>
          <a:xfrm>
            <a:off x="6584198" y="4249696"/>
            <a:ext cx="370987" cy="246221"/>
          </a:xfrm>
          <a:prstGeom prst="rect">
            <a:avLst/>
          </a:prstGeom>
        </p:spPr>
        <p:txBody>
          <a:bodyPr wrap="square">
            <a:spAutoFit/>
          </a:bodyPr>
          <a:lstStyle/>
          <a:p>
            <a:r>
              <a:rPr lang="el-GR" sz="1000" dirty="0">
                <a:latin typeface="+mj-lt"/>
                <a:cs typeface="Times New Roman" panose="02020603050405020304" pitchFamily="18" charset="0"/>
              </a:rPr>
              <a:t>α</a:t>
            </a:r>
            <a:r>
              <a:rPr lang="en-US" sz="1000" dirty="0">
                <a:latin typeface="+mj-lt"/>
                <a:cs typeface="Times New Roman" panose="02020603050405020304" pitchFamily="18" charset="0"/>
              </a:rPr>
              <a:t>7</a:t>
            </a:r>
            <a:endParaRPr lang="en-GB" sz="1000" dirty="0">
              <a:latin typeface="+mj-lt"/>
              <a:cs typeface="Times New Roman" panose="02020603050405020304" pitchFamily="18" charset="0"/>
            </a:endParaRPr>
          </a:p>
        </p:txBody>
      </p:sp>
      <p:sp>
        <p:nvSpPr>
          <p:cNvPr id="120" name="Rectangle 119">
            <a:extLst>
              <a:ext uri="{FF2B5EF4-FFF2-40B4-BE49-F238E27FC236}">
                <a16:creationId xmlns:a16="http://schemas.microsoft.com/office/drawing/2014/main" id="{5B6E157A-E8B4-7B03-E10B-58771522C5F1}"/>
              </a:ext>
            </a:extLst>
          </p:cNvPr>
          <p:cNvSpPr/>
          <p:nvPr/>
        </p:nvSpPr>
        <p:spPr>
          <a:xfrm>
            <a:off x="6739309" y="4251164"/>
            <a:ext cx="360929" cy="246221"/>
          </a:xfrm>
          <a:prstGeom prst="rect">
            <a:avLst/>
          </a:prstGeom>
        </p:spPr>
        <p:txBody>
          <a:bodyPr wrap="square">
            <a:spAutoFit/>
          </a:bodyPr>
          <a:lstStyle/>
          <a:p>
            <a:r>
              <a:rPr lang="el-GR" sz="1000" dirty="0">
                <a:latin typeface="+mj-lt"/>
                <a:cs typeface="Times New Roman" panose="02020603050405020304" pitchFamily="18" charset="0"/>
              </a:rPr>
              <a:t>α</a:t>
            </a:r>
            <a:r>
              <a:rPr lang="en-US" sz="1000" dirty="0">
                <a:latin typeface="+mj-lt"/>
                <a:cs typeface="Times New Roman" panose="02020603050405020304" pitchFamily="18" charset="0"/>
              </a:rPr>
              <a:t>8</a:t>
            </a:r>
            <a:endParaRPr lang="en-GB" sz="1000" dirty="0">
              <a:latin typeface="+mj-lt"/>
              <a:cs typeface="Times New Roman" panose="02020603050405020304" pitchFamily="18" charset="0"/>
            </a:endParaRPr>
          </a:p>
        </p:txBody>
      </p:sp>
      <p:sp>
        <p:nvSpPr>
          <p:cNvPr id="121" name="Rectangle 120">
            <a:extLst>
              <a:ext uri="{FF2B5EF4-FFF2-40B4-BE49-F238E27FC236}">
                <a16:creationId xmlns:a16="http://schemas.microsoft.com/office/drawing/2014/main" id="{8FE70306-B5A1-5D38-1E22-F2C023E4F8C2}"/>
              </a:ext>
            </a:extLst>
          </p:cNvPr>
          <p:cNvSpPr/>
          <p:nvPr/>
        </p:nvSpPr>
        <p:spPr>
          <a:xfrm>
            <a:off x="1071743" y="5155622"/>
            <a:ext cx="3195458" cy="923330"/>
          </a:xfrm>
          <a:prstGeom prst="rect">
            <a:avLst/>
          </a:prstGeom>
        </p:spPr>
        <p:txBody>
          <a:bodyPr wrap="square">
            <a:spAutoFit/>
          </a:bodyPr>
          <a:lstStyle/>
          <a:p>
            <a:pPr algn="just"/>
            <a:r>
              <a:rPr lang="en-US" sz="1800" dirty="0">
                <a:latin typeface="+mj-lt"/>
                <a:cs typeface="Times New Roman" panose="02020603050405020304" pitchFamily="18" charset="0"/>
              </a:rPr>
              <a:t>Ongoing: implementation of framework for tests on AUG in 2026.</a:t>
            </a:r>
            <a:endParaRPr lang="en-GB" sz="1800" dirty="0">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63A113FB-64AF-B819-D649-318436B0A956}"/>
              </a:ext>
            </a:extLst>
          </p:cNvPr>
          <p:cNvPicPr>
            <a:picLocks noChangeAspect="1"/>
          </p:cNvPicPr>
          <p:nvPr/>
        </p:nvPicPr>
        <p:blipFill>
          <a:blip r:embed="rId3"/>
          <a:stretch>
            <a:fillRect/>
          </a:stretch>
        </p:blipFill>
        <p:spPr>
          <a:xfrm>
            <a:off x="7353299" y="2933700"/>
            <a:ext cx="1649147" cy="733425"/>
          </a:xfrm>
          <a:prstGeom prst="rect">
            <a:avLst/>
          </a:prstGeom>
        </p:spPr>
      </p:pic>
      <p:sp>
        <p:nvSpPr>
          <p:cNvPr id="9" name="TextBox 8">
            <a:extLst>
              <a:ext uri="{FF2B5EF4-FFF2-40B4-BE49-F238E27FC236}">
                <a16:creationId xmlns:a16="http://schemas.microsoft.com/office/drawing/2014/main" id="{7CE4789B-F59B-C63D-7D32-D9F9D2BC705C}"/>
              </a:ext>
            </a:extLst>
          </p:cNvPr>
          <p:cNvSpPr txBox="1"/>
          <p:nvPr/>
        </p:nvSpPr>
        <p:spPr>
          <a:xfrm>
            <a:off x="5638801" y="8965"/>
            <a:ext cx="3464990" cy="461665"/>
          </a:xfrm>
          <a:prstGeom prst="rect">
            <a:avLst/>
          </a:prstGeom>
          <a:solidFill>
            <a:schemeClr val="bg1">
              <a:lumMod val="95000"/>
            </a:schemeClr>
          </a:solidFill>
        </p:spPr>
        <p:txBody>
          <a:bodyPr wrap="square">
            <a:spAutoFit/>
          </a:bodyPr>
          <a:lstStyle/>
          <a:p>
            <a:pPr algn="just"/>
            <a:r>
              <a:rPr lang="en-GB" sz="1200" i="1" dirty="0">
                <a:latin typeface="+mj-lt"/>
              </a:rPr>
              <a:t>[2024_11_27-28 _ ITER ICRF Antenna Arc Detection and Protection Workshop 1, CQ2CVF]</a:t>
            </a:r>
          </a:p>
        </p:txBody>
      </p:sp>
      <p:sp>
        <p:nvSpPr>
          <p:cNvPr id="10" name="Rectangle 2">
            <a:extLst>
              <a:ext uri="{FF2B5EF4-FFF2-40B4-BE49-F238E27FC236}">
                <a16:creationId xmlns:a16="http://schemas.microsoft.com/office/drawing/2014/main" id="{112D5AA3-E9C8-55B0-F61F-78E01DDA44F6}"/>
              </a:ext>
            </a:extLst>
          </p:cNvPr>
          <p:cNvSpPr txBox="1">
            <a:spLocks noChangeAspect="1" noChangeArrowheads="1"/>
          </p:cNvSpPr>
          <p:nvPr/>
        </p:nvSpPr>
        <p:spPr bwMode="auto">
          <a:xfrm>
            <a:off x="-49867" y="59091"/>
            <a:ext cx="6000749"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pPr algn="l"/>
            <a:r>
              <a:rPr lang="en-GB" sz="1800" kern="0" dirty="0"/>
              <a:t>ITER ICRF Antenna Arc Detection &amp; Protection [4/5]</a:t>
            </a:r>
            <a:endParaRPr lang="en-US" sz="1800" kern="0" dirty="0"/>
          </a:p>
        </p:txBody>
      </p:sp>
    </p:spTree>
    <p:extLst>
      <p:ext uri="{BB962C8B-B14F-4D97-AF65-F5344CB8AC3E}">
        <p14:creationId xmlns:p14="http://schemas.microsoft.com/office/powerpoint/2010/main" val="1770132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629B2-A97B-2B7A-C085-C983828018F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87DF76C-9162-E4E1-6C3D-402385A13C0F}"/>
              </a:ext>
            </a:extLst>
          </p:cNvPr>
          <p:cNvPicPr>
            <a:picLocks noChangeAspect="1"/>
          </p:cNvPicPr>
          <p:nvPr/>
        </p:nvPicPr>
        <p:blipFill>
          <a:blip r:embed="rId2"/>
          <a:stretch>
            <a:fillRect/>
          </a:stretch>
        </p:blipFill>
        <p:spPr>
          <a:xfrm>
            <a:off x="6048032" y="2644645"/>
            <a:ext cx="2811079" cy="3622805"/>
          </a:xfrm>
          <a:prstGeom prst="rect">
            <a:avLst/>
          </a:prstGeom>
        </p:spPr>
      </p:pic>
      <p:pic>
        <p:nvPicPr>
          <p:cNvPr id="15" name="Picture 14">
            <a:extLst>
              <a:ext uri="{FF2B5EF4-FFF2-40B4-BE49-F238E27FC236}">
                <a16:creationId xmlns:a16="http://schemas.microsoft.com/office/drawing/2014/main" id="{2CC7E580-4819-79B3-B97C-EEA2E1D378D7}"/>
              </a:ext>
            </a:extLst>
          </p:cNvPr>
          <p:cNvPicPr>
            <a:picLocks noChangeAspect="1"/>
          </p:cNvPicPr>
          <p:nvPr/>
        </p:nvPicPr>
        <p:blipFill>
          <a:blip r:embed="rId3"/>
          <a:srcRect r="71364"/>
          <a:stretch/>
        </p:blipFill>
        <p:spPr>
          <a:xfrm>
            <a:off x="170673" y="2447341"/>
            <a:ext cx="2534315" cy="3593809"/>
          </a:xfrm>
          <a:prstGeom prst="rect">
            <a:avLst/>
          </a:prstGeom>
        </p:spPr>
      </p:pic>
      <p:graphicFrame>
        <p:nvGraphicFramePr>
          <p:cNvPr id="3" name="Table 2">
            <a:extLst>
              <a:ext uri="{FF2B5EF4-FFF2-40B4-BE49-F238E27FC236}">
                <a16:creationId xmlns:a16="http://schemas.microsoft.com/office/drawing/2014/main" id="{89F8EFF6-4F61-F703-4B5A-06247E92EB24}"/>
              </a:ext>
            </a:extLst>
          </p:cNvPr>
          <p:cNvGraphicFramePr>
            <a:graphicFrameLocks noGrp="1"/>
          </p:cNvGraphicFramePr>
          <p:nvPr>
            <p:extLst>
              <p:ext uri="{D42A27DB-BD31-4B8C-83A1-F6EECF244321}">
                <p14:modId xmlns:p14="http://schemas.microsoft.com/office/powerpoint/2010/main" val="764992549"/>
              </p:ext>
            </p:extLst>
          </p:nvPr>
        </p:nvGraphicFramePr>
        <p:xfrm>
          <a:off x="120839" y="555659"/>
          <a:ext cx="8880286" cy="921281"/>
        </p:xfrm>
        <a:graphic>
          <a:graphicData uri="http://schemas.openxmlformats.org/drawingml/2006/table">
            <a:tbl>
              <a:tblPr firstRow="1" bandRow="1">
                <a:tableStyleId>{5940675A-B579-460E-94D1-54222C63F5DA}</a:tableStyleId>
              </a:tblPr>
              <a:tblGrid>
                <a:gridCol w="456374">
                  <a:extLst>
                    <a:ext uri="{9D8B030D-6E8A-4147-A177-3AD203B41FA5}">
                      <a16:colId xmlns:a16="http://schemas.microsoft.com/office/drawing/2014/main" val="2916604538"/>
                    </a:ext>
                  </a:extLst>
                </a:gridCol>
                <a:gridCol w="1987130">
                  <a:extLst>
                    <a:ext uri="{9D8B030D-6E8A-4147-A177-3AD203B41FA5}">
                      <a16:colId xmlns:a16="http://schemas.microsoft.com/office/drawing/2014/main" val="2232852219"/>
                    </a:ext>
                  </a:extLst>
                </a:gridCol>
                <a:gridCol w="2899880">
                  <a:extLst>
                    <a:ext uri="{9D8B030D-6E8A-4147-A177-3AD203B41FA5}">
                      <a16:colId xmlns:a16="http://schemas.microsoft.com/office/drawing/2014/main" val="3025179243"/>
                    </a:ext>
                  </a:extLst>
                </a:gridCol>
                <a:gridCol w="3536902">
                  <a:extLst>
                    <a:ext uri="{9D8B030D-6E8A-4147-A177-3AD203B41FA5}">
                      <a16:colId xmlns:a16="http://schemas.microsoft.com/office/drawing/2014/main" val="2393373541"/>
                    </a:ext>
                  </a:extLst>
                </a:gridCol>
              </a:tblGrid>
              <a:tr h="253141">
                <a:tc>
                  <a:txBody>
                    <a:bodyPr/>
                    <a:lstStyle/>
                    <a:p>
                      <a:pPr algn="just"/>
                      <a:r>
                        <a:rPr lang="en-US" sz="1400" b="1" dirty="0">
                          <a:latin typeface="+mj-lt"/>
                          <a:cs typeface="Times New Roman" panose="02020603050405020304" pitchFamily="18" charset="0"/>
                        </a:rPr>
                        <a:t>#</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Category </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Detail</a:t>
                      </a:r>
                      <a:endParaRPr lang="en-GB" sz="1400" b="1" dirty="0">
                        <a:latin typeface="+mj-lt"/>
                        <a:cs typeface="Times New Roman" panose="02020603050405020304" pitchFamily="18" charset="0"/>
                      </a:endParaRPr>
                    </a:p>
                  </a:txBody>
                  <a:tcPr>
                    <a:solidFill>
                      <a:srgbClr val="FFFF00"/>
                    </a:solidFill>
                  </a:tcPr>
                </a:tc>
                <a:tc>
                  <a:txBody>
                    <a:bodyPr/>
                    <a:lstStyle/>
                    <a:p>
                      <a:pPr algn="just"/>
                      <a:r>
                        <a:rPr lang="en-US" sz="1400" b="1" dirty="0">
                          <a:latin typeface="+mj-lt"/>
                          <a:cs typeface="Times New Roman" panose="02020603050405020304" pitchFamily="18" charset="0"/>
                        </a:rPr>
                        <a:t>Comment</a:t>
                      </a:r>
                      <a:endParaRPr lang="en-GB" sz="1400" b="1" dirty="0">
                        <a:latin typeface="+mj-lt"/>
                        <a:cs typeface="Times New Roman" panose="02020603050405020304" pitchFamily="18" charset="0"/>
                      </a:endParaRPr>
                    </a:p>
                  </a:txBody>
                  <a:tcPr>
                    <a:solidFill>
                      <a:srgbClr val="FFFF00"/>
                    </a:solidFill>
                  </a:tcPr>
                </a:tc>
                <a:extLst>
                  <a:ext uri="{0D108BD9-81ED-4DB2-BD59-A6C34878D82A}">
                    <a16:rowId xmlns:a16="http://schemas.microsoft.com/office/drawing/2014/main" val="2221453140"/>
                  </a:ext>
                </a:extLst>
              </a:tr>
              <a:tr h="616481">
                <a:tc>
                  <a:txBody>
                    <a:bodyPr/>
                    <a:lstStyle/>
                    <a:p>
                      <a:pPr algn="just"/>
                      <a:r>
                        <a:rPr lang="en-US" sz="1400" dirty="0">
                          <a:latin typeface="+mj-lt"/>
                          <a:cs typeface="Times New Roman" panose="02020603050405020304" pitchFamily="18" charset="0"/>
                        </a:rPr>
                        <a:t>6</a:t>
                      </a:r>
                      <a:endParaRPr lang="en-GB" sz="1400" dirty="0">
                        <a:latin typeface="+mj-lt"/>
                        <a:cs typeface="Times New Roman" panose="02020603050405020304" pitchFamily="18" charset="0"/>
                      </a:endParaRPr>
                    </a:p>
                  </a:txBody>
                  <a:tcPr/>
                </a:tc>
                <a:tc>
                  <a:txBody>
                    <a:bodyPr/>
                    <a:lstStyle/>
                    <a:p>
                      <a:pPr algn="just"/>
                      <a:r>
                        <a:rPr lang="en-US" sz="1400" dirty="0">
                          <a:latin typeface="+mj-lt"/>
                          <a:cs typeface="Times New Roman" panose="02020603050405020304" pitchFamily="18" charset="0"/>
                        </a:rPr>
                        <a:t>Stray microwave radiation sensing.</a:t>
                      </a:r>
                      <a:endParaRPr lang="en-GB" sz="1400" dirty="0">
                        <a:latin typeface="+mj-lt"/>
                        <a:cs typeface="Times New Roman" panose="02020603050405020304" pitchFamily="18" charset="0"/>
                      </a:endParaRPr>
                    </a:p>
                  </a:txBody>
                  <a:tcPr/>
                </a:tc>
                <a:tc>
                  <a:txBody>
                    <a:bodyPr/>
                    <a:lstStyle/>
                    <a:p>
                      <a:pPr algn="just"/>
                      <a:r>
                        <a:rPr lang="en-US" sz="1400" dirty="0">
                          <a:latin typeface="+mj-lt"/>
                          <a:cs typeface="Times New Roman" panose="02020603050405020304" pitchFamily="18" charset="0"/>
                        </a:rPr>
                        <a:t>Stray EC sensing (170 GHz).</a:t>
                      </a:r>
                      <a:endParaRPr lang="en-GB" sz="1400" dirty="0">
                        <a:latin typeface="+mj-lt"/>
                        <a:cs typeface="Times New Roman" panose="02020603050405020304" pitchFamily="18" charset="0"/>
                      </a:endParaRPr>
                    </a:p>
                  </a:txBody>
                  <a:tcPr/>
                </a:tc>
                <a:tc>
                  <a:txBody>
                    <a:bodyPr/>
                    <a:lstStyle/>
                    <a:p>
                      <a:pPr marL="285750" indent="-285750" algn="just">
                        <a:buFont typeface="Courier New" panose="02070309020205020404" pitchFamily="49" charset="0"/>
                        <a:buChar char="o"/>
                      </a:pPr>
                      <a:r>
                        <a:rPr lang="en-US" sz="1400" kern="1200" dirty="0">
                          <a:solidFill>
                            <a:schemeClr val="tx1"/>
                          </a:solidFill>
                          <a:latin typeface="+mn-lt"/>
                          <a:ea typeface="+mn-ea"/>
                          <a:cs typeface="Times New Roman" panose="02020603050405020304" pitchFamily="18" charset="0"/>
                        </a:rPr>
                        <a:t>Extensive work with </a:t>
                      </a:r>
                      <a:r>
                        <a:rPr lang="en-US" sz="1400" kern="1200" dirty="0" err="1">
                          <a:solidFill>
                            <a:schemeClr val="tx1"/>
                          </a:solidFill>
                          <a:latin typeface="+mn-lt"/>
                          <a:ea typeface="+mn-ea"/>
                          <a:cs typeface="Times New Roman" panose="02020603050405020304" pitchFamily="18" charset="0"/>
                        </a:rPr>
                        <a:t>Politecnico</a:t>
                      </a:r>
                      <a:r>
                        <a:rPr lang="en-US" sz="1400" kern="1200" dirty="0">
                          <a:solidFill>
                            <a:schemeClr val="tx1"/>
                          </a:solidFill>
                          <a:latin typeface="+mn-lt"/>
                          <a:ea typeface="+mn-ea"/>
                          <a:cs typeface="Times New Roman" panose="02020603050405020304" pitchFamily="18" charset="0"/>
                        </a:rPr>
                        <a:t> di Torino under IO/24/CT/4300003010</a:t>
                      </a:r>
                      <a:endParaRPr lang="en-GB" sz="1400" dirty="0">
                        <a:latin typeface="+mj-lt"/>
                        <a:cs typeface="Times New Roman" panose="02020603050405020304" pitchFamily="18" charset="0"/>
                      </a:endParaRPr>
                    </a:p>
                  </a:txBody>
                  <a:tcPr/>
                </a:tc>
                <a:extLst>
                  <a:ext uri="{0D108BD9-81ED-4DB2-BD59-A6C34878D82A}">
                    <a16:rowId xmlns:a16="http://schemas.microsoft.com/office/drawing/2014/main" val="966050679"/>
                  </a:ext>
                </a:extLst>
              </a:tr>
            </a:tbl>
          </a:graphicData>
        </a:graphic>
      </p:graphicFrame>
      <p:sp>
        <p:nvSpPr>
          <p:cNvPr id="2" name="Arrow: Right 1">
            <a:extLst>
              <a:ext uri="{FF2B5EF4-FFF2-40B4-BE49-F238E27FC236}">
                <a16:creationId xmlns:a16="http://schemas.microsoft.com/office/drawing/2014/main" id="{BA4A8E49-6FE2-CC4C-B63F-7FE2823B4368}"/>
              </a:ext>
            </a:extLst>
          </p:cNvPr>
          <p:cNvSpPr/>
          <p:nvPr/>
        </p:nvSpPr>
        <p:spPr bwMode="auto">
          <a:xfrm>
            <a:off x="217345" y="5612525"/>
            <a:ext cx="723899" cy="42862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
        <p:nvSpPr>
          <p:cNvPr id="6" name="Rectangle 5">
            <a:extLst>
              <a:ext uri="{FF2B5EF4-FFF2-40B4-BE49-F238E27FC236}">
                <a16:creationId xmlns:a16="http://schemas.microsoft.com/office/drawing/2014/main" id="{20AFFC70-61E3-712C-670C-9CEE2BBD515D}"/>
              </a:ext>
            </a:extLst>
          </p:cNvPr>
          <p:cNvSpPr/>
          <p:nvPr/>
        </p:nvSpPr>
        <p:spPr>
          <a:xfrm>
            <a:off x="1071743" y="5622347"/>
            <a:ext cx="4849956" cy="646331"/>
          </a:xfrm>
          <a:prstGeom prst="rect">
            <a:avLst/>
          </a:prstGeom>
        </p:spPr>
        <p:txBody>
          <a:bodyPr wrap="square">
            <a:spAutoFit/>
          </a:bodyPr>
          <a:lstStyle/>
          <a:p>
            <a:pPr algn="just"/>
            <a:r>
              <a:rPr lang="en-US" sz="1800" dirty="0">
                <a:latin typeface="+mj-lt"/>
                <a:cs typeface="Times New Roman" panose="02020603050405020304" pitchFamily="18" charset="0"/>
              </a:rPr>
              <a:t>Ongoing: implementation of framework for tests on AUG in 2026.</a:t>
            </a:r>
            <a:endParaRPr lang="en-GB" sz="1800" dirty="0">
              <a:latin typeface="+mj-lt"/>
              <a:cs typeface="Times New Roman" panose="02020603050405020304" pitchFamily="18" charset="0"/>
            </a:endParaRPr>
          </a:p>
        </p:txBody>
      </p:sp>
      <p:pic>
        <p:nvPicPr>
          <p:cNvPr id="7" name="Picture 6">
            <a:extLst>
              <a:ext uri="{FF2B5EF4-FFF2-40B4-BE49-F238E27FC236}">
                <a16:creationId xmlns:a16="http://schemas.microsoft.com/office/drawing/2014/main" id="{1625DBCB-24B7-92F1-66CF-0381C79F232C}"/>
              </a:ext>
            </a:extLst>
          </p:cNvPr>
          <p:cNvPicPr>
            <a:picLocks noChangeAspect="1"/>
          </p:cNvPicPr>
          <p:nvPr/>
        </p:nvPicPr>
        <p:blipFill>
          <a:blip r:embed="rId4"/>
          <a:stretch>
            <a:fillRect/>
          </a:stretch>
        </p:blipFill>
        <p:spPr>
          <a:xfrm>
            <a:off x="177451" y="1516606"/>
            <a:ext cx="4070699" cy="1198073"/>
          </a:xfrm>
          <a:prstGeom prst="rect">
            <a:avLst/>
          </a:prstGeom>
        </p:spPr>
      </p:pic>
      <p:sp>
        <p:nvSpPr>
          <p:cNvPr id="8" name="Rectangle 7">
            <a:extLst>
              <a:ext uri="{FF2B5EF4-FFF2-40B4-BE49-F238E27FC236}">
                <a16:creationId xmlns:a16="http://schemas.microsoft.com/office/drawing/2014/main" id="{1BDDA370-7224-1540-4C45-67AF88855071}"/>
              </a:ext>
            </a:extLst>
          </p:cNvPr>
          <p:cNvSpPr/>
          <p:nvPr/>
        </p:nvSpPr>
        <p:spPr>
          <a:xfrm>
            <a:off x="4569320" y="1671505"/>
            <a:ext cx="4373706" cy="923330"/>
          </a:xfrm>
          <a:prstGeom prst="rect">
            <a:avLst/>
          </a:prstGeom>
        </p:spPr>
        <p:txBody>
          <a:bodyPr wrap="square">
            <a:spAutoFit/>
          </a:bodyPr>
          <a:lstStyle/>
          <a:p>
            <a:pPr algn="just"/>
            <a:r>
              <a:rPr lang="en-US" sz="1800" dirty="0">
                <a:latin typeface="+mj-lt"/>
                <a:cs typeface="Times New Roman" panose="02020603050405020304" pitchFamily="18" charset="0"/>
              </a:rPr>
              <a:t>Stray EC can penetrate in the ITER ICRF system and deposit power in the ceramics </a:t>
            </a:r>
            <a:r>
              <a:rPr lang="en-US" sz="1800" dirty="0">
                <a:latin typeface="+mj-lt"/>
                <a:cs typeface="Times New Roman" panose="02020603050405020304" pitchFamily="18" charset="0"/>
                <a:sym typeface="Wingdings" panose="05000000000000000000" pitchFamily="2" charset="2"/>
              </a:rPr>
              <a:t> Needs to be detected.</a:t>
            </a:r>
            <a:endParaRPr lang="en-GB" sz="1800" dirty="0">
              <a:latin typeface="+mj-lt"/>
              <a:cs typeface="Times New Roman" panose="02020603050405020304" pitchFamily="18" charset="0"/>
            </a:endParaRPr>
          </a:p>
        </p:txBody>
      </p:sp>
      <p:sp>
        <p:nvSpPr>
          <p:cNvPr id="12" name="TextBox 11">
            <a:extLst>
              <a:ext uri="{FF2B5EF4-FFF2-40B4-BE49-F238E27FC236}">
                <a16:creationId xmlns:a16="http://schemas.microsoft.com/office/drawing/2014/main" id="{36A87D6C-FCF7-1C80-3344-BC1EC1CCDF4A}"/>
              </a:ext>
            </a:extLst>
          </p:cNvPr>
          <p:cNvSpPr txBox="1"/>
          <p:nvPr/>
        </p:nvSpPr>
        <p:spPr>
          <a:xfrm>
            <a:off x="2070100" y="1689512"/>
            <a:ext cx="2499219" cy="276999"/>
          </a:xfrm>
          <a:prstGeom prst="rect">
            <a:avLst/>
          </a:prstGeom>
          <a:solidFill>
            <a:schemeClr val="bg1">
              <a:lumMod val="95000"/>
            </a:schemeClr>
          </a:solidFill>
        </p:spPr>
        <p:txBody>
          <a:bodyPr wrap="square">
            <a:spAutoFit/>
          </a:bodyPr>
          <a:lstStyle/>
          <a:p>
            <a:r>
              <a:rPr lang="en-GB" sz="1200" i="1" dirty="0">
                <a:latin typeface="+mj-lt"/>
              </a:rPr>
              <a:t>[P. Lamalle, ITER_D_5RUPCN] </a:t>
            </a:r>
          </a:p>
        </p:txBody>
      </p:sp>
      <p:sp>
        <p:nvSpPr>
          <p:cNvPr id="13" name="Rectangle 12">
            <a:extLst>
              <a:ext uri="{FF2B5EF4-FFF2-40B4-BE49-F238E27FC236}">
                <a16:creationId xmlns:a16="http://schemas.microsoft.com/office/drawing/2014/main" id="{924EF336-45E7-72AB-EAB3-46354E0B19B1}"/>
              </a:ext>
            </a:extLst>
          </p:cNvPr>
          <p:cNvSpPr/>
          <p:nvPr/>
        </p:nvSpPr>
        <p:spPr>
          <a:xfrm>
            <a:off x="941244" y="2693823"/>
            <a:ext cx="4849956" cy="369332"/>
          </a:xfrm>
          <a:prstGeom prst="rect">
            <a:avLst/>
          </a:prstGeom>
        </p:spPr>
        <p:txBody>
          <a:bodyPr wrap="square">
            <a:spAutoFit/>
          </a:bodyPr>
          <a:lstStyle/>
          <a:p>
            <a:pPr algn="just"/>
            <a:r>
              <a:rPr lang="en-US" sz="1800" dirty="0">
                <a:latin typeface="+mj-lt"/>
                <a:cs typeface="Times New Roman" panose="02020603050405020304" pitchFamily="18" charset="0"/>
              </a:rPr>
              <a:t>Work with </a:t>
            </a:r>
            <a:r>
              <a:rPr lang="en-US" sz="1800" dirty="0" err="1">
                <a:latin typeface="+mj-lt"/>
                <a:cs typeface="Times New Roman" panose="02020603050405020304" pitchFamily="18" charset="0"/>
              </a:rPr>
              <a:t>Politecnico</a:t>
            </a:r>
            <a:r>
              <a:rPr lang="en-US" sz="1800" dirty="0">
                <a:latin typeface="+mj-lt"/>
                <a:cs typeface="Times New Roman" panose="02020603050405020304" pitchFamily="18" charset="0"/>
              </a:rPr>
              <a:t> di Torino:</a:t>
            </a:r>
            <a:endParaRPr lang="en-GB" sz="1800" dirty="0">
              <a:latin typeface="+mj-lt"/>
              <a:cs typeface="Times New Roman" panose="02020603050405020304" pitchFamily="18" charset="0"/>
            </a:endParaRPr>
          </a:p>
        </p:txBody>
      </p:sp>
      <p:pic>
        <p:nvPicPr>
          <p:cNvPr id="17" name="Picture 16">
            <a:extLst>
              <a:ext uri="{FF2B5EF4-FFF2-40B4-BE49-F238E27FC236}">
                <a16:creationId xmlns:a16="http://schemas.microsoft.com/office/drawing/2014/main" id="{3202C0A7-7C80-E634-FC7E-CEBD45E3C984}"/>
              </a:ext>
            </a:extLst>
          </p:cNvPr>
          <p:cNvPicPr>
            <a:picLocks noChangeAspect="1"/>
          </p:cNvPicPr>
          <p:nvPr/>
        </p:nvPicPr>
        <p:blipFill>
          <a:blip r:embed="rId5"/>
          <a:stretch>
            <a:fillRect/>
          </a:stretch>
        </p:blipFill>
        <p:spPr>
          <a:xfrm>
            <a:off x="2815958" y="3297759"/>
            <a:ext cx="3077099" cy="2229725"/>
          </a:xfrm>
          <a:prstGeom prst="rect">
            <a:avLst/>
          </a:prstGeom>
        </p:spPr>
      </p:pic>
      <p:sp>
        <p:nvSpPr>
          <p:cNvPr id="20" name="Rectangle 19">
            <a:extLst>
              <a:ext uri="{FF2B5EF4-FFF2-40B4-BE49-F238E27FC236}">
                <a16:creationId xmlns:a16="http://schemas.microsoft.com/office/drawing/2014/main" id="{9DE92435-44C6-4904-8CDD-198A19A7FA74}"/>
              </a:ext>
            </a:extLst>
          </p:cNvPr>
          <p:cNvSpPr/>
          <p:nvPr/>
        </p:nvSpPr>
        <p:spPr>
          <a:xfrm>
            <a:off x="889000" y="4500970"/>
            <a:ext cx="1181100" cy="369332"/>
          </a:xfrm>
          <a:prstGeom prst="rect">
            <a:avLst/>
          </a:prstGeom>
        </p:spPr>
        <p:txBody>
          <a:bodyPr wrap="square">
            <a:spAutoFit/>
          </a:bodyPr>
          <a:lstStyle/>
          <a:p>
            <a:pPr algn="just"/>
            <a:r>
              <a:rPr lang="en-US" sz="1800" dirty="0">
                <a:latin typeface="+mj-lt"/>
                <a:cs typeface="Times New Roman" panose="02020603050405020304" pitchFamily="18" charset="0"/>
              </a:rPr>
              <a:t>FEKO</a:t>
            </a:r>
            <a:endParaRPr lang="en-GB" sz="1800" dirty="0">
              <a:latin typeface="+mj-lt"/>
              <a:cs typeface="Times New Roman" panose="02020603050405020304" pitchFamily="18" charset="0"/>
            </a:endParaRPr>
          </a:p>
        </p:txBody>
      </p:sp>
      <p:sp>
        <p:nvSpPr>
          <p:cNvPr id="21" name="Rectangle 20">
            <a:extLst>
              <a:ext uri="{FF2B5EF4-FFF2-40B4-BE49-F238E27FC236}">
                <a16:creationId xmlns:a16="http://schemas.microsoft.com/office/drawing/2014/main" id="{FE64E768-D7CD-7CF2-BC15-C048FCD3FF24}"/>
              </a:ext>
            </a:extLst>
          </p:cNvPr>
          <p:cNvSpPr/>
          <p:nvPr/>
        </p:nvSpPr>
        <p:spPr>
          <a:xfrm>
            <a:off x="4354507" y="3349975"/>
            <a:ext cx="1852432" cy="369332"/>
          </a:xfrm>
          <a:prstGeom prst="rect">
            <a:avLst/>
          </a:prstGeom>
        </p:spPr>
        <p:txBody>
          <a:bodyPr wrap="square">
            <a:spAutoFit/>
          </a:bodyPr>
          <a:lstStyle/>
          <a:p>
            <a:pPr algn="just"/>
            <a:r>
              <a:rPr lang="en-US" sz="1800" dirty="0">
                <a:latin typeface="+mj-lt"/>
                <a:cs typeface="Times New Roman" panose="02020603050405020304" pitchFamily="18" charset="0"/>
              </a:rPr>
              <a:t>Experiments</a:t>
            </a:r>
            <a:endParaRPr lang="en-GB" sz="1800" dirty="0">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id="{2FE7EABB-B9DE-D73C-EE65-F09FD96FB26E}"/>
              </a:ext>
            </a:extLst>
          </p:cNvPr>
          <p:cNvSpPr/>
          <p:nvPr/>
        </p:nvSpPr>
        <p:spPr>
          <a:xfrm>
            <a:off x="6395597" y="2689528"/>
            <a:ext cx="2356208" cy="584775"/>
          </a:xfrm>
          <a:prstGeom prst="rect">
            <a:avLst/>
          </a:prstGeom>
        </p:spPr>
        <p:txBody>
          <a:bodyPr wrap="square">
            <a:spAutoFit/>
          </a:bodyPr>
          <a:lstStyle/>
          <a:p>
            <a:pPr algn="ctr"/>
            <a:r>
              <a:rPr lang="en-US" sz="1600" i="1" dirty="0">
                <a:latin typeface="+mj-lt"/>
                <a:cs typeface="Times New Roman" panose="02020603050405020304" pitchFamily="18" charset="0"/>
              </a:rPr>
              <a:t>Parametric scans</a:t>
            </a:r>
          </a:p>
          <a:p>
            <a:pPr algn="ctr"/>
            <a:r>
              <a:rPr lang="en-US" sz="1600" i="1" dirty="0">
                <a:latin typeface="+mj-lt"/>
                <a:cs typeface="Times New Roman" panose="02020603050405020304" pitchFamily="18" charset="0"/>
              </a:rPr>
              <a:t>(noise floor: ~-92 dB)</a:t>
            </a:r>
            <a:endParaRPr lang="en-GB" sz="1600" i="1" dirty="0">
              <a:latin typeface="+mj-lt"/>
              <a:cs typeface="Times New Roman" panose="02020603050405020304" pitchFamily="18" charset="0"/>
            </a:endParaRPr>
          </a:p>
        </p:txBody>
      </p:sp>
      <p:sp>
        <p:nvSpPr>
          <p:cNvPr id="23" name="Arrow: Right 22">
            <a:extLst>
              <a:ext uri="{FF2B5EF4-FFF2-40B4-BE49-F238E27FC236}">
                <a16:creationId xmlns:a16="http://schemas.microsoft.com/office/drawing/2014/main" id="{0ADDA15C-683B-AA37-84B2-06ED8FEED20E}"/>
              </a:ext>
            </a:extLst>
          </p:cNvPr>
          <p:cNvSpPr/>
          <p:nvPr/>
        </p:nvSpPr>
        <p:spPr bwMode="auto">
          <a:xfrm>
            <a:off x="217345" y="2654157"/>
            <a:ext cx="723899" cy="42862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pic>
        <p:nvPicPr>
          <p:cNvPr id="4" name="Picture 3">
            <a:extLst>
              <a:ext uri="{FF2B5EF4-FFF2-40B4-BE49-F238E27FC236}">
                <a16:creationId xmlns:a16="http://schemas.microsoft.com/office/drawing/2014/main" id="{AF6395F9-F87D-A571-E985-2B0C22CC48D6}"/>
              </a:ext>
            </a:extLst>
          </p:cNvPr>
          <p:cNvPicPr>
            <a:picLocks noChangeAspect="1"/>
          </p:cNvPicPr>
          <p:nvPr/>
        </p:nvPicPr>
        <p:blipFill>
          <a:blip r:embed="rId6"/>
          <a:stretch>
            <a:fillRect/>
          </a:stretch>
        </p:blipFill>
        <p:spPr>
          <a:xfrm>
            <a:off x="4400636" y="2566420"/>
            <a:ext cx="1480042" cy="658219"/>
          </a:xfrm>
          <a:prstGeom prst="rect">
            <a:avLst/>
          </a:prstGeom>
        </p:spPr>
      </p:pic>
      <p:sp>
        <p:nvSpPr>
          <p:cNvPr id="9" name="TextBox 8">
            <a:extLst>
              <a:ext uri="{FF2B5EF4-FFF2-40B4-BE49-F238E27FC236}">
                <a16:creationId xmlns:a16="http://schemas.microsoft.com/office/drawing/2014/main" id="{93B3C84B-2842-2767-B402-66470898107C}"/>
              </a:ext>
            </a:extLst>
          </p:cNvPr>
          <p:cNvSpPr txBox="1"/>
          <p:nvPr/>
        </p:nvSpPr>
        <p:spPr>
          <a:xfrm>
            <a:off x="5638801" y="8965"/>
            <a:ext cx="3464990" cy="461665"/>
          </a:xfrm>
          <a:prstGeom prst="rect">
            <a:avLst/>
          </a:prstGeom>
          <a:solidFill>
            <a:schemeClr val="bg1">
              <a:lumMod val="95000"/>
            </a:schemeClr>
          </a:solidFill>
        </p:spPr>
        <p:txBody>
          <a:bodyPr wrap="square">
            <a:spAutoFit/>
          </a:bodyPr>
          <a:lstStyle/>
          <a:p>
            <a:pPr algn="just"/>
            <a:r>
              <a:rPr lang="en-GB" sz="1200" i="1" dirty="0">
                <a:latin typeface="+mj-lt"/>
              </a:rPr>
              <a:t>[2024_11_27-28 _ ITER ICRF Antenna Arc Detection and Protection Workshop 1, CQ2CVF]</a:t>
            </a:r>
          </a:p>
        </p:txBody>
      </p:sp>
      <p:sp>
        <p:nvSpPr>
          <p:cNvPr id="10" name="Rectangle 2">
            <a:extLst>
              <a:ext uri="{FF2B5EF4-FFF2-40B4-BE49-F238E27FC236}">
                <a16:creationId xmlns:a16="http://schemas.microsoft.com/office/drawing/2014/main" id="{5ABD265F-5895-4337-5E08-DC8E66698BE1}"/>
              </a:ext>
            </a:extLst>
          </p:cNvPr>
          <p:cNvSpPr txBox="1">
            <a:spLocks noChangeAspect="1" noChangeArrowheads="1"/>
          </p:cNvSpPr>
          <p:nvPr/>
        </p:nvSpPr>
        <p:spPr bwMode="auto">
          <a:xfrm>
            <a:off x="-49867" y="59091"/>
            <a:ext cx="6000749" cy="34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pPr algn="l"/>
            <a:r>
              <a:rPr lang="en-GB" sz="1800" kern="0" dirty="0"/>
              <a:t>ITER ICRF Antenna Arc Detection &amp; Protection [5/5]</a:t>
            </a:r>
            <a:endParaRPr lang="en-US" sz="1800" kern="0" dirty="0"/>
          </a:p>
        </p:txBody>
      </p:sp>
      <p:sp>
        <p:nvSpPr>
          <p:cNvPr id="5" name="Rectangle 4">
            <a:extLst>
              <a:ext uri="{FF2B5EF4-FFF2-40B4-BE49-F238E27FC236}">
                <a16:creationId xmlns:a16="http://schemas.microsoft.com/office/drawing/2014/main" id="{22623DE1-86B8-CC95-8C7F-89AD47E56106}"/>
              </a:ext>
            </a:extLst>
          </p:cNvPr>
          <p:cNvSpPr/>
          <p:nvPr/>
        </p:nvSpPr>
        <p:spPr bwMode="auto">
          <a:xfrm>
            <a:off x="2638425" y="4321895"/>
            <a:ext cx="133350" cy="102468"/>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Tree>
    <p:extLst>
      <p:ext uri="{BB962C8B-B14F-4D97-AF65-F5344CB8AC3E}">
        <p14:creationId xmlns:p14="http://schemas.microsoft.com/office/powerpoint/2010/main" val="2893455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7FF4F-44DA-FB4F-1DFD-85BB034A33CF}"/>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6467BCE2-8ABD-C1DE-073B-B28FCEB42968}"/>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7A27AF0E-FBAD-74C4-84AC-6301CCD340FB}"/>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t>Prototyping activities.</a:t>
            </a:r>
          </a:p>
          <a:p>
            <a:pPr>
              <a:buFont typeface="Wingdings" panose="05000000000000000000" pitchFamily="2" charset="2"/>
              <a:buChar char="q"/>
            </a:pPr>
            <a:r>
              <a:rPr lang="en-US" dirty="0">
                <a:solidFill>
                  <a:schemeClr val="bg1">
                    <a:lumMod val="85000"/>
                  </a:schemeClr>
                </a:solidFill>
              </a:rPr>
              <a:t>Conclusion and timeline.</a:t>
            </a:r>
          </a:p>
        </p:txBody>
      </p:sp>
    </p:spTree>
    <p:extLst>
      <p:ext uri="{BB962C8B-B14F-4D97-AF65-F5344CB8AC3E}">
        <p14:creationId xmlns:p14="http://schemas.microsoft.com/office/powerpoint/2010/main" val="2007160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1E0BB-1EAC-6DBB-F7B8-E219C702DCDE}"/>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C0EF0C8-8898-42D1-F48A-5845C096B300}"/>
              </a:ext>
            </a:extLst>
          </p:cNvPr>
          <p:cNvSpPr>
            <a:spLocks noGrp="1" noChangeAspect="1" noChangeArrowheads="1"/>
          </p:cNvSpPr>
          <p:nvPr>
            <p:ph type="title"/>
          </p:nvPr>
        </p:nvSpPr>
        <p:spPr>
          <a:xfrm>
            <a:off x="179294" y="59091"/>
            <a:ext cx="8803341" cy="344319"/>
          </a:xfrm>
        </p:spPr>
        <p:txBody>
          <a:bodyPr/>
          <a:lstStyle/>
          <a:p>
            <a:r>
              <a:rPr lang="en-US" sz="2800" dirty="0"/>
              <a:t>Heating &amp; Current Drive (HCD) under the new IRP</a:t>
            </a:r>
          </a:p>
        </p:txBody>
      </p:sp>
      <p:sp>
        <p:nvSpPr>
          <p:cNvPr id="16387" name="Rectangle 3">
            <a:extLst>
              <a:ext uri="{FF2B5EF4-FFF2-40B4-BE49-F238E27FC236}">
                <a16:creationId xmlns:a16="http://schemas.microsoft.com/office/drawing/2014/main" id="{FE5B79FD-04C3-CD91-9C87-B458551D431E}"/>
              </a:ext>
            </a:extLst>
          </p:cNvPr>
          <p:cNvSpPr>
            <a:spLocks noGrp="1" noChangeArrowheads="1"/>
          </p:cNvSpPr>
          <p:nvPr>
            <p:ph type="body" idx="1"/>
          </p:nvPr>
        </p:nvSpPr>
        <p:spPr>
          <a:xfrm>
            <a:off x="17928" y="637314"/>
            <a:ext cx="8973672" cy="841860"/>
          </a:xfrm>
        </p:spPr>
        <p:txBody>
          <a:bodyPr/>
          <a:lstStyle/>
          <a:p>
            <a:pPr marL="342900" indent="-342900">
              <a:buFont typeface="Wingdings" panose="05000000000000000000" pitchFamily="2" charset="2"/>
              <a:buChar char="q"/>
            </a:pPr>
            <a:r>
              <a:rPr lang="en-GB" sz="2200" dirty="0">
                <a:latin typeface="+mn-lt"/>
              </a:rPr>
              <a:t>New baseline: change of First Wall material from Be to W.</a:t>
            </a:r>
          </a:p>
          <a:p>
            <a:pPr marL="0" indent="0">
              <a:buNone/>
            </a:pPr>
            <a:r>
              <a:rPr lang="en-GB" sz="2200" dirty="0">
                <a:sym typeface="Wingdings" panose="05000000000000000000" pitchFamily="2" charset="2"/>
              </a:rPr>
              <a:t>	</a:t>
            </a:r>
            <a:r>
              <a:rPr lang="en-GB" sz="2200" dirty="0">
                <a:latin typeface="+mn-lt"/>
              </a:rPr>
              <a:t>Modified Heating and Current Drive (H&amp;CD) strategy:​</a:t>
            </a:r>
          </a:p>
        </p:txBody>
      </p:sp>
      <p:sp>
        <p:nvSpPr>
          <p:cNvPr id="5" name="Rectangle 3">
            <a:extLst>
              <a:ext uri="{FF2B5EF4-FFF2-40B4-BE49-F238E27FC236}">
                <a16:creationId xmlns:a16="http://schemas.microsoft.com/office/drawing/2014/main" id="{E2AEB4D3-E9E1-7F48-F55B-56175AA089B6}"/>
              </a:ext>
            </a:extLst>
          </p:cNvPr>
          <p:cNvSpPr txBox="1">
            <a:spLocks noChangeArrowheads="1"/>
          </p:cNvSpPr>
          <p:nvPr/>
        </p:nvSpPr>
        <p:spPr bwMode="auto">
          <a:xfrm>
            <a:off x="6687669" y="5883396"/>
            <a:ext cx="2366683" cy="337290"/>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200" i="1" kern="0" dirty="0"/>
              <a:t>[M. Schneider, et al., this conf.]</a:t>
            </a:r>
          </a:p>
        </p:txBody>
      </p:sp>
      <p:sp>
        <p:nvSpPr>
          <p:cNvPr id="6" name="Rectangle 3">
            <a:extLst>
              <a:ext uri="{FF2B5EF4-FFF2-40B4-BE49-F238E27FC236}">
                <a16:creationId xmlns:a16="http://schemas.microsoft.com/office/drawing/2014/main" id="{AC4944BE-9274-4027-3179-C8E974D7E6FF}"/>
              </a:ext>
            </a:extLst>
          </p:cNvPr>
          <p:cNvSpPr txBox="1">
            <a:spLocks noChangeArrowheads="1"/>
          </p:cNvSpPr>
          <p:nvPr/>
        </p:nvSpPr>
        <p:spPr bwMode="auto">
          <a:xfrm>
            <a:off x="569818" y="1622499"/>
            <a:ext cx="8069357" cy="185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a:buFont typeface="Courier New" panose="02070309020205020404" pitchFamily="49" charset="0"/>
              <a:buChar char="o"/>
            </a:pPr>
            <a:r>
              <a:rPr lang="en-GB" sz="2200" kern="0" dirty="0"/>
              <a:t>Electron Cyclotron Heating (ECH) increased by factor 2-3 (40-67 MW​).</a:t>
            </a:r>
          </a:p>
          <a:p>
            <a:pPr>
              <a:buFont typeface="Courier New" panose="02070309020205020404" pitchFamily="49" charset="0"/>
              <a:buChar char="o"/>
            </a:pPr>
            <a:r>
              <a:rPr lang="en-GB" sz="2200" kern="0" dirty="0"/>
              <a:t>Ion Cyclotron Heating (ICH) set to 10-20 MW​. </a:t>
            </a:r>
          </a:p>
          <a:p>
            <a:pPr marL="0" indent="0">
              <a:buNone/>
            </a:pPr>
            <a:r>
              <a:rPr lang="en-GB" sz="2200" kern="0" dirty="0">
                <a:latin typeface="+mn-lt"/>
              </a:rPr>
              <a:t>	</a:t>
            </a:r>
            <a:r>
              <a:rPr lang="en-GB" sz="2200" dirty="0">
                <a:latin typeface="+mn-lt"/>
              </a:rPr>
              <a:t>10 MW for the Start of Research Operation (SRO) for 	ICWC and tests of ICH under high-Z wall.</a:t>
            </a:r>
            <a:endParaRPr lang="en-GB" sz="2200" kern="0" dirty="0"/>
          </a:p>
        </p:txBody>
      </p:sp>
      <p:sp>
        <p:nvSpPr>
          <p:cNvPr id="7" name="Rectangle 3">
            <a:extLst>
              <a:ext uri="{FF2B5EF4-FFF2-40B4-BE49-F238E27FC236}">
                <a16:creationId xmlns:a16="http://schemas.microsoft.com/office/drawing/2014/main" id="{A3A35C11-E9E1-E903-CF8E-85232413D3CF}"/>
              </a:ext>
            </a:extLst>
          </p:cNvPr>
          <p:cNvSpPr txBox="1">
            <a:spLocks noChangeArrowheads="1"/>
          </p:cNvSpPr>
          <p:nvPr/>
        </p:nvSpPr>
        <p:spPr bwMode="auto">
          <a:xfrm>
            <a:off x="17928" y="3966140"/>
            <a:ext cx="8973672" cy="48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342900" indent="-342900">
              <a:buFont typeface="Wingdings" panose="05000000000000000000" pitchFamily="2" charset="2"/>
              <a:buChar char="q"/>
            </a:pPr>
            <a:r>
              <a:rPr lang="en-GB" sz="2200" kern="0" dirty="0"/>
              <a:t>Rationale behind the new H&amp;CD mix:​</a:t>
            </a:r>
          </a:p>
        </p:txBody>
      </p:sp>
      <p:sp>
        <p:nvSpPr>
          <p:cNvPr id="8" name="Rectangle 3">
            <a:extLst>
              <a:ext uri="{FF2B5EF4-FFF2-40B4-BE49-F238E27FC236}">
                <a16:creationId xmlns:a16="http://schemas.microsoft.com/office/drawing/2014/main" id="{7ABF7AE6-0F2D-1DE7-5FB0-1A66D56ABE4B}"/>
              </a:ext>
            </a:extLst>
          </p:cNvPr>
          <p:cNvSpPr txBox="1">
            <a:spLocks noChangeArrowheads="1"/>
          </p:cNvSpPr>
          <p:nvPr/>
        </p:nvSpPr>
        <p:spPr bwMode="auto">
          <a:xfrm>
            <a:off x="574305" y="4484486"/>
            <a:ext cx="8074395" cy="116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a:buFont typeface="Courier New" panose="02070309020205020404" pitchFamily="49" charset="0"/>
              <a:buChar char="o"/>
            </a:pPr>
            <a:r>
              <a:rPr lang="en-GB" sz="2200" kern="0" dirty="0"/>
              <a:t>Dominant ECH to overcome the increased W source.</a:t>
            </a:r>
          </a:p>
          <a:p>
            <a:pPr>
              <a:buFont typeface="Courier New" panose="02070309020205020404" pitchFamily="49" charset="0"/>
              <a:buChar char="o"/>
            </a:pPr>
            <a:r>
              <a:rPr lang="en-GB" sz="2200" kern="0" dirty="0"/>
              <a:t>More H&amp;CD power to reduce need for fusion alphas in development path to Q=10 (limited neutron budget in DT-1)​.</a:t>
            </a:r>
          </a:p>
        </p:txBody>
      </p:sp>
    </p:spTree>
    <p:extLst>
      <p:ext uri="{BB962C8B-B14F-4D97-AF65-F5344CB8AC3E}">
        <p14:creationId xmlns:p14="http://schemas.microsoft.com/office/powerpoint/2010/main" val="4018098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30C36-15C8-AAB5-2652-AAEE28C8B82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225DB89-63AE-A869-1A41-509FF0391B57}"/>
              </a:ext>
            </a:extLst>
          </p:cNvPr>
          <p:cNvSpPr txBox="1"/>
          <p:nvPr/>
        </p:nvSpPr>
        <p:spPr>
          <a:xfrm>
            <a:off x="3267390" y="2928521"/>
            <a:ext cx="1704506" cy="707886"/>
          </a:xfrm>
          <a:prstGeom prst="rect">
            <a:avLst/>
          </a:prstGeom>
          <a:noFill/>
        </p:spPr>
        <p:txBody>
          <a:bodyPr wrap="non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RF source</a:t>
            </a:r>
          </a:p>
          <a:p>
            <a:r>
              <a:rPr lang="en-US" sz="2000" b="1" dirty="0">
                <a:solidFill>
                  <a:schemeClr val="bg1"/>
                </a:solidFill>
                <a:latin typeface="Times New Roman" panose="02020603050405020304" pitchFamily="18" charset="0"/>
                <a:cs typeface="Times New Roman" panose="02020603050405020304" pitchFamily="18" charset="0"/>
              </a:rPr>
              <a:t>(120 kW CW)</a:t>
            </a:r>
            <a:endParaRPr lang="en-GB" sz="2000" b="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AFF5F72-CBC3-CB85-1F50-B2979DE556E2}"/>
              </a:ext>
            </a:extLst>
          </p:cNvPr>
          <p:cNvSpPr txBox="1"/>
          <p:nvPr/>
        </p:nvSpPr>
        <p:spPr>
          <a:xfrm>
            <a:off x="6959458" y="2099846"/>
            <a:ext cx="827471" cy="400110"/>
          </a:xfrm>
          <a:prstGeom prst="rect">
            <a:avLst/>
          </a:prstGeom>
          <a:noFill/>
        </p:spPr>
        <p:txBody>
          <a:bodyPr wrap="non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PPTF</a:t>
            </a:r>
            <a:endParaRPr lang="en-GB" sz="2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5879CCE-34AC-7052-94C9-032E3EEE41AE}"/>
              </a:ext>
            </a:extLst>
          </p:cNvPr>
          <p:cNvPicPr>
            <a:picLocks noChangeAspect="1"/>
          </p:cNvPicPr>
          <p:nvPr/>
        </p:nvPicPr>
        <p:blipFill>
          <a:blip r:embed="rId2"/>
          <a:stretch>
            <a:fillRect/>
          </a:stretch>
        </p:blipFill>
        <p:spPr>
          <a:xfrm>
            <a:off x="100829" y="553014"/>
            <a:ext cx="8942341" cy="4048760"/>
          </a:xfrm>
          <a:prstGeom prst="rect">
            <a:avLst/>
          </a:prstGeom>
        </p:spPr>
      </p:pic>
      <p:pic>
        <p:nvPicPr>
          <p:cNvPr id="10" name="Picture 9">
            <a:extLst>
              <a:ext uri="{FF2B5EF4-FFF2-40B4-BE49-F238E27FC236}">
                <a16:creationId xmlns:a16="http://schemas.microsoft.com/office/drawing/2014/main" id="{5993D54F-B212-2779-B946-968473D84696}"/>
              </a:ext>
            </a:extLst>
          </p:cNvPr>
          <p:cNvPicPr>
            <a:picLocks noChangeAspect="1"/>
          </p:cNvPicPr>
          <p:nvPr/>
        </p:nvPicPr>
        <p:blipFill>
          <a:blip r:embed="rId3"/>
          <a:srcRect l="4195" t="12657" r="7657" b="9494"/>
          <a:stretch/>
        </p:blipFill>
        <p:spPr>
          <a:xfrm>
            <a:off x="190499" y="3857626"/>
            <a:ext cx="4800601" cy="2343150"/>
          </a:xfrm>
          <a:prstGeom prst="rect">
            <a:avLst/>
          </a:prstGeom>
          <a:ln>
            <a:solidFill>
              <a:schemeClr val="tx1"/>
            </a:solidFill>
          </a:ln>
        </p:spPr>
      </p:pic>
      <p:pic>
        <p:nvPicPr>
          <p:cNvPr id="11" name="Picture 10">
            <a:extLst>
              <a:ext uri="{FF2B5EF4-FFF2-40B4-BE49-F238E27FC236}">
                <a16:creationId xmlns:a16="http://schemas.microsoft.com/office/drawing/2014/main" id="{007F136E-ADEF-6924-B06E-E6FE5233E574}"/>
              </a:ext>
            </a:extLst>
          </p:cNvPr>
          <p:cNvPicPr>
            <a:picLocks noChangeAspect="1"/>
          </p:cNvPicPr>
          <p:nvPr/>
        </p:nvPicPr>
        <p:blipFill>
          <a:blip r:embed="rId4"/>
          <a:srcRect r="3208"/>
          <a:stretch/>
        </p:blipFill>
        <p:spPr>
          <a:xfrm>
            <a:off x="5262501" y="3847210"/>
            <a:ext cx="3641693" cy="2334515"/>
          </a:xfrm>
          <a:prstGeom prst="rect">
            <a:avLst/>
          </a:prstGeom>
          <a:ln>
            <a:solidFill>
              <a:schemeClr val="tx1"/>
            </a:solidFill>
          </a:ln>
          <a:scene3d>
            <a:camera prst="orthographicFront">
              <a:rot lat="0" lon="10799977" rev="0"/>
            </a:camera>
            <a:lightRig rig="threePt" dir="t"/>
          </a:scene3d>
        </p:spPr>
      </p:pic>
      <p:sp>
        <p:nvSpPr>
          <p:cNvPr id="12" name="Rectangle 11">
            <a:extLst>
              <a:ext uri="{FF2B5EF4-FFF2-40B4-BE49-F238E27FC236}">
                <a16:creationId xmlns:a16="http://schemas.microsoft.com/office/drawing/2014/main" id="{312DC3F1-7727-945D-DE0A-95186171295F}"/>
              </a:ext>
            </a:extLst>
          </p:cNvPr>
          <p:cNvSpPr/>
          <p:nvPr/>
        </p:nvSpPr>
        <p:spPr>
          <a:xfrm>
            <a:off x="86846" y="545975"/>
            <a:ext cx="5923429" cy="3046988"/>
          </a:xfrm>
          <a:prstGeom prst="rect">
            <a:avLst/>
          </a:prstGeom>
          <a:noFill/>
        </p:spPr>
        <p:txBody>
          <a:bodyPr wrap="square">
            <a:spAutoFit/>
          </a:bodyPr>
          <a:lstStyle/>
          <a:p>
            <a:pPr marL="342900" indent="-342900" algn="just">
              <a:buFont typeface="Wingdings" panose="05000000000000000000" pitchFamily="2" charset="2"/>
              <a:buChar char="q"/>
            </a:pPr>
            <a:r>
              <a:rPr lang="en-US" sz="2400" dirty="0">
                <a:solidFill>
                  <a:schemeClr val="bg1">
                    <a:alpha val="50000"/>
                  </a:schemeClr>
                </a:solidFill>
                <a:latin typeface="+mj-lt"/>
                <a:cs typeface="Times New Roman" panose="02020603050405020304" pitchFamily="18" charset="0"/>
              </a:rPr>
              <a:t>Validate manufacturing, assembly, etc. </a:t>
            </a:r>
          </a:p>
          <a:p>
            <a:pPr marL="342900" indent="-342900" algn="just">
              <a:buFont typeface="Wingdings" panose="05000000000000000000" pitchFamily="2" charset="2"/>
              <a:buChar char="q"/>
            </a:pPr>
            <a:r>
              <a:rPr lang="en-US" sz="2400" dirty="0">
                <a:solidFill>
                  <a:schemeClr val="bg1">
                    <a:alpha val="50000"/>
                  </a:schemeClr>
                </a:solidFill>
                <a:latin typeface="+mj-lt"/>
                <a:cs typeface="Times New Roman" panose="02020603050405020304" pitchFamily="18" charset="0"/>
              </a:rPr>
              <a:t>Lower power characterizations.</a:t>
            </a:r>
          </a:p>
          <a:p>
            <a:pPr marL="342900" indent="-342900" algn="just">
              <a:buFont typeface="Wingdings" panose="05000000000000000000" pitchFamily="2" charset="2"/>
              <a:buChar char="q"/>
            </a:pPr>
            <a:r>
              <a:rPr lang="en-US" sz="2400" dirty="0">
                <a:solidFill>
                  <a:schemeClr val="bg1">
                    <a:alpha val="50000"/>
                  </a:schemeClr>
                </a:solidFill>
                <a:latin typeface="+mj-lt"/>
                <a:cs typeface="Times New Roman" panose="02020603050405020304" pitchFamily="18" charset="0"/>
              </a:rPr>
              <a:t>High CW power validation tests under </a:t>
            </a:r>
            <a:r>
              <a:rPr lang="en-US" dirty="0">
                <a:solidFill>
                  <a:schemeClr val="bg1">
                    <a:alpha val="50000"/>
                  </a:schemeClr>
                </a:solidFill>
                <a:latin typeface="+mj-lt"/>
                <a:cs typeface="Times New Roman" panose="02020603050405020304" pitchFamily="18" charset="0"/>
              </a:rPr>
              <a:t>maximal</a:t>
            </a:r>
            <a:r>
              <a:rPr lang="en-US" sz="2400" dirty="0">
                <a:solidFill>
                  <a:schemeClr val="bg1">
                    <a:alpha val="50000"/>
                  </a:schemeClr>
                </a:solidFill>
                <a:latin typeface="+mj-lt"/>
                <a:cs typeface="Times New Roman" panose="02020603050405020304" pitchFamily="18" charset="0"/>
              </a:rPr>
              <a:t> RF voltages and currents.</a:t>
            </a:r>
          </a:p>
          <a:p>
            <a:pPr marL="342900" indent="-342900" algn="just">
              <a:buFont typeface="Wingdings" panose="05000000000000000000" pitchFamily="2" charset="2"/>
              <a:buChar char="q"/>
            </a:pPr>
            <a:r>
              <a:rPr lang="en-US" sz="2400" dirty="0">
                <a:solidFill>
                  <a:schemeClr val="bg1">
                    <a:alpha val="50000"/>
                  </a:schemeClr>
                </a:solidFill>
                <a:latin typeface="+mj-lt"/>
                <a:cs typeface="Times New Roman" panose="02020603050405020304" pitchFamily="18" charset="0"/>
              </a:rPr>
              <a:t>Retro-engineering if needed.</a:t>
            </a:r>
          </a:p>
          <a:p>
            <a:pPr marL="342900" indent="-342900" algn="just">
              <a:buFont typeface="Wingdings" panose="05000000000000000000" pitchFamily="2" charset="2"/>
              <a:buChar char="q"/>
            </a:pPr>
            <a:r>
              <a:rPr lang="en-US" dirty="0">
                <a:solidFill>
                  <a:schemeClr val="bg1">
                    <a:alpha val="50000"/>
                  </a:schemeClr>
                </a:solidFill>
                <a:latin typeface="+mj-lt"/>
                <a:cs typeface="Times New Roman" panose="02020603050405020304" pitchFamily="18" charset="0"/>
              </a:rPr>
              <a:t>Tests at ~41 MHz and~54 </a:t>
            </a:r>
            <a:r>
              <a:rPr lang="en-US" dirty="0" err="1">
                <a:solidFill>
                  <a:schemeClr val="bg1">
                    <a:alpha val="50000"/>
                  </a:schemeClr>
                </a:solidFill>
                <a:latin typeface="+mj-lt"/>
                <a:cs typeface="Times New Roman" panose="02020603050405020304" pitchFamily="18" charset="0"/>
              </a:rPr>
              <a:t>MHz.</a:t>
            </a:r>
            <a:endParaRPr lang="en-US" dirty="0">
              <a:solidFill>
                <a:schemeClr val="bg1">
                  <a:alpha val="50000"/>
                </a:schemeClr>
              </a:solidFill>
              <a:latin typeface="+mj-lt"/>
              <a:cs typeface="Times New Roman" panose="02020603050405020304" pitchFamily="18" charset="0"/>
            </a:endParaRPr>
          </a:p>
          <a:p>
            <a:pPr marL="342900" indent="-342900" algn="just">
              <a:buFont typeface="Wingdings" panose="05000000000000000000" pitchFamily="2" charset="2"/>
              <a:buChar char="q"/>
            </a:pPr>
            <a:r>
              <a:rPr lang="en-US" sz="2400" dirty="0">
                <a:solidFill>
                  <a:schemeClr val="bg1">
                    <a:alpha val="50000"/>
                  </a:schemeClr>
                </a:solidFill>
                <a:latin typeface="+mj-lt"/>
                <a:cs typeface="Times New Roman" panose="02020603050405020304" pitchFamily="18" charset="0"/>
              </a:rPr>
              <a:t>Tests of antenna protections.</a:t>
            </a:r>
          </a:p>
          <a:p>
            <a:pPr marL="342900" indent="-342900" algn="just">
              <a:buFont typeface="Wingdings" panose="05000000000000000000" pitchFamily="2" charset="2"/>
              <a:buChar char="q"/>
            </a:pPr>
            <a:r>
              <a:rPr lang="en-US" dirty="0">
                <a:solidFill>
                  <a:schemeClr val="bg1">
                    <a:alpha val="50000"/>
                  </a:schemeClr>
                </a:solidFill>
                <a:latin typeface="+mj-lt"/>
                <a:cs typeface="Times New Roman" panose="02020603050405020304" pitchFamily="18" charset="0"/>
              </a:rPr>
              <a:t>Tests for Instrumentation &amp; Control..</a:t>
            </a:r>
            <a:endParaRPr lang="en-GB" sz="2400" dirty="0">
              <a:solidFill>
                <a:schemeClr val="bg1">
                  <a:alpha val="50000"/>
                </a:schemeClr>
              </a:solidFill>
              <a:latin typeface="+mj-lt"/>
              <a:cs typeface="Times New Roman" panose="02020603050405020304" pitchFamily="18" charset="0"/>
            </a:endParaRPr>
          </a:p>
        </p:txBody>
      </p:sp>
      <p:sp>
        <p:nvSpPr>
          <p:cNvPr id="14" name="TextBox 13">
            <a:extLst>
              <a:ext uri="{FF2B5EF4-FFF2-40B4-BE49-F238E27FC236}">
                <a16:creationId xmlns:a16="http://schemas.microsoft.com/office/drawing/2014/main" id="{1B7721F8-41D7-E7B4-A536-74872323B901}"/>
              </a:ext>
            </a:extLst>
          </p:cNvPr>
          <p:cNvSpPr txBox="1"/>
          <p:nvPr/>
        </p:nvSpPr>
        <p:spPr>
          <a:xfrm rot="20797959">
            <a:off x="3623536" y="4067143"/>
            <a:ext cx="1167251" cy="307777"/>
          </a:xfrm>
          <a:prstGeom prst="rect">
            <a:avLst/>
          </a:prstGeom>
          <a:noFill/>
        </p:spPr>
        <p:txBody>
          <a:bodyPr wrap="square">
            <a:spAutoFit/>
          </a:bodyPr>
          <a:lstStyle/>
          <a:p>
            <a:r>
              <a:rPr lang="en-US" sz="1400" dirty="0">
                <a:latin typeface="+mj-lt"/>
                <a:cs typeface="Times New Roman" panose="02020603050405020304" pitchFamily="18" charset="0"/>
              </a:rPr>
              <a:t>Pre-match</a:t>
            </a:r>
            <a:endParaRPr lang="en-GB" sz="1400" dirty="0">
              <a:latin typeface="+mj-lt"/>
            </a:endParaRPr>
          </a:p>
        </p:txBody>
      </p:sp>
      <p:sp>
        <p:nvSpPr>
          <p:cNvPr id="15" name="Rectangle 2">
            <a:extLst>
              <a:ext uri="{FF2B5EF4-FFF2-40B4-BE49-F238E27FC236}">
                <a16:creationId xmlns:a16="http://schemas.microsoft.com/office/drawing/2014/main" id="{B2A70474-7E9F-1FDF-A3C1-80DB4E69FBA3}"/>
              </a:ext>
            </a:extLst>
          </p:cNvPr>
          <p:cNvSpPr>
            <a:spLocks noGrp="1" noChangeAspect="1" noChangeArrowheads="1"/>
          </p:cNvSpPr>
          <p:nvPr>
            <p:ph type="title"/>
          </p:nvPr>
        </p:nvSpPr>
        <p:spPr>
          <a:xfrm>
            <a:off x="-85725" y="59091"/>
            <a:ext cx="9327216" cy="344319"/>
          </a:xfrm>
        </p:spPr>
        <p:txBody>
          <a:bodyPr/>
          <a:lstStyle/>
          <a:p>
            <a:r>
              <a:rPr lang="en-US" sz="2200" dirty="0"/>
              <a:t>Prototype Antenna Module (PAM) in Port Plug Test Facility (PPTF)</a:t>
            </a:r>
          </a:p>
        </p:txBody>
      </p:sp>
    </p:spTree>
    <p:extLst>
      <p:ext uri="{BB962C8B-B14F-4D97-AF65-F5344CB8AC3E}">
        <p14:creationId xmlns:p14="http://schemas.microsoft.com/office/powerpoint/2010/main" val="2441572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3B473-AE17-70D1-5465-D7786F9FD68C}"/>
            </a:ext>
          </a:extLst>
        </p:cNvPr>
        <p:cNvGrpSpPr/>
        <p:nvPr/>
      </p:nvGrpSpPr>
      <p:grpSpPr>
        <a:xfrm>
          <a:off x="0" y="0"/>
          <a:ext cx="0" cy="0"/>
          <a:chOff x="0" y="0"/>
          <a:chExt cx="0" cy="0"/>
        </a:xfrm>
      </p:grpSpPr>
      <p:pic>
        <p:nvPicPr>
          <p:cNvPr id="30" name="Picture 29" descr="A machine on a table&#10;&#10;Description automatically generated">
            <a:extLst>
              <a:ext uri="{FF2B5EF4-FFF2-40B4-BE49-F238E27FC236}">
                <a16:creationId xmlns:a16="http://schemas.microsoft.com/office/drawing/2014/main" id="{FFCE28C5-A9EB-A37B-3756-3EC11B040511}"/>
              </a:ext>
            </a:extLst>
          </p:cNvPr>
          <p:cNvPicPr>
            <a:picLocks noChangeAspect="1"/>
          </p:cNvPicPr>
          <p:nvPr/>
        </p:nvPicPr>
        <p:blipFill>
          <a:blip r:embed="rId2"/>
          <a:stretch>
            <a:fillRect/>
          </a:stretch>
        </p:blipFill>
        <p:spPr>
          <a:xfrm>
            <a:off x="158506" y="1908229"/>
            <a:ext cx="3118188" cy="2228796"/>
          </a:xfrm>
          <a:prstGeom prst="rect">
            <a:avLst/>
          </a:prstGeom>
        </p:spPr>
      </p:pic>
      <p:pic>
        <p:nvPicPr>
          <p:cNvPr id="16" name="Picture 15" descr="A graph with a red line&#10;&#10;AI-generated content may be incorrect.">
            <a:extLst>
              <a:ext uri="{FF2B5EF4-FFF2-40B4-BE49-F238E27FC236}">
                <a16:creationId xmlns:a16="http://schemas.microsoft.com/office/drawing/2014/main" id="{F53B2EEB-C7AD-26F7-C5D8-3EA741EA5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2040" y="1868722"/>
            <a:ext cx="2960670" cy="2475646"/>
          </a:xfrm>
          <a:prstGeom prst="rect">
            <a:avLst/>
          </a:prstGeom>
        </p:spPr>
      </p:pic>
      <p:pic>
        <p:nvPicPr>
          <p:cNvPr id="31" name="Picture 30" descr="A machine on a table&#10;&#10;Description automatically generated">
            <a:extLst>
              <a:ext uri="{FF2B5EF4-FFF2-40B4-BE49-F238E27FC236}">
                <a16:creationId xmlns:a16="http://schemas.microsoft.com/office/drawing/2014/main" id="{AC880466-99A2-587E-4168-AF5C41D5B48D}"/>
              </a:ext>
            </a:extLst>
          </p:cNvPr>
          <p:cNvPicPr>
            <a:picLocks noChangeAspect="1"/>
          </p:cNvPicPr>
          <p:nvPr/>
        </p:nvPicPr>
        <p:blipFill>
          <a:blip r:embed="rId4"/>
          <a:stretch>
            <a:fillRect/>
          </a:stretch>
        </p:blipFill>
        <p:spPr>
          <a:xfrm>
            <a:off x="5732380" y="1706031"/>
            <a:ext cx="2167766" cy="2943018"/>
          </a:xfrm>
          <a:prstGeom prst="rect">
            <a:avLst/>
          </a:prstGeom>
        </p:spPr>
      </p:pic>
      <p:pic>
        <p:nvPicPr>
          <p:cNvPr id="6" name="Picture 5">
            <a:extLst>
              <a:ext uri="{FF2B5EF4-FFF2-40B4-BE49-F238E27FC236}">
                <a16:creationId xmlns:a16="http://schemas.microsoft.com/office/drawing/2014/main" id="{BEA267F7-761C-686A-DDE0-4A784CB22CAF}"/>
              </a:ext>
            </a:extLst>
          </p:cNvPr>
          <p:cNvPicPr>
            <a:picLocks noChangeAspect="1"/>
          </p:cNvPicPr>
          <p:nvPr/>
        </p:nvPicPr>
        <p:blipFill>
          <a:blip r:embed="rId5"/>
          <a:stretch>
            <a:fillRect/>
          </a:stretch>
        </p:blipFill>
        <p:spPr>
          <a:xfrm>
            <a:off x="4009494" y="4413204"/>
            <a:ext cx="5073090" cy="1827387"/>
          </a:xfrm>
          <a:prstGeom prst="rect">
            <a:avLst/>
          </a:prstGeom>
        </p:spPr>
      </p:pic>
      <p:sp>
        <p:nvSpPr>
          <p:cNvPr id="3" name="Rectangle 2">
            <a:extLst>
              <a:ext uri="{FF2B5EF4-FFF2-40B4-BE49-F238E27FC236}">
                <a16:creationId xmlns:a16="http://schemas.microsoft.com/office/drawing/2014/main" id="{2F0F424A-849B-D84B-2499-ED78524C4397}"/>
              </a:ext>
            </a:extLst>
          </p:cNvPr>
          <p:cNvSpPr>
            <a:spLocks noGrp="1" noChangeAspect="1" noChangeArrowheads="1"/>
          </p:cNvSpPr>
          <p:nvPr>
            <p:ph type="title"/>
          </p:nvPr>
        </p:nvSpPr>
        <p:spPr>
          <a:xfrm>
            <a:off x="182096" y="59091"/>
            <a:ext cx="8783170" cy="344319"/>
          </a:xfrm>
        </p:spPr>
        <p:txBody>
          <a:bodyPr/>
          <a:lstStyle/>
          <a:p>
            <a:r>
              <a:rPr lang="en-US" sz="2800" dirty="0"/>
              <a:t>RF windows test articles</a:t>
            </a:r>
          </a:p>
        </p:txBody>
      </p:sp>
      <p:sp>
        <p:nvSpPr>
          <p:cNvPr id="4" name="Rectangle 3">
            <a:extLst>
              <a:ext uri="{FF2B5EF4-FFF2-40B4-BE49-F238E27FC236}">
                <a16:creationId xmlns:a16="http://schemas.microsoft.com/office/drawing/2014/main" id="{23B7C992-0717-0992-B5F1-BF680E5AF20F}"/>
              </a:ext>
            </a:extLst>
          </p:cNvPr>
          <p:cNvSpPr/>
          <p:nvPr/>
        </p:nvSpPr>
        <p:spPr>
          <a:xfrm>
            <a:off x="26893" y="564777"/>
            <a:ext cx="8982635" cy="646331"/>
          </a:xfrm>
          <a:prstGeom prst="rect">
            <a:avLst/>
          </a:prstGeom>
        </p:spPr>
        <p:txBody>
          <a:bodyPr wrap="square">
            <a:spAutoFit/>
          </a:bodyPr>
          <a:lstStyle/>
          <a:p>
            <a:pPr marL="285750" indent="-285750" algn="just">
              <a:buFont typeface="Wingdings" panose="05000000000000000000" pitchFamily="2" charset="2"/>
              <a:buChar char="q"/>
            </a:pPr>
            <a:r>
              <a:rPr lang="en-US" sz="1800" dirty="0">
                <a:latin typeface="+mj-lt"/>
                <a:cs typeface="Times New Roman" panose="02020603050405020304" pitchFamily="18" charset="0"/>
              </a:rPr>
              <a:t>RF windows (Front Window and Rear Windows) progressing. Contracts with ASIPP, PMB and </a:t>
            </a:r>
            <a:r>
              <a:rPr lang="en-US" sz="1800" dirty="0" err="1">
                <a:latin typeface="+mj-lt"/>
                <a:cs typeface="Times New Roman" panose="02020603050405020304" pitchFamily="18" charset="0"/>
              </a:rPr>
              <a:t>Vitzrotech</a:t>
            </a:r>
            <a:r>
              <a:rPr lang="en-US" sz="1800" dirty="0">
                <a:latin typeface="+mj-lt"/>
                <a:cs typeface="Times New Roman" panose="02020603050405020304" pitchFamily="18" charset="0"/>
              </a:rPr>
              <a:t>.</a:t>
            </a:r>
            <a:endParaRPr lang="en-GB" sz="1800" dirty="0">
              <a:latin typeface="+mj-lt"/>
              <a:cs typeface="Times New Roman" panose="02020603050405020304" pitchFamily="18" charset="0"/>
            </a:endParaRPr>
          </a:p>
        </p:txBody>
      </p:sp>
      <p:pic>
        <p:nvPicPr>
          <p:cNvPr id="25" name="Picture 24">
            <a:extLst>
              <a:ext uri="{FF2B5EF4-FFF2-40B4-BE49-F238E27FC236}">
                <a16:creationId xmlns:a16="http://schemas.microsoft.com/office/drawing/2014/main" id="{74F8E47D-D037-2DF8-499E-A3C2817A149F}"/>
              </a:ext>
            </a:extLst>
          </p:cNvPr>
          <p:cNvPicPr>
            <a:picLocks noChangeAspect="1"/>
          </p:cNvPicPr>
          <p:nvPr/>
        </p:nvPicPr>
        <p:blipFill>
          <a:blip r:embed="rId6"/>
          <a:stretch>
            <a:fillRect/>
          </a:stretch>
        </p:blipFill>
        <p:spPr>
          <a:xfrm>
            <a:off x="7753286" y="5625534"/>
            <a:ext cx="1267753" cy="615767"/>
          </a:xfrm>
          <a:prstGeom prst="rect">
            <a:avLst/>
          </a:prstGeom>
          <a:ln>
            <a:noFill/>
          </a:ln>
        </p:spPr>
      </p:pic>
      <p:sp>
        <p:nvSpPr>
          <p:cNvPr id="26" name="Rectangle 25">
            <a:extLst>
              <a:ext uri="{FF2B5EF4-FFF2-40B4-BE49-F238E27FC236}">
                <a16:creationId xmlns:a16="http://schemas.microsoft.com/office/drawing/2014/main" id="{9DD27A65-4D39-7EB5-DEF0-0E9433000B50}"/>
              </a:ext>
            </a:extLst>
          </p:cNvPr>
          <p:cNvSpPr/>
          <p:nvPr/>
        </p:nvSpPr>
        <p:spPr>
          <a:xfrm>
            <a:off x="7493088" y="4415571"/>
            <a:ext cx="849975" cy="369332"/>
          </a:xfrm>
          <a:prstGeom prst="rect">
            <a:avLst/>
          </a:prstGeom>
        </p:spPr>
        <p:txBody>
          <a:bodyPr wrap="square">
            <a:spAutoFit/>
          </a:bodyPr>
          <a:lstStyle/>
          <a:p>
            <a:pPr algn="just"/>
            <a:r>
              <a:rPr lang="en-US" sz="1800" dirty="0">
                <a:latin typeface="+mj-lt"/>
                <a:cs typeface="Times New Roman" panose="02020603050405020304" pitchFamily="18" charset="0"/>
              </a:rPr>
              <a:t>V</a:t>
            </a:r>
            <a:r>
              <a:rPr lang="en-US" sz="1800" baseline="-25000" dirty="0">
                <a:latin typeface="+mj-lt"/>
                <a:cs typeface="Times New Roman" panose="02020603050405020304" pitchFamily="18" charset="0"/>
              </a:rPr>
              <a:t>max</a:t>
            </a:r>
            <a:endParaRPr lang="en-GB" sz="1800" baseline="-25000" dirty="0">
              <a:latin typeface="+mj-lt"/>
              <a:cs typeface="Times New Roman" panose="02020603050405020304" pitchFamily="18" charset="0"/>
            </a:endParaRPr>
          </a:p>
        </p:txBody>
      </p:sp>
      <p:sp>
        <p:nvSpPr>
          <p:cNvPr id="27" name="Rectangle 26">
            <a:extLst>
              <a:ext uri="{FF2B5EF4-FFF2-40B4-BE49-F238E27FC236}">
                <a16:creationId xmlns:a16="http://schemas.microsoft.com/office/drawing/2014/main" id="{4F29FA70-BD98-CB6A-990D-14D848B96215}"/>
              </a:ext>
            </a:extLst>
          </p:cNvPr>
          <p:cNvSpPr/>
          <p:nvPr/>
        </p:nvSpPr>
        <p:spPr>
          <a:xfrm>
            <a:off x="6950866" y="4583147"/>
            <a:ext cx="849975" cy="369332"/>
          </a:xfrm>
          <a:prstGeom prst="rect">
            <a:avLst/>
          </a:prstGeom>
        </p:spPr>
        <p:txBody>
          <a:bodyPr wrap="square">
            <a:spAutoFit/>
          </a:bodyPr>
          <a:lstStyle/>
          <a:p>
            <a:pPr algn="just"/>
            <a:r>
              <a:rPr lang="en-US" sz="1800" dirty="0">
                <a:latin typeface="+mj-lt"/>
                <a:cs typeface="Times New Roman" panose="02020603050405020304" pitchFamily="18" charset="0"/>
              </a:rPr>
              <a:t>I</a:t>
            </a:r>
            <a:r>
              <a:rPr lang="en-US" sz="1800" baseline="-25000" dirty="0">
                <a:latin typeface="+mj-lt"/>
                <a:cs typeface="Times New Roman" panose="02020603050405020304" pitchFamily="18" charset="0"/>
              </a:rPr>
              <a:t>max</a:t>
            </a:r>
            <a:endParaRPr lang="en-GB" sz="1800" baseline="-25000" dirty="0">
              <a:latin typeface="+mj-lt"/>
              <a:cs typeface="Times New Roman" panose="02020603050405020304" pitchFamily="18" charset="0"/>
            </a:endParaRPr>
          </a:p>
        </p:txBody>
      </p:sp>
      <p:sp>
        <p:nvSpPr>
          <p:cNvPr id="29" name="Rectangle 28">
            <a:extLst>
              <a:ext uri="{FF2B5EF4-FFF2-40B4-BE49-F238E27FC236}">
                <a16:creationId xmlns:a16="http://schemas.microsoft.com/office/drawing/2014/main" id="{44FE8DD9-89AD-E3C0-0CC7-42FC9391E24A}"/>
              </a:ext>
            </a:extLst>
          </p:cNvPr>
          <p:cNvSpPr/>
          <p:nvPr/>
        </p:nvSpPr>
        <p:spPr>
          <a:xfrm>
            <a:off x="26894" y="1270747"/>
            <a:ext cx="9345706" cy="369332"/>
          </a:xfrm>
          <a:prstGeom prst="rect">
            <a:avLst/>
          </a:prstGeom>
        </p:spPr>
        <p:txBody>
          <a:bodyPr wrap="square">
            <a:spAutoFit/>
          </a:bodyPr>
          <a:lstStyle/>
          <a:p>
            <a:pPr marL="285750" indent="-285750" algn="just">
              <a:buFont typeface="Wingdings" panose="05000000000000000000" pitchFamily="2" charset="2"/>
              <a:buChar char="q"/>
            </a:pPr>
            <a:r>
              <a:rPr lang="en-US" sz="1800" dirty="0">
                <a:latin typeface="+mj-lt"/>
                <a:cs typeface="Times New Roman" panose="02020603050405020304" pitchFamily="18" charset="0"/>
              </a:rPr>
              <a:t>Example for ASIPP windows: VNA tests for prototype RW Test Article, and </a:t>
            </a:r>
            <a:r>
              <a:rPr lang="en-US" sz="1800" dirty="0" err="1">
                <a:latin typeface="+mj-lt"/>
                <a:cs typeface="Times New Roman" panose="02020603050405020304" pitchFamily="18" charset="0"/>
              </a:rPr>
              <a:t>Hipot</a:t>
            </a:r>
            <a:r>
              <a:rPr lang="en-US" sz="1800" dirty="0">
                <a:latin typeface="+mj-lt"/>
                <a:cs typeface="Times New Roman" panose="02020603050405020304" pitchFamily="18" charset="0"/>
              </a:rPr>
              <a:t> tests.  </a:t>
            </a:r>
            <a:endParaRPr lang="en-GB" sz="1800" dirty="0">
              <a:latin typeface="+mj-lt"/>
              <a:cs typeface="Times New Roman" panose="02020603050405020304" pitchFamily="18" charset="0"/>
            </a:endParaRPr>
          </a:p>
        </p:txBody>
      </p:sp>
      <p:pic>
        <p:nvPicPr>
          <p:cNvPr id="32" name="Picture 31" descr="A machine on a table&#10;&#10;Description automatically generated">
            <a:extLst>
              <a:ext uri="{FF2B5EF4-FFF2-40B4-BE49-F238E27FC236}">
                <a16:creationId xmlns:a16="http://schemas.microsoft.com/office/drawing/2014/main" id="{E11B0D19-FF75-094E-8877-F4D6800DE17F}"/>
              </a:ext>
            </a:extLst>
          </p:cNvPr>
          <p:cNvPicPr>
            <a:picLocks noChangeAspect="1"/>
          </p:cNvPicPr>
          <p:nvPr/>
        </p:nvPicPr>
        <p:blipFill>
          <a:blip r:embed="rId4"/>
          <a:srcRect t="73812" r="56961" b="11967"/>
          <a:stretch/>
        </p:blipFill>
        <p:spPr>
          <a:xfrm>
            <a:off x="6672352" y="3102526"/>
            <a:ext cx="2392302" cy="1073151"/>
          </a:xfrm>
          <a:prstGeom prst="rect">
            <a:avLst/>
          </a:prstGeom>
          <a:ln>
            <a:solidFill>
              <a:schemeClr val="tx1"/>
            </a:solidFill>
          </a:ln>
        </p:spPr>
      </p:pic>
      <p:sp>
        <p:nvSpPr>
          <p:cNvPr id="34" name="TextBox 33">
            <a:extLst>
              <a:ext uri="{FF2B5EF4-FFF2-40B4-BE49-F238E27FC236}">
                <a16:creationId xmlns:a16="http://schemas.microsoft.com/office/drawing/2014/main" id="{926506C6-D2A6-FB06-3150-35783416D0DB}"/>
              </a:ext>
            </a:extLst>
          </p:cNvPr>
          <p:cNvSpPr txBox="1"/>
          <p:nvPr/>
        </p:nvSpPr>
        <p:spPr>
          <a:xfrm>
            <a:off x="8003971" y="3118284"/>
            <a:ext cx="1107281" cy="461665"/>
          </a:xfrm>
          <a:prstGeom prst="rect">
            <a:avLst/>
          </a:prstGeom>
          <a:noFill/>
        </p:spPr>
        <p:txBody>
          <a:bodyPr wrap="square">
            <a:spAutoFit/>
          </a:bodyPr>
          <a:lstStyle/>
          <a:p>
            <a:pPr algn="ctr"/>
            <a:r>
              <a:rPr lang="en-US" sz="1200" dirty="0">
                <a:latin typeface="+mj-lt"/>
                <a:cs typeface="Times New Roman" panose="02020603050405020304" pitchFamily="18" charset="0"/>
              </a:rPr>
              <a:t>Conservative </a:t>
            </a:r>
          </a:p>
          <a:p>
            <a:pPr algn="ctr"/>
            <a:r>
              <a:rPr lang="en-US" sz="1200" dirty="0">
                <a:latin typeface="+mj-lt"/>
                <a:cs typeface="Times New Roman" panose="02020603050405020304" pitchFamily="18" charset="0"/>
              </a:rPr>
              <a:t>(1 atm air)</a:t>
            </a:r>
            <a:endParaRPr lang="en-GB" sz="1200" dirty="0"/>
          </a:p>
        </p:txBody>
      </p:sp>
      <p:sp>
        <p:nvSpPr>
          <p:cNvPr id="38" name="Rectangle 3">
            <a:extLst>
              <a:ext uri="{FF2B5EF4-FFF2-40B4-BE49-F238E27FC236}">
                <a16:creationId xmlns:a16="http://schemas.microsoft.com/office/drawing/2014/main" id="{374326D0-E82F-F13D-64D6-3170C7D66E02}"/>
              </a:ext>
            </a:extLst>
          </p:cNvPr>
          <p:cNvSpPr txBox="1">
            <a:spLocks noChangeArrowheads="1"/>
          </p:cNvSpPr>
          <p:nvPr/>
        </p:nvSpPr>
        <p:spPr bwMode="auto">
          <a:xfrm>
            <a:off x="5004976" y="5952991"/>
            <a:ext cx="2370878" cy="287600"/>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0" indent="0">
              <a:buNone/>
            </a:pPr>
            <a:r>
              <a:rPr lang="en-US" sz="1200" i="1" kern="0" dirty="0"/>
              <a:t>[J.-M. Bernard, et al., this conf.]</a:t>
            </a:r>
          </a:p>
        </p:txBody>
      </p:sp>
      <p:pic>
        <p:nvPicPr>
          <p:cNvPr id="2" name="Picture 1">
            <a:extLst>
              <a:ext uri="{FF2B5EF4-FFF2-40B4-BE49-F238E27FC236}">
                <a16:creationId xmlns:a16="http://schemas.microsoft.com/office/drawing/2014/main" id="{2A1B137D-7F07-8E92-8D7B-3F1CED128B80}"/>
              </a:ext>
            </a:extLst>
          </p:cNvPr>
          <p:cNvPicPr>
            <a:picLocks noChangeAspect="1"/>
          </p:cNvPicPr>
          <p:nvPr/>
        </p:nvPicPr>
        <p:blipFill>
          <a:blip r:embed="rId7"/>
          <a:stretch>
            <a:fillRect/>
          </a:stretch>
        </p:blipFill>
        <p:spPr>
          <a:xfrm>
            <a:off x="7918076" y="1929184"/>
            <a:ext cx="1112876" cy="843088"/>
          </a:xfrm>
          <a:prstGeom prst="rect">
            <a:avLst/>
          </a:prstGeom>
        </p:spPr>
      </p:pic>
      <p:sp>
        <p:nvSpPr>
          <p:cNvPr id="7" name="Rectangle 6">
            <a:extLst>
              <a:ext uri="{FF2B5EF4-FFF2-40B4-BE49-F238E27FC236}">
                <a16:creationId xmlns:a16="http://schemas.microsoft.com/office/drawing/2014/main" id="{AA45CAED-CE37-ED0B-C75B-541C42DD16F7}"/>
              </a:ext>
            </a:extLst>
          </p:cNvPr>
          <p:cNvSpPr/>
          <p:nvPr/>
        </p:nvSpPr>
        <p:spPr>
          <a:xfrm>
            <a:off x="61416" y="4709158"/>
            <a:ext cx="6988755" cy="369332"/>
          </a:xfrm>
          <a:prstGeom prst="rect">
            <a:avLst/>
          </a:prstGeom>
        </p:spPr>
        <p:txBody>
          <a:bodyPr wrap="square">
            <a:spAutoFit/>
          </a:bodyPr>
          <a:lstStyle/>
          <a:p>
            <a:pPr marL="285750" indent="-285750" algn="just">
              <a:buFont typeface="Wingdings" panose="05000000000000000000" pitchFamily="2" charset="2"/>
              <a:buChar char="q"/>
            </a:pPr>
            <a:r>
              <a:rPr lang="en-US" sz="1800" dirty="0">
                <a:latin typeface="+mj-lt"/>
                <a:cs typeface="Times New Roman" panose="02020603050405020304" pitchFamily="18" charset="0"/>
              </a:rPr>
              <a:t>Next steps, tests at high voltage and high current, in CW.</a:t>
            </a:r>
          </a:p>
        </p:txBody>
      </p:sp>
      <p:sp>
        <p:nvSpPr>
          <p:cNvPr id="8" name="Arrow: Curved Up 7">
            <a:extLst>
              <a:ext uri="{FF2B5EF4-FFF2-40B4-BE49-F238E27FC236}">
                <a16:creationId xmlns:a16="http://schemas.microsoft.com/office/drawing/2014/main" id="{C2BFA4B1-C435-7BC5-6706-0EA011757910}"/>
              </a:ext>
            </a:extLst>
          </p:cNvPr>
          <p:cNvSpPr/>
          <p:nvPr/>
        </p:nvSpPr>
        <p:spPr bwMode="auto">
          <a:xfrm rot="9101142">
            <a:off x="7188754" y="4527843"/>
            <a:ext cx="366357" cy="197684"/>
          </a:xfrm>
          <a:prstGeom prst="curvedUp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sp>
        <p:nvSpPr>
          <p:cNvPr id="13" name="TextBox 12">
            <a:extLst>
              <a:ext uri="{FF2B5EF4-FFF2-40B4-BE49-F238E27FC236}">
                <a16:creationId xmlns:a16="http://schemas.microsoft.com/office/drawing/2014/main" id="{E1305706-DEE6-B409-A6C9-8C3E18CF9B9C}"/>
              </a:ext>
            </a:extLst>
          </p:cNvPr>
          <p:cNvSpPr txBox="1"/>
          <p:nvPr/>
        </p:nvSpPr>
        <p:spPr>
          <a:xfrm>
            <a:off x="159902" y="5052805"/>
            <a:ext cx="4269223" cy="923330"/>
          </a:xfrm>
          <a:prstGeom prst="rect">
            <a:avLst/>
          </a:prstGeom>
          <a:noFill/>
        </p:spPr>
        <p:txBody>
          <a:bodyPr wrap="square">
            <a:spAutoFit/>
          </a:bodyPr>
          <a:lstStyle/>
          <a:p>
            <a:pPr lvl="1" algn="just"/>
            <a:r>
              <a:rPr lang="en-US" sz="1800" dirty="0">
                <a:latin typeface="+mj-lt"/>
                <a:cs typeface="Times New Roman" panose="02020603050405020304" pitchFamily="18" charset="0"/>
              </a:rPr>
              <a:t>Modular design of the resonator: </a:t>
            </a:r>
          </a:p>
          <a:p>
            <a:pPr marL="742950" lvl="1" indent="-285750" algn="just">
              <a:buFont typeface="Arial" panose="020B0604020202020204" pitchFamily="34" charset="0"/>
              <a:buChar char="•"/>
            </a:pPr>
            <a:r>
              <a:rPr lang="en-US" sz="1800" dirty="0">
                <a:latin typeface="+mj-lt"/>
                <a:cs typeface="Times New Roman" panose="02020603050405020304" pitchFamily="18" charset="0"/>
              </a:rPr>
              <a:t>V</a:t>
            </a:r>
            <a:r>
              <a:rPr lang="en-US" sz="1800" baseline="-25000" dirty="0">
                <a:latin typeface="+mj-lt"/>
                <a:cs typeface="Times New Roman" panose="02020603050405020304" pitchFamily="18" charset="0"/>
              </a:rPr>
              <a:t>max</a:t>
            </a:r>
            <a:r>
              <a:rPr lang="en-US" sz="1800" dirty="0">
                <a:latin typeface="+mj-lt"/>
                <a:cs typeface="Times New Roman" panose="02020603050405020304" pitchFamily="18" charset="0"/>
              </a:rPr>
              <a:t> and I</a:t>
            </a:r>
            <a:r>
              <a:rPr lang="en-US" sz="1800" baseline="-25000" dirty="0">
                <a:latin typeface="+mj-lt"/>
                <a:cs typeface="Times New Roman" panose="02020603050405020304" pitchFamily="18" charset="0"/>
              </a:rPr>
              <a:t>max</a:t>
            </a:r>
            <a:r>
              <a:rPr lang="en-US" sz="1800" dirty="0">
                <a:latin typeface="+mj-lt"/>
                <a:cs typeface="Times New Roman" panose="02020603050405020304" pitchFamily="18" charset="0"/>
              </a:rPr>
              <a:t>.</a:t>
            </a:r>
          </a:p>
          <a:p>
            <a:pPr marL="742950" lvl="1" indent="-285750" algn="just">
              <a:buFont typeface="Arial" panose="020B0604020202020204" pitchFamily="34" charset="0"/>
              <a:buChar char="•"/>
            </a:pPr>
            <a:r>
              <a:rPr lang="en-US" sz="1800" dirty="0">
                <a:latin typeface="+mj-lt"/>
                <a:cs typeface="Times New Roman" panose="02020603050405020304" pitchFamily="18" charset="0"/>
              </a:rPr>
              <a:t>FW &amp; RW.</a:t>
            </a:r>
            <a:endParaRPr lang="en-GB" sz="1800" dirty="0">
              <a:latin typeface="+mj-lt"/>
              <a:cs typeface="Times New Roman" panose="02020603050405020304" pitchFamily="18" charset="0"/>
            </a:endParaRPr>
          </a:p>
        </p:txBody>
      </p:sp>
    </p:spTree>
    <p:extLst>
      <p:ext uri="{BB962C8B-B14F-4D97-AF65-F5344CB8AC3E}">
        <p14:creationId xmlns:p14="http://schemas.microsoft.com/office/powerpoint/2010/main" val="2236401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3A78A-95A5-7856-70A5-4BFEA78FCD70}"/>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2F6B3996-242E-5498-24E3-513FD1C54DFC}"/>
              </a:ext>
            </a:extLst>
          </p:cNvPr>
          <p:cNvSpPr>
            <a:spLocks noGrp="1" noChangeAspect="1" noChangeArrowheads="1"/>
          </p:cNvSpPr>
          <p:nvPr>
            <p:ph type="title"/>
          </p:nvPr>
        </p:nvSpPr>
        <p:spPr>
          <a:xfrm>
            <a:off x="182096" y="59091"/>
            <a:ext cx="8783170" cy="344319"/>
          </a:xfrm>
        </p:spPr>
        <p:txBody>
          <a:bodyPr/>
          <a:lstStyle/>
          <a:p>
            <a:r>
              <a:rPr lang="en-US" sz="2800" dirty="0"/>
              <a:t>RAAD, SSHAD and EC sensing + tests on AUG</a:t>
            </a:r>
          </a:p>
        </p:txBody>
      </p:sp>
      <p:pic>
        <p:nvPicPr>
          <p:cNvPr id="9" name="Picture 8">
            <a:extLst>
              <a:ext uri="{FF2B5EF4-FFF2-40B4-BE49-F238E27FC236}">
                <a16:creationId xmlns:a16="http://schemas.microsoft.com/office/drawing/2014/main" id="{20CC93D0-3BBD-6479-8D5C-AF55FE07ABE9}"/>
              </a:ext>
            </a:extLst>
          </p:cNvPr>
          <p:cNvPicPr>
            <a:picLocks noChangeAspect="1"/>
          </p:cNvPicPr>
          <p:nvPr/>
        </p:nvPicPr>
        <p:blipFill>
          <a:blip r:embed="rId2"/>
          <a:stretch>
            <a:fillRect/>
          </a:stretch>
        </p:blipFill>
        <p:spPr>
          <a:xfrm>
            <a:off x="201410" y="1082809"/>
            <a:ext cx="4068495" cy="2776909"/>
          </a:xfrm>
          <a:prstGeom prst="rect">
            <a:avLst/>
          </a:prstGeom>
        </p:spPr>
      </p:pic>
      <p:sp>
        <p:nvSpPr>
          <p:cNvPr id="10" name="Arrow: Right 9">
            <a:extLst>
              <a:ext uri="{FF2B5EF4-FFF2-40B4-BE49-F238E27FC236}">
                <a16:creationId xmlns:a16="http://schemas.microsoft.com/office/drawing/2014/main" id="{FE7CA547-4BFD-6B72-1D60-C639ADA8DAF6}"/>
              </a:ext>
            </a:extLst>
          </p:cNvPr>
          <p:cNvSpPr/>
          <p:nvPr/>
        </p:nvSpPr>
        <p:spPr bwMode="auto">
          <a:xfrm rot="5400000">
            <a:off x="1988024" y="4012598"/>
            <a:ext cx="723899" cy="428625"/>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itchFamily="34" charset="0"/>
            </a:endParaRPr>
          </a:p>
        </p:txBody>
      </p:sp>
      <p:pic>
        <p:nvPicPr>
          <p:cNvPr id="11" name="Picture 10">
            <a:extLst>
              <a:ext uri="{FF2B5EF4-FFF2-40B4-BE49-F238E27FC236}">
                <a16:creationId xmlns:a16="http://schemas.microsoft.com/office/drawing/2014/main" id="{A5AF617F-0E1A-A983-F32F-F669F17651CC}"/>
              </a:ext>
            </a:extLst>
          </p:cNvPr>
          <p:cNvPicPr>
            <a:picLocks noChangeAspect="1"/>
          </p:cNvPicPr>
          <p:nvPr/>
        </p:nvPicPr>
        <p:blipFill>
          <a:blip r:embed="rId3"/>
          <a:srcRect t="10284"/>
          <a:stretch/>
        </p:blipFill>
        <p:spPr>
          <a:xfrm>
            <a:off x="4804752" y="652091"/>
            <a:ext cx="4191000" cy="3460632"/>
          </a:xfrm>
          <a:prstGeom prst="rect">
            <a:avLst/>
          </a:prstGeom>
        </p:spPr>
      </p:pic>
      <p:pic>
        <p:nvPicPr>
          <p:cNvPr id="12" name="Picture 11">
            <a:extLst>
              <a:ext uri="{FF2B5EF4-FFF2-40B4-BE49-F238E27FC236}">
                <a16:creationId xmlns:a16="http://schemas.microsoft.com/office/drawing/2014/main" id="{D7E09528-BDFF-B520-7F69-3EF31FE7EC0B}"/>
              </a:ext>
            </a:extLst>
          </p:cNvPr>
          <p:cNvPicPr>
            <a:picLocks noChangeAspect="1"/>
          </p:cNvPicPr>
          <p:nvPr/>
        </p:nvPicPr>
        <p:blipFill>
          <a:blip r:embed="rId4"/>
          <a:stretch>
            <a:fillRect/>
          </a:stretch>
        </p:blipFill>
        <p:spPr>
          <a:xfrm>
            <a:off x="4983731" y="3877236"/>
            <a:ext cx="3833040" cy="2264978"/>
          </a:xfrm>
          <a:prstGeom prst="rect">
            <a:avLst/>
          </a:prstGeom>
          <a:ln>
            <a:solidFill>
              <a:schemeClr val="tx1"/>
            </a:solidFill>
          </a:ln>
        </p:spPr>
      </p:pic>
      <p:sp>
        <p:nvSpPr>
          <p:cNvPr id="13" name="TextBox 12">
            <a:extLst>
              <a:ext uri="{FF2B5EF4-FFF2-40B4-BE49-F238E27FC236}">
                <a16:creationId xmlns:a16="http://schemas.microsoft.com/office/drawing/2014/main" id="{8EFAFB77-5CBA-9DD5-60B9-B75DDFB1342E}"/>
              </a:ext>
            </a:extLst>
          </p:cNvPr>
          <p:cNvSpPr txBox="1"/>
          <p:nvPr/>
        </p:nvSpPr>
        <p:spPr>
          <a:xfrm>
            <a:off x="6432521" y="4212714"/>
            <a:ext cx="1167251" cy="923330"/>
          </a:xfrm>
          <a:prstGeom prst="rect">
            <a:avLst/>
          </a:prstGeom>
          <a:noFill/>
        </p:spPr>
        <p:txBody>
          <a:bodyPr wrap="square">
            <a:spAutoFit/>
          </a:bodyPr>
          <a:lstStyle/>
          <a:p>
            <a:r>
              <a:rPr lang="en-US" sz="1800" dirty="0">
                <a:latin typeface="+mj-lt"/>
                <a:cs typeface="Times New Roman" panose="02020603050405020304" pitchFamily="18" charset="0"/>
              </a:rPr>
              <a:t>WR6.5 Sensing Aperture</a:t>
            </a:r>
            <a:endParaRPr lang="en-GB" sz="1800" dirty="0">
              <a:latin typeface="+mj-lt"/>
            </a:endParaRPr>
          </a:p>
        </p:txBody>
      </p:sp>
      <p:cxnSp>
        <p:nvCxnSpPr>
          <p:cNvPr id="15" name="Straight Arrow Connector 14">
            <a:extLst>
              <a:ext uri="{FF2B5EF4-FFF2-40B4-BE49-F238E27FC236}">
                <a16:creationId xmlns:a16="http://schemas.microsoft.com/office/drawing/2014/main" id="{F49CF215-D208-DBAA-7572-F40FB8E593F0}"/>
              </a:ext>
            </a:extLst>
          </p:cNvPr>
          <p:cNvCxnSpPr/>
          <p:nvPr/>
        </p:nvCxnSpPr>
        <p:spPr bwMode="auto">
          <a:xfrm flipH="1">
            <a:off x="6900251" y="5136044"/>
            <a:ext cx="115895" cy="4758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87796DB2-1E50-F4F0-4FA7-C96D18AD078E}"/>
              </a:ext>
            </a:extLst>
          </p:cNvPr>
          <p:cNvCxnSpPr/>
          <p:nvPr/>
        </p:nvCxnSpPr>
        <p:spPr bwMode="auto">
          <a:xfrm>
            <a:off x="4572000" y="628650"/>
            <a:ext cx="0" cy="560182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23">
            <a:extLst>
              <a:ext uri="{FF2B5EF4-FFF2-40B4-BE49-F238E27FC236}">
                <a16:creationId xmlns:a16="http://schemas.microsoft.com/office/drawing/2014/main" id="{C04995F9-131A-5788-17BE-57FB08551DCD}"/>
              </a:ext>
            </a:extLst>
          </p:cNvPr>
          <p:cNvSpPr/>
          <p:nvPr/>
        </p:nvSpPr>
        <p:spPr>
          <a:xfrm>
            <a:off x="1722609" y="609413"/>
            <a:ext cx="1080543" cy="430887"/>
          </a:xfrm>
          <a:prstGeom prst="rect">
            <a:avLst/>
          </a:prstGeom>
        </p:spPr>
        <p:txBody>
          <a:bodyPr wrap="square">
            <a:spAutoFit/>
          </a:bodyPr>
          <a:lstStyle/>
          <a:p>
            <a:pPr algn="just"/>
            <a:r>
              <a:rPr lang="en-US" sz="2200" dirty="0">
                <a:latin typeface="+mj-lt"/>
                <a:cs typeface="Times New Roman" panose="02020603050405020304" pitchFamily="18" charset="0"/>
              </a:rPr>
              <a:t>RAAD:</a:t>
            </a:r>
            <a:endParaRPr lang="en-GB" sz="2200" dirty="0">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F2BDBFB1-88F0-BE19-D7ED-1C93236DBBBA}"/>
              </a:ext>
            </a:extLst>
          </p:cNvPr>
          <p:cNvSpPr/>
          <p:nvPr/>
        </p:nvSpPr>
        <p:spPr>
          <a:xfrm>
            <a:off x="4620073" y="616364"/>
            <a:ext cx="1875977" cy="430887"/>
          </a:xfrm>
          <a:prstGeom prst="rect">
            <a:avLst/>
          </a:prstGeom>
        </p:spPr>
        <p:txBody>
          <a:bodyPr wrap="square">
            <a:spAutoFit/>
          </a:bodyPr>
          <a:lstStyle/>
          <a:p>
            <a:pPr algn="just"/>
            <a:r>
              <a:rPr lang="en-US" sz="2200" dirty="0">
                <a:latin typeface="+mj-lt"/>
                <a:cs typeface="Times New Roman" panose="02020603050405020304" pitchFamily="18" charset="0"/>
              </a:rPr>
              <a:t>EC sensing:</a:t>
            </a:r>
            <a:endParaRPr lang="en-GB" sz="2200" dirty="0">
              <a:latin typeface="+mj-lt"/>
              <a:cs typeface="Times New Roman" panose="02020603050405020304" pitchFamily="18" charset="0"/>
            </a:endParaRPr>
          </a:p>
        </p:txBody>
      </p:sp>
      <p:pic>
        <p:nvPicPr>
          <p:cNvPr id="3" name="Picture 2">
            <a:extLst>
              <a:ext uri="{FF2B5EF4-FFF2-40B4-BE49-F238E27FC236}">
                <a16:creationId xmlns:a16="http://schemas.microsoft.com/office/drawing/2014/main" id="{4AA230B9-3D98-E739-3893-C1EA5B0F2BF0}"/>
              </a:ext>
            </a:extLst>
          </p:cNvPr>
          <p:cNvPicPr>
            <a:picLocks noChangeAspect="1"/>
          </p:cNvPicPr>
          <p:nvPr/>
        </p:nvPicPr>
        <p:blipFill>
          <a:blip r:embed="rId5"/>
          <a:stretch>
            <a:fillRect/>
          </a:stretch>
        </p:blipFill>
        <p:spPr>
          <a:xfrm>
            <a:off x="52868" y="4631143"/>
            <a:ext cx="4433971" cy="890384"/>
          </a:xfrm>
          <a:prstGeom prst="rect">
            <a:avLst/>
          </a:prstGeom>
        </p:spPr>
      </p:pic>
    </p:spTree>
    <p:extLst>
      <p:ext uri="{BB962C8B-B14F-4D97-AF65-F5344CB8AC3E}">
        <p14:creationId xmlns:p14="http://schemas.microsoft.com/office/powerpoint/2010/main" val="1000757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55767-708F-D7EF-4DA2-D7F354A993E0}"/>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3218580C-5335-407D-D436-86FCC65AAA65}"/>
              </a:ext>
            </a:extLst>
          </p:cNvPr>
          <p:cNvSpPr>
            <a:spLocks noGrp="1" noChangeAspect="1" noChangeArrowheads="1"/>
          </p:cNvSpPr>
          <p:nvPr>
            <p:ph type="title"/>
          </p:nvPr>
        </p:nvSpPr>
        <p:spPr>
          <a:xfrm>
            <a:off x="348971" y="59091"/>
            <a:ext cx="8454370" cy="344319"/>
          </a:xfrm>
        </p:spPr>
        <p:txBody>
          <a:bodyPr/>
          <a:lstStyle/>
          <a:p>
            <a:r>
              <a:rPr lang="en-US" sz="2800" dirty="0"/>
              <a:t>Outline</a:t>
            </a:r>
          </a:p>
        </p:txBody>
      </p:sp>
      <p:sp>
        <p:nvSpPr>
          <p:cNvPr id="16387" name="Rectangle 3">
            <a:extLst>
              <a:ext uri="{FF2B5EF4-FFF2-40B4-BE49-F238E27FC236}">
                <a16:creationId xmlns:a16="http://schemas.microsoft.com/office/drawing/2014/main" id="{96780945-94C0-399A-951B-AC1985E4E72D}"/>
              </a:ext>
            </a:extLst>
          </p:cNvPr>
          <p:cNvSpPr>
            <a:spLocks noGrp="1" noChangeArrowheads="1"/>
          </p:cNvSpPr>
          <p:nvPr>
            <p:ph type="body" idx="1"/>
          </p:nvPr>
        </p:nvSpPr>
        <p:spPr>
          <a:xfrm>
            <a:off x="194981" y="927848"/>
            <a:ext cx="8859372" cy="4424082"/>
          </a:xfrm>
        </p:spPr>
        <p:txBody>
          <a:bodyPr/>
          <a:lstStyle/>
          <a:p>
            <a:pPr>
              <a:buFont typeface="Wingdings" panose="05000000000000000000" pitchFamily="2" charset="2"/>
              <a:buChar char="q"/>
            </a:pPr>
            <a:r>
              <a:rPr lang="en-US" dirty="0">
                <a:solidFill>
                  <a:schemeClr val="bg1">
                    <a:lumMod val="85000"/>
                  </a:schemeClr>
                </a:solidFill>
              </a:rPr>
              <a:t>ITER ICRF system under the new ITER Research Plan (IRP).</a:t>
            </a:r>
          </a:p>
          <a:p>
            <a:pPr>
              <a:buFont typeface="Wingdings" panose="05000000000000000000" pitchFamily="2" charset="2"/>
              <a:buChar char="q"/>
            </a:pPr>
            <a:r>
              <a:rPr lang="en-US" dirty="0">
                <a:solidFill>
                  <a:schemeClr val="bg1">
                    <a:lumMod val="85000"/>
                  </a:schemeClr>
                </a:solidFill>
              </a:rPr>
              <a:t>ICRH scenarios.</a:t>
            </a:r>
          </a:p>
          <a:p>
            <a:pPr>
              <a:buFont typeface="Wingdings" panose="05000000000000000000" pitchFamily="2" charset="2"/>
              <a:buChar char="q"/>
            </a:pPr>
            <a:r>
              <a:rPr lang="en-US" dirty="0">
                <a:solidFill>
                  <a:schemeClr val="bg1">
                    <a:lumMod val="85000"/>
                  </a:schemeClr>
                </a:solidFill>
              </a:rPr>
              <a:t>Ion Cyclotron Wall Conditioning (ICWC). </a:t>
            </a:r>
          </a:p>
          <a:p>
            <a:pPr>
              <a:buFont typeface="Wingdings" panose="05000000000000000000" pitchFamily="2" charset="2"/>
              <a:buChar char="q"/>
            </a:pPr>
            <a:r>
              <a:rPr lang="en-US" dirty="0">
                <a:solidFill>
                  <a:schemeClr val="bg1">
                    <a:lumMod val="85000"/>
                  </a:schemeClr>
                </a:solidFill>
              </a:rPr>
              <a:t>Coupling and local gas injection modelling.</a:t>
            </a:r>
          </a:p>
          <a:p>
            <a:pPr>
              <a:buFont typeface="Wingdings" panose="05000000000000000000" pitchFamily="2" charset="2"/>
              <a:buChar char="q"/>
            </a:pPr>
            <a:r>
              <a:rPr lang="en-US" dirty="0">
                <a:solidFill>
                  <a:schemeClr val="bg1">
                    <a:lumMod val="85000"/>
                  </a:schemeClr>
                </a:solidFill>
              </a:rPr>
              <a:t>ICRF specific sputtering predictions under W-wall.</a:t>
            </a:r>
          </a:p>
          <a:p>
            <a:pPr>
              <a:buFont typeface="Wingdings" panose="05000000000000000000" pitchFamily="2" charset="2"/>
              <a:buChar char="q"/>
            </a:pPr>
            <a:r>
              <a:rPr lang="en-US" dirty="0">
                <a:solidFill>
                  <a:schemeClr val="bg1">
                    <a:lumMod val="85000"/>
                  </a:schemeClr>
                </a:solidFill>
              </a:rPr>
              <a:t>Full system RF modelling.</a:t>
            </a:r>
          </a:p>
          <a:p>
            <a:pPr>
              <a:buFont typeface="Wingdings" panose="05000000000000000000" pitchFamily="2" charset="2"/>
              <a:buChar char="q"/>
            </a:pPr>
            <a:r>
              <a:rPr lang="en-US" dirty="0">
                <a:solidFill>
                  <a:schemeClr val="bg1">
                    <a:lumMod val="85000"/>
                  </a:schemeClr>
                </a:solidFill>
              </a:rPr>
              <a:t>Antenna RF and mechanical design activities.</a:t>
            </a:r>
          </a:p>
          <a:p>
            <a:pPr>
              <a:buFont typeface="Wingdings" panose="05000000000000000000" pitchFamily="2" charset="2"/>
              <a:buChar char="q"/>
            </a:pPr>
            <a:r>
              <a:rPr lang="en-US" dirty="0">
                <a:solidFill>
                  <a:schemeClr val="bg1">
                    <a:lumMod val="85000"/>
                  </a:schemeClr>
                </a:solidFill>
              </a:rPr>
              <a:t>Antenna protections and arc detection.</a:t>
            </a:r>
          </a:p>
          <a:p>
            <a:pPr>
              <a:buFont typeface="Wingdings" panose="05000000000000000000" pitchFamily="2" charset="2"/>
              <a:buChar char="q"/>
            </a:pPr>
            <a:r>
              <a:rPr lang="en-US" dirty="0">
                <a:solidFill>
                  <a:schemeClr val="bg1">
                    <a:lumMod val="85000"/>
                  </a:schemeClr>
                </a:solidFill>
              </a:rPr>
              <a:t>Prototyping activities.</a:t>
            </a:r>
          </a:p>
          <a:p>
            <a:pPr>
              <a:buFont typeface="Wingdings" panose="05000000000000000000" pitchFamily="2" charset="2"/>
              <a:buChar char="q"/>
            </a:pPr>
            <a:r>
              <a:rPr lang="en-US" dirty="0"/>
              <a:t>Conclusion and timeline.</a:t>
            </a:r>
          </a:p>
        </p:txBody>
      </p:sp>
    </p:spTree>
    <p:extLst>
      <p:ext uri="{BB962C8B-B14F-4D97-AF65-F5344CB8AC3E}">
        <p14:creationId xmlns:p14="http://schemas.microsoft.com/office/powerpoint/2010/main" val="2018561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98FCC-784D-750B-7288-9C069BE65BE1}"/>
            </a:ext>
          </a:extLst>
        </p:cNvPr>
        <p:cNvGrpSpPr/>
        <p:nvPr/>
      </p:nvGrpSpPr>
      <p:grpSpPr>
        <a:xfrm>
          <a:off x="0" y="0"/>
          <a:ext cx="0" cy="0"/>
          <a:chOff x="0" y="0"/>
          <a:chExt cx="0" cy="0"/>
        </a:xfrm>
      </p:grpSpPr>
      <p:pic>
        <p:nvPicPr>
          <p:cNvPr id="56" name="Picture 55">
            <a:extLst>
              <a:ext uri="{FF2B5EF4-FFF2-40B4-BE49-F238E27FC236}">
                <a16:creationId xmlns:a16="http://schemas.microsoft.com/office/drawing/2014/main" id="{BC361334-A867-92EF-7116-5166D7949014}"/>
              </a:ext>
            </a:extLst>
          </p:cNvPr>
          <p:cNvPicPr>
            <a:picLocks noChangeAspect="1"/>
          </p:cNvPicPr>
          <p:nvPr/>
        </p:nvPicPr>
        <p:blipFill>
          <a:blip r:embed="rId2"/>
          <a:srcRect l="1523"/>
          <a:stretch/>
        </p:blipFill>
        <p:spPr>
          <a:xfrm>
            <a:off x="160350" y="2707925"/>
            <a:ext cx="7992040" cy="2164763"/>
          </a:xfrm>
          <a:prstGeom prst="rect">
            <a:avLst/>
          </a:prstGeom>
        </p:spPr>
      </p:pic>
      <p:sp>
        <p:nvSpPr>
          <p:cNvPr id="5" name="TextBox 4">
            <a:extLst>
              <a:ext uri="{FF2B5EF4-FFF2-40B4-BE49-F238E27FC236}">
                <a16:creationId xmlns:a16="http://schemas.microsoft.com/office/drawing/2014/main" id="{FD6C0373-66FB-CAA3-F4AC-03EBF1F9A78F}"/>
              </a:ext>
            </a:extLst>
          </p:cNvPr>
          <p:cNvSpPr txBox="1"/>
          <p:nvPr/>
        </p:nvSpPr>
        <p:spPr>
          <a:xfrm>
            <a:off x="21430" y="692140"/>
            <a:ext cx="8988097" cy="1631216"/>
          </a:xfrm>
          <a:prstGeom prst="rect">
            <a:avLst/>
          </a:prstGeom>
          <a:noFill/>
        </p:spPr>
        <p:txBody>
          <a:bodyPr wrap="square">
            <a:spAutoFit/>
          </a:bodyPr>
          <a:lstStyle/>
          <a:p>
            <a:pPr marL="285750" indent="-285750" algn="just">
              <a:buFont typeface="Wingdings" panose="05000000000000000000" pitchFamily="2" charset="2"/>
              <a:buChar char="q"/>
            </a:pPr>
            <a:r>
              <a:rPr lang="en-US" sz="2000" kern="0" dirty="0">
                <a:latin typeface="+mj-lt"/>
                <a:cs typeface="Times New Roman" panose="02020603050405020304" pitchFamily="18" charset="0"/>
              </a:rPr>
              <a:t>ITER ICRF CW high power RF system overviewed.</a:t>
            </a:r>
          </a:p>
          <a:p>
            <a:pPr marL="285750" indent="-285750" algn="just">
              <a:buFont typeface="Wingdings" panose="05000000000000000000" pitchFamily="2" charset="2"/>
              <a:buChar char="q"/>
            </a:pPr>
            <a:endParaRPr lang="en-US" sz="2000" kern="0" dirty="0">
              <a:latin typeface="+mj-lt"/>
              <a:cs typeface="Times New Roman" panose="02020603050405020304" pitchFamily="18" charset="0"/>
            </a:endParaRPr>
          </a:p>
          <a:p>
            <a:pPr marL="285750" indent="-285750" algn="just">
              <a:buFont typeface="Wingdings" panose="05000000000000000000" pitchFamily="2" charset="2"/>
              <a:buChar char="q"/>
            </a:pPr>
            <a:r>
              <a:rPr lang="en-US" sz="2000" kern="0" dirty="0">
                <a:latin typeface="+mj-lt"/>
                <a:cs typeface="Times New Roman" panose="02020603050405020304" pitchFamily="18" charset="0"/>
              </a:rPr>
              <a:t>Large &amp; complex system. </a:t>
            </a:r>
          </a:p>
          <a:p>
            <a:pPr marL="285750" indent="-285750" algn="just">
              <a:buFont typeface="Wingdings" panose="05000000000000000000" pitchFamily="2" charset="2"/>
              <a:buChar char="q"/>
            </a:pPr>
            <a:endParaRPr lang="en-US" sz="2000" kern="0" dirty="0">
              <a:latin typeface="+mj-lt"/>
              <a:cs typeface="Times New Roman" panose="02020603050405020304" pitchFamily="18" charset="0"/>
            </a:endParaRPr>
          </a:p>
          <a:p>
            <a:pPr marL="285750" indent="-285750" algn="just">
              <a:buFont typeface="Wingdings" panose="05000000000000000000" pitchFamily="2" charset="2"/>
              <a:buChar char="q"/>
            </a:pPr>
            <a:r>
              <a:rPr lang="en-US" sz="2000" kern="0" dirty="0">
                <a:latin typeface="+mj-lt"/>
                <a:cs typeface="Times New Roman" panose="02020603050405020304" pitchFamily="18" charset="0"/>
              </a:rPr>
              <a:t>Good progress on all sub-systems. Design, R&amp;D and prototyping ongoing.</a:t>
            </a:r>
          </a:p>
        </p:txBody>
      </p:sp>
      <p:sp>
        <p:nvSpPr>
          <p:cNvPr id="7" name="TextBox 6">
            <a:extLst>
              <a:ext uri="{FF2B5EF4-FFF2-40B4-BE49-F238E27FC236}">
                <a16:creationId xmlns:a16="http://schemas.microsoft.com/office/drawing/2014/main" id="{82941B6E-EBA9-5DCB-7A22-FB8C739B60AA}"/>
              </a:ext>
            </a:extLst>
          </p:cNvPr>
          <p:cNvSpPr txBox="1"/>
          <p:nvPr/>
        </p:nvSpPr>
        <p:spPr>
          <a:xfrm>
            <a:off x="8075894" y="2812598"/>
            <a:ext cx="1061116" cy="1477328"/>
          </a:xfrm>
          <a:prstGeom prst="rect">
            <a:avLst/>
          </a:prstGeom>
          <a:noFill/>
        </p:spPr>
        <p:txBody>
          <a:bodyPr wrap="square" rtlCol="0">
            <a:spAutoFit/>
          </a:bodyPr>
          <a:lstStyle/>
          <a:p>
            <a:pPr algn="just"/>
            <a:r>
              <a:rPr lang="en-US" sz="1500" dirty="0">
                <a:solidFill>
                  <a:srgbClr val="00B050"/>
                </a:solidFill>
                <a:latin typeface="+mn-lt"/>
              </a:rPr>
              <a:t>Ready for high power operation in the tokamak</a:t>
            </a:r>
            <a:endParaRPr lang="en-GB" sz="1500" dirty="0">
              <a:solidFill>
                <a:srgbClr val="00B050"/>
              </a:solidFill>
              <a:latin typeface="+mn-lt"/>
            </a:endParaRPr>
          </a:p>
        </p:txBody>
      </p:sp>
      <p:cxnSp>
        <p:nvCxnSpPr>
          <p:cNvPr id="9" name="Straight Arrow Connector 8">
            <a:extLst>
              <a:ext uri="{FF2B5EF4-FFF2-40B4-BE49-F238E27FC236}">
                <a16:creationId xmlns:a16="http://schemas.microsoft.com/office/drawing/2014/main" id="{DD9D33E2-12A4-1FA2-20A8-3D588585248B}"/>
              </a:ext>
            </a:extLst>
          </p:cNvPr>
          <p:cNvCxnSpPr/>
          <p:nvPr/>
        </p:nvCxnSpPr>
        <p:spPr bwMode="auto">
          <a:xfrm flipV="1">
            <a:off x="6915419" y="4052117"/>
            <a:ext cx="182621" cy="121225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E34458D1-6539-0912-A832-E8F475797066}"/>
              </a:ext>
            </a:extLst>
          </p:cNvPr>
          <p:cNvSpPr txBox="1"/>
          <p:nvPr/>
        </p:nvSpPr>
        <p:spPr>
          <a:xfrm>
            <a:off x="5796336" y="4941204"/>
            <a:ext cx="972262" cy="323165"/>
          </a:xfrm>
          <a:prstGeom prst="rect">
            <a:avLst/>
          </a:prstGeom>
          <a:noFill/>
        </p:spPr>
        <p:txBody>
          <a:bodyPr wrap="square">
            <a:spAutoFit/>
          </a:bodyPr>
          <a:lstStyle/>
          <a:p>
            <a:r>
              <a:rPr lang="en-US" sz="1500" kern="0" dirty="0">
                <a:latin typeface="+mj-lt"/>
                <a:cs typeface="Times New Roman" panose="02020603050405020304" pitchFamily="18" charset="0"/>
              </a:rPr>
              <a:t>Delivery</a:t>
            </a:r>
            <a:endParaRPr lang="en-GB" sz="1500" dirty="0"/>
          </a:p>
        </p:txBody>
      </p:sp>
      <p:sp>
        <p:nvSpPr>
          <p:cNvPr id="13" name="TextBox 12">
            <a:extLst>
              <a:ext uri="{FF2B5EF4-FFF2-40B4-BE49-F238E27FC236}">
                <a16:creationId xmlns:a16="http://schemas.microsoft.com/office/drawing/2014/main" id="{3E131BD4-5734-FCC4-10A4-DFC13916C933}"/>
              </a:ext>
            </a:extLst>
          </p:cNvPr>
          <p:cNvSpPr txBox="1"/>
          <p:nvPr/>
        </p:nvSpPr>
        <p:spPr>
          <a:xfrm>
            <a:off x="6364747" y="5256392"/>
            <a:ext cx="2455948" cy="323165"/>
          </a:xfrm>
          <a:prstGeom prst="rect">
            <a:avLst/>
          </a:prstGeom>
          <a:noFill/>
        </p:spPr>
        <p:txBody>
          <a:bodyPr wrap="square">
            <a:spAutoFit/>
          </a:bodyPr>
          <a:lstStyle/>
          <a:p>
            <a:r>
              <a:rPr lang="en-US" sz="1500" kern="0" dirty="0">
                <a:latin typeface="+mj-lt"/>
                <a:cs typeface="Times New Roman" panose="02020603050405020304" pitchFamily="18" charset="0"/>
              </a:rPr>
              <a:t>SAT in PPTF</a:t>
            </a:r>
            <a:endParaRPr lang="en-GB" sz="1500" dirty="0"/>
          </a:p>
        </p:txBody>
      </p:sp>
      <p:cxnSp>
        <p:nvCxnSpPr>
          <p:cNvPr id="14" name="Straight Arrow Connector 13">
            <a:extLst>
              <a:ext uri="{FF2B5EF4-FFF2-40B4-BE49-F238E27FC236}">
                <a16:creationId xmlns:a16="http://schemas.microsoft.com/office/drawing/2014/main" id="{CCE9FB87-0462-369F-1369-83E1C2B09C1A}"/>
              </a:ext>
            </a:extLst>
          </p:cNvPr>
          <p:cNvCxnSpPr>
            <a:cxnSpLocks/>
            <a:stCxn id="12" idx="0"/>
          </p:cNvCxnSpPr>
          <p:nvPr/>
        </p:nvCxnSpPr>
        <p:spPr bwMode="auto">
          <a:xfrm flipV="1">
            <a:off x="6282467" y="4058420"/>
            <a:ext cx="668751" cy="88278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AF4CFE90-75C9-E33F-7BFF-7FE7DEC22FE4}"/>
              </a:ext>
            </a:extLst>
          </p:cNvPr>
          <p:cNvCxnSpPr/>
          <p:nvPr/>
        </p:nvCxnSpPr>
        <p:spPr bwMode="auto">
          <a:xfrm flipH="1" flipV="1">
            <a:off x="7334949" y="4052117"/>
            <a:ext cx="460061" cy="8187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DB50BDB3-76EA-BB72-37A3-60046B029F26}"/>
              </a:ext>
            </a:extLst>
          </p:cNvPr>
          <p:cNvSpPr txBox="1"/>
          <p:nvPr/>
        </p:nvSpPr>
        <p:spPr>
          <a:xfrm>
            <a:off x="6951218" y="4862188"/>
            <a:ext cx="2332535" cy="323165"/>
          </a:xfrm>
          <a:prstGeom prst="rect">
            <a:avLst/>
          </a:prstGeom>
          <a:noFill/>
        </p:spPr>
        <p:txBody>
          <a:bodyPr wrap="square">
            <a:spAutoFit/>
          </a:bodyPr>
          <a:lstStyle/>
          <a:p>
            <a:r>
              <a:rPr lang="en-US" sz="1500" kern="0" dirty="0">
                <a:latin typeface="+mj-lt"/>
                <a:cs typeface="Times New Roman" panose="02020603050405020304" pitchFamily="18" charset="0"/>
              </a:rPr>
              <a:t>Installation in Port Cell</a:t>
            </a:r>
            <a:endParaRPr lang="en-GB" sz="1500" dirty="0"/>
          </a:p>
        </p:txBody>
      </p:sp>
      <p:cxnSp>
        <p:nvCxnSpPr>
          <p:cNvPr id="20" name="Straight Arrow Connector 19">
            <a:extLst>
              <a:ext uri="{FF2B5EF4-FFF2-40B4-BE49-F238E27FC236}">
                <a16:creationId xmlns:a16="http://schemas.microsoft.com/office/drawing/2014/main" id="{03C7678E-2A04-045D-D063-8610FCE54042}"/>
              </a:ext>
            </a:extLst>
          </p:cNvPr>
          <p:cNvCxnSpPr/>
          <p:nvPr/>
        </p:nvCxnSpPr>
        <p:spPr bwMode="auto">
          <a:xfrm flipH="1" flipV="1">
            <a:off x="7558798" y="4068616"/>
            <a:ext cx="638302" cy="41465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169FBD8D-E661-5A1A-7FAF-F8A4DD05A49D}"/>
              </a:ext>
            </a:extLst>
          </p:cNvPr>
          <p:cNvSpPr txBox="1"/>
          <p:nvPr/>
        </p:nvSpPr>
        <p:spPr>
          <a:xfrm>
            <a:off x="8181119" y="4423892"/>
            <a:ext cx="850667" cy="323165"/>
          </a:xfrm>
          <a:prstGeom prst="rect">
            <a:avLst/>
          </a:prstGeom>
          <a:noFill/>
        </p:spPr>
        <p:txBody>
          <a:bodyPr wrap="square">
            <a:spAutoFit/>
          </a:bodyPr>
          <a:lstStyle/>
          <a:p>
            <a:r>
              <a:rPr lang="en-US" sz="1500" kern="0" dirty="0">
                <a:latin typeface="+mj-lt"/>
                <a:cs typeface="Times New Roman" panose="02020603050405020304" pitchFamily="18" charset="0"/>
              </a:rPr>
              <a:t>Baking</a:t>
            </a:r>
            <a:endParaRPr lang="en-GB" sz="1500" dirty="0"/>
          </a:p>
        </p:txBody>
      </p:sp>
      <p:cxnSp>
        <p:nvCxnSpPr>
          <p:cNvPr id="39" name="Straight Arrow Connector 38">
            <a:extLst>
              <a:ext uri="{FF2B5EF4-FFF2-40B4-BE49-F238E27FC236}">
                <a16:creationId xmlns:a16="http://schemas.microsoft.com/office/drawing/2014/main" id="{2E594AA4-78BE-6C71-F2CD-0EFBF2BFC2FB}"/>
              </a:ext>
            </a:extLst>
          </p:cNvPr>
          <p:cNvCxnSpPr/>
          <p:nvPr/>
        </p:nvCxnSpPr>
        <p:spPr bwMode="auto">
          <a:xfrm flipV="1">
            <a:off x="4237494" y="4483266"/>
            <a:ext cx="451044" cy="146263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a:extLst>
              <a:ext uri="{FF2B5EF4-FFF2-40B4-BE49-F238E27FC236}">
                <a16:creationId xmlns:a16="http://schemas.microsoft.com/office/drawing/2014/main" id="{51B6BA32-5553-57F1-B5AA-E809D086F5F2}"/>
              </a:ext>
            </a:extLst>
          </p:cNvPr>
          <p:cNvSpPr txBox="1"/>
          <p:nvPr/>
        </p:nvSpPr>
        <p:spPr>
          <a:xfrm>
            <a:off x="3312677" y="5945898"/>
            <a:ext cx="2501152" cy="323165"/>
          </a:xfrm>
          <a:prstGeom prst="rect">
            <a:avLst/>
          </a:prstGeom>
          <a:noFill/>
        </p:spPr>
        <p:txBody>
          <a:bodyPr wrap="square">
            <a:spAutoFit/>
          </a:bodyPr>
          <a:lstStyle/>
          <a:p>
            <a:r>
              <a:rPr lang="en-US" sz="1500" kern="0" dirty="0">
                <a:latin typeface="+mj-lt"/>
                <a:cs typeface="Times New Roman" panose="02020603050405020304" pitchFamily="18" charset="0"/>
              </a:rPr>
              <a:t>Delivery + Antenna FDR</a:t>
            </a:r>
            <a:endParaRPr lang="en-GB" sz="1500" dirty="0"/>
          </a:p>
        </p:txBody>
      </p:sp>
      <p:cxnSp>
        <p:nvCxnSpPr>
          <p:cNvPr id="42" name="Straight Arrow Connector 41">
            <a:extLst>
              <a:ext uri="{FF2B5EF4-FFF2-40B4-BE49-F238E27FC236}">
                <a16:creationId xmlns:a16="http://schemas.microsoft.com/office/drawing/2014/main" id="{572FD6FA-01D1-3F61-A9F8-F8BD12674902}"/>
              </a:ext>
            </a:extLst>
          </p:cNvPr>
          <p:cNvCxnSpPr/>
          <p:nvPr/>
        </p:nvCxnSpPr>
        <p:spPr bwMode="auto">
          <a:xfrm flipH="1" flipV="1">
            <a:off x="4855876" y="4498783"/>
            <a:ext cx="565955" cy="112575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Box 43">
            <a:extLst>
              <a:ext uri="{FF2B5EF4-FFF2-40B4-BE49-F238E27FC236}">
                <a16:creationId xmlns:a16="http://schemas.microsoft.com/office/drawing/2014/main" id="{D9D4887F-B308-73A2-CBF4-259D66346367}"/>
              </a:ext>
            </a:extLst>
          </p:cNvPr>
          <p:cNvSpPr txBox="1"/>
          <p:nvPr/>
        </p:nvSpPr>
        <p:spPr>
          <a:xfrm>
            <a:off x="4875427" y="5624536"/>
            <a:ext cx="1876804" cy="323165"/>
          </a:xfrm>
          <a:prstGeom prst="rect">
            <a:avLst/>
          </a:prstGeom>
          <a:noFill/>
        </p:spPr>
        <p:txBody>
          <a:bodyPr wrap="square">
            <a:spAutoFit/>
          </a:bodyPr>
          <a:lstStyle/>
          <a:p>
            <a:r>
              <a:rPr lang="en-US" sz="1500" kern="0" dirty="0">
                <a:latin typeface="+mj-lt"/>
                <a:cs typeface="Times New Roman" panose="02020603050405020304" pitchFamily="18" charset="0"/>
              </a:rPr>
              <a:t>RF tests in PPTF</a:t>
            </a:r>
            <a:endParaRPr lang="en-GB" sz="1500" dirty="0"/>
          </a:p>
        </p:txBody>
      </p:sp>
      <p:cxnSp>
        <p:nvCxnSpPr>
          <p:cNvPr id="46" name="Straight Arrow Connector 45">
            <a:extLst>
              <a:ext uri="{FF2B5EF4-FFF2-40B4-BE49-F238E27FC236}">
                <a16:creationId xmlns:a16="http://schemas.microsoft.com/office/drawing/2014/main" id="{CBA930FA-9CAF-F05D-AA1E-A150A1392953}"/>
              </a:ext>
            </a:extLst>
          </p:cNvPr>
          <p:cNvCxnSpPr/>
          <p:nvPr/>
        </p:nvCxnSpPr>
        <p:spPr bwMode="auto">
          <a:xfrm flipV="1">
            <a:off x="2045960" y="4737311"/>
            <a:ext cx="1548888" cy="6875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a:extLst>
              <a:ext uri="{FF2B5EF4-FFF2-40B4-BE49-F238E27FC236}">
                <a16:creationId xmlns:a16="http://schemas.microsoft.com/office/drawing/2014/main" id="{10D2B563-0999-67F3-7FC8-43C52B8C633B}"/>
              </a:ext>
            </a:extLst>
          </p:cNvPr>
          <p:cNvSpPr txBox="1"/>
          <p:nvPr/>
        </p:nvSpPr>
        <p:spPr>
          <a:xfrm>
            <a:off x="176191" y="5232181"/>
            <a:ext cx="3132267" cy="553998"/>
          </a:xfrm>
          <a:prstGeom prst="rect">
            <a:avLst/>
          </a:prstGeom>
          <a:noFill/>
        </p:spPr>
        <p:txBody>
          <a:bodyPr wrap="square">
            <a:spAutoFit/>
          </a:bodyPr>
          <a:lstStyle/>
          <a:p>
            <a:r>
              <a:rPr lang="en-US" sz="1500" kern="0" dirty="0">
                <a:latin typeface="+mj-lt"/>
                <a:cs typeface="Times New Roman" panose="02020603050405020304" pitchFamily="18" charset="0"/>
              </a:rPr>
              <a:t>Delivery of windows </a:t>
            </a:r>
          </a:p>
          <a:p>
            <a:r>
              <a:rPr lang="en-US" sz="1500" kern="0" dirty="0">
                <a:latin typeface="+mj-lt"/>
                <a:cs typeface="Times New Roman" panose="02020603050405020304" pitchFamily="18" charset="0"/>
              </a:rPr>
              <a:t>+ Resonator commissioning</a:t>
            </a:r>
            <a:endParaRPr lang="en-GB" sz="1500" dirty="0"/>
          </a:p>
        </p:txBody>
      </p:sp>
      <p:cxnSp>
        <p:nvCxnSpPr>
          <p:cNvPr id="49" name="Straight Arrow Connector 48">
            <a:extLst>
              <a:ext uri="{FF2B5EF4-FFF2-40B4-BE49-F238E27FC236}">
                <a16:creationId xmlns:a16="http://schemas.microsoft.com/office/drawing/2014/main" id="{7818439E-1DB1-8574-E128-0D3F81FBCA6C}"/>
              </a:ext>
            </a:extLst>
          </p:cNvPr>
          <p:cNvCxnSpPr/>
          <p:nvPr/>
        </p:nvCxnSpPr>
        <p:spPr bwMode="auto">
          <a:xfrm flipV="1">
            <a:off x="2788024" y="4710416"/>
            <a:ext cx="1120028" cy="110926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a:extLst>
              <a:ext uri="{FF2B5EF4-FFF2-40B4-BE49-F238E27FC236}">
                <a16:creationId xmlns:a16="http://schemas.microsoft.com/office/drawing/2014/main" id="{0D24E8B5-ACFC-2214-75AC-03EF6F3805D0}"/>
              </a:ext>
            </a:extLst>
          </p:cNvPr>
          <p:cNvSpPr txBox="1"/>
          <p:nvPr/>
        </p:nvSpPr>
        <p:spPr>
          <a:xfrm>
            <a:off x="2311167" y="5784316"/>
            <a:ext cx="1283681" cy="323165"/>
          </a:xfrm>
          <a:prstGeom prst="rect">
            <a:avLst/>
          </a:prstGeom>
          <a:noFill/>
        </p:spPr>
        <p:txBody>
          <a:bodyPr wrap="square">
            <a:spAutoFit/>
          </a:bodyPr>
          <a:lstStyle/>
          <a:p>
            <a:r>
              <a:rPr lang="en-US" sz="1500" kern="0" dirty="0">
                <a:latin typeface="+mj-lt"/>
                <a:cs typeface="Times New Roman" panose="02020603050405020304" pitchFamily="18" charset="0"/>
              </a:rPr>
              <a:t>RF tests</a:t>
            </a:r>
            <a:endParaRPr lang="en-GB" sz="1500" dirty="0"/>
          </a:p>
        </p:txBody>
      </p:sp>
      <p:sp>
        <p:nvSpPr>
          <p:cNvPr id="52" name="Rectangle 2">
            <a:extLst>
              <a:ext uri="{FF2B5EF4-FFF2-40B4-BE49-F238E27FC236}">
                <a16:creationId xmlns:a16="http://schemas.microsoft.com/office/drawing/2014/main" id="{8DA9E72D-6974-1D67-5641-EF5E3BA041C0}"/>
              </a:ext>
            </a:extLst>
          </p:cNvPr>
          <p:cNvSpPr>
            <a:spLocks noGrp="1" noChangeAspect="1" noChangeArrowheads="1"/>
          </p:cNvSpPr>
          <p:nvPr>
            <p:ph type="title"/>
          </p:nvPr>
        </p:nvSpPr>
        <p:spPr>
          <a:xfrm>
            <a:off x="348971" y="59091"/>
            <a:ext cx="8454370" cy="344319"/>
          </a:xfrm>
        </p:spPr>
        <p:txBody>
          <a:bodyPr/>
          <a:lstStyle/>
          <a:p>
            <a:r>
              <a:rPr lang="en-US" sz="2800" dirty="0"/>
              <a:t>Conclusion and timeline</a:t>
            </a:r>
          </a:p>
        </p:txBody>
      </p:sp>
    </p:spTree>
    <p:extLst>
      <p:ext uri="{BB962C8B-B14F-4D97-AF65-F5344CB8AC3E}">
        <p14:creationId xmlns:p14="http://schemas.microsoft.com/office/powerpoint/2010/main" val="4069670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08E4A-1141-752E-8840-383B27AA0B73}"/>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27A90A4-6F9E-889E-B3E3-103301C36D29}"/>
              </a:ext>
            </a:extLst>
          </p:cNvPr>
          <p:cNvSpPr>
            <a:spLocks noGrp="1" noChangeAspect="1" noChangeArrowheads="1"/>
          </p:cNvSpPr>
          <p:nvPr>
            <p:ph type="title"/>
          </p:nvPr>
        </p:nvSpPr>
        <p:spPr>
          <a:xfrm>
            <a:off x="348971" y="59091"/>
            <a:ext cx="8454370" cy="344319"/>
          </a:xfrm>
        </p:spPr>
        <p:txBody>
          <a:bodyPr/>
          <a:lstStyle/>
          <a:p>
            <a:r>
              <a:rPr lang="en-US" dirty="0"/>
              <a:t>Related contributions at RFPPC2025</a:t>
            </a:r>
          </a:p>
        </p:txBody>
      </p:sp>
      <p:graphicFrame>
        <p:nvGraphicFramePr>
          <p:cNvPr id="7" name="Table 6">
            <a:extLst>
              <a:ext uri="{FF2B5EF4-FFF2-40B4-BE49-F238E27FC236}">
                <a16:creationId xmlns:a16="http://schemas.microsoft.com/office/drawing/2014/main" id="{EF347B1A-0F60-526B-9F24-10B2476785A2}"/>
              </a:ext>
            </a:extLst>
          </p:cNvPr>
          <p:cNvGraphicFramePr>
            <a:graphicFrameLocks noGrp="1"/>
          </p:cNvGraphicFramePr>
          <p:nvPr>
            <p:extLst>
              <p:ext uri="{D42A27DB-BD31-4B8C-83A1-F6EECF244321}">
                <p14:modId xmlns:p14="http://schemas.microsoft.com/office/powerpoint/2010/main" val="918982262"/>
              </p:ext>
            </p:extLst>
          </p:nvPr>
        </p:nvGraphicFramePr>
        <p:xfrm>
          <a:off x="97210" y="653415"/>
          <a:ext cx="8957889" cy="5410200"/>
        </p:xfrm>
        <a:graphic>
          <a:graphicData uri="http://schemas.openxmlformats.org/drawingml/2006/table">
            <a:tbl>
              <a:tblPr firstRow="1" bandRow="1">
                <a:tableStyleId>{5940675A-B579-460E-94D1-54222C63F5DA}</a:tableStyleId>
              </a:tblPr>
              <a:tblGrid>
                <a:gridCol w="2322628">
                  <a:extLst>
                    <a:ext uri="{9D8B030D-6E8A-4147-A177-3AD203B41FA5}">
                      <a16:colId xmlns:a16="http://schemas.microsoft.com/office/drawing/2014/main" val="3086955957"/>
                    </a:ext>
                  </a:extLst>
                </a:gridCol>
                <a:gridCol w="6635261">
                  <a:extLst>
                    <a:ext uri="{9D8B030D-6E8A-4147-A177-3AD203B41FA5}">
                      <a16:colId xmlns:a16="http://schemas.microsoft.com/office/drawing/2014/main" val="1658436917"/>
                    </a:ext>
                  </a:extLst>
                </a:gridCol>
              </a:tblGrid>
              <a:tr h="370840">
                <a:tc>
                  <a:txBody>
                    <a:bodyPr/>
                    <a:lstStyle/>
                    <a:p>
                      <a:pPr algn="just"/>
                      <a:r>
                        <a:rPr lang="en-US" sz="1600" b="1" dirty="0"/>
                        <a:t>Authors</a:t>
                      </a:r>
                      <a:endParaRPr lang="en-GB" sz="1600" b="1" dirty="0"/>
                    </a:p>
                  </a:txBody>
                  <a:tcPr>
                    <a:solidFill>
                      <a:srgbClr val="FFFF00"/>
                    </a:solidFill>
                  </a:tcPr>
                </a:tc>
                <a:tc>
                  <a:txBody>
                    <a:bodyPr/>
                    <a:lstStyle/>
                    <a:p>
                      <a:pPr algn="just"/>
                      <a:r>
                        <a:rPr lang="en-US" sz="1600" b="1" dirty="0"/>
                        <a:t>Contribution</a:t>
                      </a:r>
                      <a:endParaRPr lang="en-GB" sz="1600" b="1" dirty="0"/>
                    </a:p>
                  </a:txBody>
                  <a:tcPr>
                    <a:solidFill>
                      <a:srgbClr val="FFFF00"/>
                    </a:solidFill>
                  </a:tcPr>
                </a:tc>
                <a:extLst>
                  <a:ext uri="{0D108BD9-81ED-4DB2-BD59-A6C34878D82A}">
                    <a16:rowId xmlns:a16="http://schemas.microsoft.com/office/drawing/2014/main" val="96534051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E. Lerche, et al.</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Real-time estimates of the ICRF single-pass absorption for ITER.</a:t>
                      </a:r>
                    </a:p>
                  </a:txBody>
                  <a:tcPr/>
                </a:tc>
                <a:extLst>
                  <a:ext uri="{0D108BD9-81ED-4DB2-BD59-A6C34878D82A}">
                    <a16:rowId xmlns:a16="http://schemas.microsoft.com/office/drawing/2014/main" val="4232618915"/>
                  </a:ext>
                </a:extLst>
              </a:tr>
              <a:tr h="370840">
                <a:tc>
                  <a:txBody>
                    <a:bodyPr/>
                    <a:lstStyle/>
                    <a:p>
                      <a:pPr algn="just"/>
                      <a:r>
                        <a:rPr lang="en-GB" sz="1600" dirty="0"/>
                        <a:t>S. Porporato, et al.,</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Radar arc and impairment detection and localization for the ITER ICRF antenna.</a:t>
                      </a:r>
                    </a:p>
                  </a:txBody>
                  <a:tcPr/>
                </a:tc>
                <a:extLst>
                  <a:ext uri="{0D108BD9-81ED-4DB2-BD59-A6C34878D82A}">
                    <a16:rowId xmlns:a16="http://schemas.microsoft.com/office/drawing/2014/main" val="322695595"/>
                  </a:ext>
                </a:extLst>
              </a:tr>
              <a:tr h="370840">
                <a:tc>
                  <a:txBody>
                    <a:bodyPr/>
                    <a:lstStyle/>
                    <a:p>
                      <a:pPr algn="just"/>
                      <a:r>
                        <a:rPr lang="en-GB" sz="1600" dirty="0"/>
                        <a:t>D. Milanesio, et al.,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Full-wave </a:t>
                      </a:r>
                      <a:r>
                        <a:rPr lang="en-GB" sz="1600" dirty="0" err="1"/>
                        <a:t>modeling</a:t>
                      </a:r>
                      <a:r>
                        <a:rPr lang="en-GB" sz="1600" dirty="0"/>
                        <a:t> of arcs within the ITER ICRF antenna for usage in the simulations and design of the RADAR Arc Detection system.</a:t>
                      </a:r>
                    </a:p>
                  </a:txBody>
                  <a:tcPr/>
                </a:tc>
                <a:extLst>
                  <a:ext uri="{0D108BD9-81ED-4DB2-BD59-A6C34878D82A}">
                    <a16:rowId xmlns:a16="http://schemas.microsoft.com/office/drawing/2014/main" val="50010528"/>
                  </a:ext>
                </a:extLst>
              </a:tr>
              <a:tr h="370840">
                <a:tc>
                  <a:txBody>
                    <a:bodyPr/>
                    <a:lstStyle/>
                    <a:p>
                      <a:pPr algn="just"/>
                      <a:r>
                        <a:rPr lang="en-GB" sz="1600" dirty="0"/>
                        <a:t>F. Louche, et al.,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Progress in the analysis of the cavity resonances in the ITER ICRF antenna port plug.</a:t>
                      </a:r>
                    </a:p>
                  </a:txBody>
                  <a:tcPr/>
                </a:tc>
                <a:extLst>
                  <a:ext uri="{0D108BD9-81ED-4DB2-BD59-A6C34878D82A}">
                    <a16:rowId xmlns:a16="http://schemas.microsoft.com/office/drawing/2014/main" val="3295363039"/>
                  </a:ext>
                </a:extLst>
              </a:tr>
              <a:tr h="370840">
                <a:tc>
                  <a:txBody>
                    <a:bodyPr/>
                    <a:lstStyle/>
                    <a:p>
                      <a:pPr algn="just"/>
                      <a:r>
                        <a:rPr lang="en-GB" sz="1600" dirty="0"/>
                        <a:t>A. </a:t>
                      </a:r>
                      <a:r>
                        <a:rPr lang="en-GB" sz="1600" dirty="0" err="1"/>
                        <a:t>Krivska</a:t>
                      </a:r>
                      <a:r>
                        <a:rPr lang="en-GB" sz="1600" dirty="0"/>
                        <a:t>, et al.,</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Calculation of the magnetic field and its modal analysis in the port plug cavity of the ITER antenna.</a:t>
                      </a:r>
                    </a:p>
                  </a:txBody>
                  <a:tcPr/>
                </a:tc>
                <a:extLst>
                  <a:ext uri="{0D108BD9-81ED-4DB2-BD59-A6C34878D82A}">
                    <a16:rowId xmlns:a16="http://schemas.microsoft.com/office/drawing/2014/main" val="2893504019"/>
                  </a:ext>
                </a:extLst>
              </a:tr>
              <a:tr h="370840">
                <a:tc>
                  <a:txBody>
                    <a:bodyPr/>
                    <a:lstStyle/>
                    <a:p>
                      <a:pPr algn="just"/>
                      <a:r>
                        <a:rPr lang="en-US" sz="1600" dirty="0"/>
                        <a:t>L. Colas, et al.,</a:t>
                      </a:r>
                      <a:endParaRPr lang="en-GB" sz="16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Damping RF waves with low reflection in simulations of slab or curved magnetized plasma: parametrization, verification and implementation of Bermudez Perfectly Matched Layers.</a:t>
                      </a:r>
                    </a:p>
                  </a:txBody>
                  <a:tcPr/>
                </a:tc>
                <a:extLst>
                  <a:ext uri="{0D108BD9-81ED-4DB2-BD59-A6C34878D82A}">
                    <a16:rowId xmlns:a16="http://schemas.microsoft.com/office/drawing/2014/main" val="746032063"/>
                  </a:ext>
                </a:extLst>
              </a:tr>
              <a:tr h="370840">
                <a:tc>
                  <a:txBody>
                    <a:bodyPr/>
                    <a:lstStyle/>
                    <a:p>
                      <a:pPr algn="just"/>
                      <a:r>
                        <a:rPr lang="en-US" sz="1600" dirty="0"/>
                        <a:t>R. Diab, et al.,</a:t>
                      </a:r>
                      <a:endParaRPr lang="en-GB" sz="16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Direct Measurement of ICRF-Enhanced Plasma Potentials Using Reciprocating Emissive Probes on the WEST tokamak.</a:t>
                      </a:r>
                    </a:p>
                  </a:txBody>
                  <a:tcPr/>
                </a:tc>
                <a:extLst>
                  <a:ext uri="{0D108BD9-81ED-4DB2-BD59-A6C34878D82A}">
                    <a16:rowId xmlns:a16="http://schemas.microsoft.com/office/drawing/2014/main" val="158358146"/>
                  </a:ext>
                </a:extLst>
              </a:tr>
              <a:tr h="370840">
                <a:tc>
                  <a:txBody>
                    <a:bodyPr/>
                    <a:lstStyle/>
                    <a:p>
                      <a:pPr algn="just"/>
                      <a:r>
                        <a:rPr lang="en-GB" sz="1600" dirty="0"/>
                        <a:t>J.-M. Bernard, et al.,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Development of an actively cooled radio-frequency test bench for the ITER ICRF windows.</a:t>
                      </a:r>
                    </a:p>
                  </a:txBody>
                  <a:tcPr/>
                </a:tc>
                <a:extLst>
                  <a:ext uri="{0D108BD9-81ED-4DB2-BD59-A6C34878D82A}">
                    <a16:rowId xmlns:a16="http://schemas.microsoft.com/office/drawing/2014/main" val="2537345498"/>
                  </a:ext>
                </a:extLst>
              </a:tr>
              <a:tr h="370840">
                <a:tc>
                  <a:txBody>
                    <a:bodyPr/>
                    <a:lstStyle/>
                    <a:p>
                      <a:pPr algn="just"/>
                      <a:r>
                        <a:rPr lang="en-GB" sz="1600" dirty="0"/>
                        <a:t>M. Schneider, et al.,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Operation of the Electron Cyclotron system in the ITER new baseline.</a:t>
                      </a:r>
                    </a:p>
                  </a:txBody>
                  <a:tcPr/>
                </a:tc>
                <a:extLst>
                  <a:ext uri="{0D108BD9-81ED-4DB2-BD59-A6C34878D82A}">
                    <a16:rowId xmlns:a16="http://schemas.microsoft.com/office/drawing/2014/main" val="4031171742"/>
                  </a:ext>
                </a:extLst>
              </a:tr>
            </a:tbl>
          </a:graphicData>
        </a:graphic>
      </p:graphicFrame>
    </p:spTree>
    <p:extLst>
      <p:ext uri="{BB962C8B-B14F-4D97-AF65-F5344CB8AC3E}">
        <p14:creationId xmlns:p14="http://schemas.microsoft.com/office/powerpoint/2010/main" val="221589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753EC-BB8B-1275-3C30-32E112667270}"/>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ACA05FF0-3D37-894F-DD4D-78BAC82D69E1}"/>
              </a:ext>
            </a:extLst>
          </p:cNvPr>
          <p:cNvSpPr>
            <a:spLocks noGrp="1" noChangeAspect="1" noChangeArrowheads="1"/>
          </p:cNvSpPr>
          <p:nvPr>
            <p:ph type="title"/>
          </p:nvPr>
        </p:nvSpPr>
        <p:spPr>
          <a:xfrm>
            <a:off x="179294" y="59091"/>
            <a:ext cx="8803341" cy="344319"/>
          </a:xfrm>
        </p:spPr>
        <p:txBody>
          <a:bodyPr/>
          <a:lstStyle/>
          <a:p>
            <a:r>
              <a:rPr lang="en-US" sz="2800" dirty="0"/>
              <a:t>Basis of the new HCD level and mix</a:t>
            </a:r>
          </a:p>
        </p:txBody>
      </p:sp>
      <p:graphicFrame>
        <p:nvGraphicFramePr>
          <p:cNvPr id="5" name="Table 4">
            <a:extLst>
              <a:ext uri="{FF2B5EF4-FFF2-40B4-BE49-F238E27FC236}">
                <a16:creationId xmlns:a16="http://schemas.microsoft.com/office/drawing/2014/main" id="{100EDECF-7417-B835-0888-953F91363E00}"/>
              </a:ext>
            </a:extLst>
          </p:cNvPr>
          <p:cNvGraphicFramePr>
            <a:graphicFrameLocks noGrp="1"/>
          </p:cNvGraphicFramePr>
          <p:nvPr>
            <p:extLst>
              <p:ext uri="{D42A27DB-BD31-4B8C-83A1-F6EECF244321}">
                <p14:modId xmlns:p14="http://schemas.microsoft.com/office/powerpoint/2010/main" val="3355488626"/>
              </p:ext>
            </p:extLst>
          </p:nvPr>
        </p:nvGraphicFramePr>
        <p:xfrm>
          <a:off x="179293" y="826544"/>
          <a:ext cx="8803341" cy="4998720"/>
        </p:xfrm>
        <a:graphic>
          <a:graphicData uri="http://schemas.openxmlformats.org/drawingml/2006/table">
            <a:tbl>
              <a:tblPr firstRow="1" bandRow="1">
                <a:tableStyleId>{5940675A-B579-460E-94D1-54222C63F5DA}</a:tableStyleId>
              </a:tblPr>
              <a:tblGrid>
                <a:gridCol w="493374">
                  <a:extLst>
                    <a:ext uri="{9D8B030D-6E8A-4147-A177-3AD203B41FA5}">
                      <a16:colId xmlns:a16="http://schemas.microsoft.com/office/drawing/2014/main" val="2723292398"/>
                    </a:ext>
                  </a:extLst>
                </a:gridCol>
                <a:gridCol w="4625474">
                  <a:extLst>
                    <a:ext uri="{9D8B030D-6E8A-4147-A177-3AD203B41FA5}">
                      <a16:colId xmlns:a16="http://schemas.microsoft.com/office/drawing/2014/main" val="3389107638"/>
                    </a:ext>
                  </a:extLst>
                </a:gridCol>
                <a:gridCol w="3684493">
                  <a:extLst>
                    <a:ext uri="{9D8B030D-6E8A-4147-A177-3AD203B41FA5}">
                      <a16:colId xmlns:a16="http://schemas.microsoft.com/office/drawing/2014/main" val="364014977"/>
                    </a:ext>
                  </a:extLst>
                </a:gridCol>
              </a:tblGrid>
              <a:tr h="370840">
                <a:tc>
                  <a:txBody>
                    <a:bodyPr/>
                    <a:lstStyle/>
                    <a:p>
                      <a:pPr algn="ctr"/>
                      <a:r>
                        <a:rPr lang="en-US" sz="2200" dirty="0">
                          <a:latin typeface="+mj-lt"/>
                        </a:rPr>
                        <a:t>#</a:t>
                      </a:r>
                      <a:endParaRPr lang="en-GB" sz="2200" dirty="0">
                        <a:latin typeface="+mj-lt"/>
                      </a:endParaRPr>
                    </a:p>
                  </a:txBody>
                  <a:tcPr>
                    <a:solidFill>
                      <a:srgbClr val="FFFF00"/>
                    </a:solidFill>
                  </a:tcPr>
                </a:tc>
                <a:tc>
                  <a:txBody>
                    <a:bodyPr/>
                    <a:lstStyle/>
                    <a:p>
                      <a:pPr algn="just"/>
                      <a:r>
                        <a:rPr lang="en-US" sz="2200" dirty="0">
                          <a:latin typeface="+mj-lt"/>
                        </a:rPr>
                        <a:t>Task / Target</a:t>
                      </a:r>
                      <a:endParaRPr lang="en-GB" sz="2200" dirty="0">
                        <a:latin typeface="+mj-lt"/>
                      </a:endParaRPr>
                    </a:p>
                  </a:txBody>
                  <a:tcPr>
                    <a:solidFill>
                      <a:srgbClr val="FFFF00"/>
                    </a:solidFill>
                  </a:tcPr>
                </a:tc>
                <a:tc>
                  <a:txBody>
                    <a:bodyPr/>
                    <a:lstStyle/>
                    <a:p>
                      <a:pPr algn="just"/>
                      <a:r>
                        <a:rPr lang="en-US" sz="2200" dirty="0">
                          <a:latin typeface="+mj-lt"/>
                        </a:rPr>
                        <a:t>Heating mix consideration</a:t>
                      </a:r>
                      <a:endParaRPr lang="en-GB" sz="2200" dirty="0">
                        <a:latin typeface="+mj-lt"/>
                      </a:endParaRPr>
                    </a:p>
                  </a:txBody>
                  <a:tcPr>
                    <a:solidFill>
                      <a:srgbClr val="FFFF00"/>
                    </a:solidFill>
                  </a:tcPr>
                </a:tc>
                <a:extLst>
                  <a:ext uri="{0D108BD9-81ED-4DB2-BD59-A6C34878D82A}">
                    <a16:rowId xmlns:a16="http://schemas.microsoft.com/office/drawing/2014/main" val="2006638410"/>
                  </a:ext>
                </a:extLst>
              </a:tr>
              <a:tr h="370840">
                <a:tc>
                  <a:txBody>
                    <a:bodyPr/>
                    <a:lstStyle/>
                    <a:p>
                      <a:pPr algn="ctr"/>
                      <a:r>
                        <a:rPr lang="en-US" sz="2200" dirty="0">
                          <a:latin typeface="+mj-lt"/>
                        </a:rPr>
                        <a:t>1</a:t>
                      </a:r>
                      <a:endParaRPr lang="en-GB" sz="2200" dirty="0">
                        <a:latin typeface="+mj-lt"/>
                      </a:endParaRPr>
                    </a:p>
                  </a:txBody>
                  <a:tcPr/>
                </a:tc>
                <a:tc>
                  <a:txBody>
                    <a:bodyPr/>
                    <a:lstStyle/>
                    <a:p>
                      <a:pPr algn="just"/>
                      <a:r>
                        <a:rPr lang="en-US" sz="2200" dirty="0">
                          <a:latin typeface="+mj-lt"/>
                        </a:rPr>
                        <a:t>Enable H-mode operation in SRO. </a:t>
                      </a:r>
                      <a:endParaRPr lang="en-GB" sz="2200" dirty="0">
                        <a:latin typeface="+mj-lt"/>
                      </a:endParaRPr>
                    </a:p>
                  </a:txBody>
                  <a:tcPr/>
                </a:tc>
                <a:tc>
                  <a:txBody>
                    <a:bodyPr/>
                    <a:lstStyle/>
                    <a:p>
                      <a:pPr algn="just"/>
                      <a:r>
                        <a:rPr lang="en-GB" sz="2200" dirty="0">
                          <a:latin typeface="+mj-lt"/>
                        </a:rPr>
                        <a:t>40 MW of ECRH.</a:t>
                      </a:r>
                    </a:p>
                  </a:txBody>
                  <a:tcPr/>
                </a:tc>
                <a:extLst>
                  <a:ext uri="{0D108BD9-81ED-4DB2-BD59-A6C34878D82A}">
                    <a16:rowId xmlns:a16="http://schemas.microsoft.com/office/drawing/2014/main" val="1186677941"/>
                  </a:ext>
                </a:extLst>
              </a:tr>
              <a:tr h="370840">
                <a:tc>
                  <a:txBody>
                    <a:bodyPr/>
                    <a:lstStyle/>
                    <a:p>
                      <a:pPr algn="ctr"/>
                      <a:r>
                        <a:rPr lang="en-US" sz="2200" dirty="0">
                          <a:latin typeface="+mj-lt"/>
                        </a:rPr>
                        <a:t>2</a:t>
                      </a:r>
                      <a:endParaRPr lang="en-GB" sz="2200" dirty="0">
                        <a:latin typeface="+mj-lt"/>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a:latin typeface="+mj-lt"/>
                        </a:rPr>
                        <a:t>ICRH operation in full W wall: tests of ICRH coupling &amp; ICRF-specific sputtering. </a:t>
                      </a:r>
                      <a:endParaRPr lang="en-GB" sz="2200" dirty="0">
                        <a:latin typeface="+mj-lt"/>
                      </a:endParaRPr>
                    </a:p>
                  </a:txBody>
                  <a:tcPr/>
                </a:tc>
                <a:tc rowSpan="2">
                  <a:txBody>
                    <a:bodyPr/>
                    <a:lstStyle/>
                    <a:p>
                      <a:pPr algn="just"/>
                      <a:r>
                        <a:rPr lang="en-US" sz="2200" dirty="0">
                          <a:latin typeface="+mj-lt"/>
                        </a:rPr>
                        <a:t>10 MW ICRF system to be experimentally validated in SRO before any upgrade to 20 MW for DT-1.</a:t>
                      </a:r>
                      <a:endParaRPr lang="en-GB" sz="2200" dirty="0">
                        <a:latin typeface="+mj-lt"/>
                      </a:endParaRPr>
                    </a:p>
                  </a:txBody>
                  <a:tcPr/>
                </a:tc>
                <a:extLst>
                  <a:ext uri="{0D108BD9-81ED-4DB2-BD59-A6C34878D82A}">
                    <a16:rowId xmlns:a16="http://schemas.microsoft.com/office/drawing/2014/main" val="2680849879"/>
                  </a:ext>
                </a:extLst>
              </a:tr>
              <a:tr h="370840">
                <a:tc>
                  <a:txBody>
                    <a:bodyPr/>
                    <a:lstStyle/>
                    <a:p>
                      <a:pPr algn="ctr"/>
                      <a:r>
                        <a:rPr lang="en-US" sz="2200" dirty="0">
                          <a:latin typeface="+mj-lt"/>
                        </a:rPr>
                        <a:t>3</a:t>
                      </a:r>
                      <a:endParaRPr lang="en-GB" sz="2200" dirty="0">
                        <a:latin typeface="+mj-lt"/>
                      </a:endParaRPr>
                    </a:p>
                  </a:txBody>
                  <a:tcPr/>
                </a:tc>
                <a:tc>
                  <a:txBody>
                    <a:bodyPr/>
                    <a:lstStyle/>
                    <a:p>
                      <a:pPr algn="just"/>
                      <a:r>
                        <a:rPr lang="en-US" sz="2200" dirty="0">
                          <a:latin typeface="+mj-lt"/>
                        </a:rPr>
                        <a:t>Tests of fuel removal in SRO (ICWC).</a:t>
                      </a:r>
                      <a:endParaRPr lang="en-GB" sz="2200" dirty="0">
                        <a:latin typeface="+mj-lt"/>
                      </a:endParaRPr>
                    </a:p>
                  </a:txBody>
                  <a:tcPr/>
                </a:tc>
                <a:tc vMerge="1">
                  <a:txBody>
                    <a:bodyPr/>
                    <a:lstStyle/>
                    <a:p>
                      <a:endParaRPr lang="en-GB" dirty="0"/>
                    </a:p>
                  </a:txBody>
                  <a:tcPr/>
                </a:tc>
                <a:extLst>
                  <a:ext uri="{0D108BD9-81ED-4DB2-BD59-A6C34878D82A}">
                    <a16:rowId xmlns:a16="http://schemas.microsoft.com/office/drawing/2014/main" val="3930404914"/>
                  </a:ext>
                </a:extLst>
              </a:tr>
              <a:tr h="370840">
                <a:tc>
                  <a:txBody>
                    <a:bodyPr/>
                    <a:lstStyle/>
                    <a:p>
                      <a:pPr algn="ctr"/>
                      <a:r>
                        <a:rPr lang="en-US" sz="2200" dirty="0">
                          <a:latin typeface="+mj-lt"/>
                        </a:rPr>
                        <a:t>4</a:t>
                      </a:r>
                      <a:endParaRPr lang="en-GB" sz="2200" dirty="0">
                        <a:latin typeface="+mj-lt"/>
                      </a:endParaRPr>
                    </a:p>
                  </a:txBody>
                  <a:tcPr/>
                </a:tc>
                <a:tc>
                  <a:txBody>
                    <a:bodyPr/>
                    <a:lstStyle/>
                    <a:p>
                      <a:pPr algn="just"/>
                      <a:r>
                        <a:rPr lang="en-US" sz="2200" dirty="0">
                          <a:latin typeface="+mj-lt"/>
                        </a:rPr>
                        <a:t>Enable DD H-mode development to high I</a:t>
                      </a:r>
                      <a:r>
                        <a:rPr lang="en-US" sz="2200" baseline="-25000" dirty="0">
                          <a:latin typeface="+mj-lt"/>
                        </a:rPr>
                        <a:t>p</a:t>
                      </a:r>
                      <a:r>
                        <a:rPr lang="en-US" sz="2200" dirty="0">
                          <a:latin typeface="+mj-lt"/>
                        </a:rPr>
                        <a:t> in DT-1.</a:t>
                      </a:r>
                      <a:endParaRPr lang="en-GB" sz="2200" dirty="0">
                        <a:latin typeface="+mj-lt"/>
                      </a:endParaRPr>
                    </a:p>
                  </a:txBody>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mj-lt"/>
                          <a:sym typeface="Wingdings" panose="05000000000000000000" pitchFamily="2" charset="2"/>
                        </a:rPr>
                        <a:t>33 MW NBI.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mj-lt"/>
                          <a:sym typeface="Wingdings" panose="05000000000000000000" pitchFamily="2" charset="2"/>
                        </a:rPr>
                        <a:t>60-67 MW ECRH.</a:t>
                      </a:r>
                      <a:endParaRPr lang="en-US" sz="2200" dirty="0">
                        <a:solidFill>
                          <a:schemeClr val="tx1"/>
                        </a:solidFill>
                        <a:latin typeface="+mj-lt"/>
                      </a:endParaRPr>
                    </a:p>
                    <a:p>
                      <a:pPr algn="just"/>
                      <a:endParaRPr lang="en-GB" sz="2200" dirty="0">
                        <a:latin typeface="+mj-lt"/>
                      </a:endParaRPr>
                    </a:p>
                  </a:txBody>
                  <a:tcPr/>
                </a:tc>
                <a:extLst>
                  <a:ext uri="{0D108BD9-81ED-4DB2-BD59-A6C34878D82A}">
                    <a16:rowId xmlns:a16="http://schemas.microsoft.com/office/drawing/2014/main" val="950460383"/>
                  </a:ext>
                </a:extLst>
              </a:tr>
              <a:tr h="370840">
                <a:tc>
                  <a:txBody>
                    <a:bodyPr/>
                    <a:lstStyle/>
                    <a:p>
                      <a:pPr algn="ctr"/>
                      <a:r>
                        <a:rPr lang="en-US" sz="2200" dirty="0">
                          <a:latin typeface="+mj-lt"/>
                        </a:rPr>
                        <a:t>5</a:t>
                      </a:r>
                      <a:endParaRPr lang="en-GB" sz="2200" dirty="0">
                        <a:latin typeface="+mj-lt"/>
                      </a:endParaRPr>
                    </a:p>
                  </a:txBody>
                  <a:tcPr/>
                </a:tc>
                <a:tc>
                  <a:txBody>
                    <a:bodyPr/>
                    <a:lstStyle/>
                    <a:p>
                      <a:pPr algn="just"/>
                      <a:r>
                        <a:rPr lang="en-US" sz="2200" dirty="0">
                          <a:latin typeface="+mj-lt"/>
                        </a:rPr>
                        <a:t>Enable access to high Q for P</a:t>
                      </a:r>
                      <a:r>
                        <a:rPr lang="en-US" sz="2200" baseline="-25000" dirty="0">
                          <a:latin typeface="+mj-lt"/>
                        </a:rPr>
                        <a:t>rad</a:t>
                      </a:r>
                      <a:r>
                        <a:rPr lang="en-US" sz="2200" dirty="0">
                          <a:latin typeface="+mj-lt"/>
                        </a:rPr>
                        <a:t>/</a:t>
                      </a:r>
                      <a:r>
                        <a:rPr lang="en-US" sz="2200" dirty="0" err="1">
                          <a:latin typeface="+mj-lt"/>
                        </a:rPr>
                        <a:t>P</a:t>
                      </a:r>
                      <a:r>
                        <a:rPr lang="en-US" sz="2200" baseline="-25000" dirty="0" err="1">
                          <a:latin typeface="+mj-lt"/>
                        </a:rPr>
                        <a:t>tot</a:t>
                      </a:r>
                      <a:r>
                        <a:rPr lang="en-US" sz="2200" dirty="0">
                          <a:latin typeface="+mj-lt"/>
                        </a:rPr>
                        <a:t> &gt; 0.3.</a:t>
                      </a:r>
                      <a:endParaRPr lang="en-GB" sz="2200" dirty="0">
                        <a:latin typeface="+mj-lt"/>
                      </a:endParaRPr>
                    </a:p>
                  </a:txBody>
                  <a:tcPr/>
                </a:tc>
                <a:tc vMerge="1">
                  <a:txBody>
                    <a:bodyPr/>
                    <a:lstStyle/>
                    <a:p>
                      <a:endParaRPr lang="en-GB" dirty="0"/>
                    </a:p>
                  </a:txBody>
                  <a:tcPr/>
                </a:tc>
                <a:extLst>
                  <a:ext uri="{0D108BD9-81ED-4DB2-BD59-A6C34878D82A}">
                    <a16:rowId xmlns:a16="http://schemas.microsoft.com/office/drawing/2014/main" val="2958389793"/>
                  </a:ext>
                </a:extLst>
              </a:tr>
              <a:tr h="370840">
                <a:tc>
                  <a:txBody>
                    <a:bodyPr/>
                    <a:lstStyle/>
                    <a:p>
                      <a:pPr algn="ctr"/>
                      <a:r>
                        <a:rPr lang="en-US" sz="2200" dirty="0">
                          <a:latin typeface="+mj-lt"/>
                        </a:rPr>
                        <a:t>6</a:t>
                      </a:r>
                      <a:endParaRPr lang="en-GB" sz="2200" dirty="0">
                        <a:latin typeface="+mj-lt"/>
                      </a:endParaRPr>
                    </a:p>
                  </a:txBody>
                  <a:tcPr/>
                </a:tc>
                <a:tc>
                  <a:txBody>
                    <a:bodyPr/>
                    <a:lstStyle/>
                    <a:p>
                      <a:pPr algn="just"/>
                      <a:r>
                        <a:rPr lang="en-US" sz="2200" dirty="0">
                          <a:latin typeface="+mj-lt"/>
                        </a:rPr>
                        <a:t>Enable Q=5 steady state operation for DT-2.</a:t>
                      </a:r>
                      <a:endParaRPr lang="en-GB" sz="2200" dirty="0">
                        <a:latin typeface="+mj-lt"/>
                      </a:endParaRPr>
                    </a:p>
                  </a:txBody>
                  <a:tcPr/>
                </a:tc>
                <a:tc>
                  <a:txBody>
                    <a:bodyPr/>
                    <a:lstStyle/>
                    <a:p>
                      <a:pPr algn="just"/>
                      <a:r>
                        <a:rPr lang="en-US" sz="2200" dirty="0">
                          <a:latin typeface="+mj-lt"/>
                        </a:rPr>
                        <a:t>HNB-3.</a:t>
                      </a:r>
                      <a:endParaRPr lang="en-GB" sz="2200" dirty="0">
                        <a:latin typeface="+mj-lt"/>
                      </a:endParaRPr>
                    </a:p>
                  </a:txBody>
                  <a:tcPr/>
                </a:tc>
                <a:extLst>
                  <a:ext uri="{0D108BD9-81ED-4DB2-BD59-A6C34878D82A}">
                    <a16:rowId xmlns:a16="http://schemas.microsoft.com/office/drawing/2014/main" val="3344870003"/>
                  </a:ext>
                </a:extLst>
              </a:tr>
            </a:tbl>
          </a:graphicData>
        </a:graphic>
      </p:graphicFrame>
    </p:spTree>
    <p:extLst>
      <p:ext uri="{BB962C8B-B14F-4D97-AF65-F5344CB8AC3E}">
        <p14:creationId xmlns:p14="http://schemas.microsoft.com/office/powerpoint/2010/main" val="169630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2F81-E710-E25C-73D0-776BFB7CD122}"/>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9B02DC68-51CF-CEA6-B16A-C1B1D65157DC}"/>
              </a:ext>
            </a:extLst>
          </p:cNvPr>
          <p:cNvSpPr>
            <a:spLocks noGrp="1" noChangeAspect="1" noChangeArrowheads="1"/>
          </p:cNvSpPr>
          <p:nvPr>
            <p:ph type="title"/>
          </p:nvPr>
        </p:nvSpPr>
        <p:spPr>
          <a:xfrm>
            <a:off x="179294" y="59091"/>
            <a:ext cx="8803341" cy="344319"/>
          </a:xfrm>
        </p:spPr>
        <p:txBody>
          <a:bodyPr/>
          <a:lstStyle/>
          <a:p>
            <a:r>
              <a:rPr lang="en-US" sz="2800" dirty="0"/>
              <a:t>HCD mix in SRO, DT-1 and DT-2</a:t>
            </a:r>
          </a:p>
        </p:txBody>
      </p:sp>
      <p:pic>
        <p:nvPicPr>
          <p:cNvPr id="2" name="Picture 1">
            <a:extLst>
              <a:ext uri="{FF2B5EF4-FFF2-40B4-BE49-F238E27FC236}">
                <a16:creationId xmlns:a16="http://schemas.microsoft.com/office/drawing/2014/main" id="{DAE6139F-85A2-958B-B8B6-9E0F92635BE7}"/>
              </a:ext>
            </a:extLst>
          </p:cNvPr>
          <p:cNvPicPr>
            <a:picLocks noChangeAspect="1"/>
          </p:cNvPicPr>
          <p:nvPr/>
        </p:nvPicPr>
        <p:blipFill>
          <a:blip r:embed="rId3"/>
          <a:stretch>
            <a:fillRect/>
          </a:stretch>
        </p:blipFill>
        <p:spPr>
          <a:xfrm>
            <a:off x="24188" y="562275"/>
            <a:ext cx="3379694" cy="5619905"/>
          </a:xfrm>
          <a:prstGeom prst="rect">
            <a:avLst/>
          </a:prstGeom>
        </p:spPr>
      </p:pic>
      <p:pic>
        <p:nvPicPr>
          <p:cNvPr id="3" name="Picture 2" descr="A white and blue device with many different colored parts&#10;&#10;Description automatically generated with medium confidence">
            <a:extLst>
              <a:ext uri="{FF2B5EF4-FFF2-40B4-BE49-F238E27FC236}">
                <a16:creationId xmlns:a16="http://schemas.microsoft.com/office/drawing/2014/main" id="{A9D7E155-55FF-EC6F-9B5F-9AB37BF90C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646" r="23659"/>
          <a:stretch/>
        </p:blipFill>
        <p:spPr>
          <a:xfrm>
            <a:off x="3436592" y="908531"/>
            <a:ext cx="5558478" cy="5155671"/>
          </a:xfrm>
          <a:prstGeom prst="rect">
            <a:avLst/>
          </a:prstGeom>
        </p:spPr>
      </p:pic>
      <p:sp>
        <p:nvSpPr>
          <p:cNvPr id="4" name="TextBox 3">
            <a:extLst>
              <a:ext uri="{FF2B5EF4-FFF2-40B4-BE49-F238E27FC236}">
                <a16:creationId xmlns:a16="http://schemas.microsoft.com/office/drawing/2014/main" id="{46A2B4E1-9F85-48D3-BCA0-F67D112AD23F}"/>
              </a:ext>
            </a:extLst>
          </p:cNvPr>
          <p:cNvSpPr txBox="1"/>
          <p:nvPr/>
        </p:nvSpPr>
        <p:spPr>
          <a:xfrm>
            <a:off x="5181032" y="5450634"/>
            <a:ext cx="2816053" cy="338554"/>
          </a:xfrm>
          <a:prstGeom prst="rect">
            <a:avLst/>
          </a:prstGeom>
          <a:solidFill>
            <a:schemeClr val="bg1"/>
          </a:solidFill>
          <a:ln>
            <a:solidFill>
              <a:srgbClr val="FFC000"/>
            </a:solidFill>
            <a:prstDash val="sysDash"/>
          </a:ln>
        </p:spPr>
        <p:txBody>
          <a:bodyPr wrap="square" rtlCol="0">
            <a:spAutoFit/>
          </a:bodyPr>
          <a:lstStyle/>
          <a:p>
            <a:pPr algn="just" defTabSz="685783"/>
            <a:r>
              <a:rPr lang="en-US" sz="1600" dirty="0">
                <a:solidFill>
                  <a:prstClr val="black"/>
                </a:solidFill>
                <a:latin typeface="Aptos" panose="02110004020202020204"/>
              </a:rPr>
              <a:t>ICRF upgrade to 20 MW</a:t>
            </a:r>
            <a:endParaRPr lang="en-GB" sz="1600" dirty="0">
              <a:solidFill>
                <a:prstClr val="black"/>
              </a:solidFill>
              <a:latin typeface="Aptos" panose="02110004020202020204"/>
            </a:endParaRPr>
          </a:p>
        </p:txBody>
      </p:sp>
      <p:sp>
        <p:nvSpPr>
          <p:cNvPr id="7" name="TextBox 6">
            <a:extLst>
              <a:ext uri="{FF2B5EF4-FFF2-40B4-BE49-F238E27FC236}">
                <a16:creationId xmlns:a16="http://schemas.microsoft.com/office/drawing/2014/main" id="{C9837D36-3BC6-9E7B-630D-4A0F89F7B90A}"/>
              </a:ext>
            </a:extLst>
          </p:cNvPr>
          <p:cNvSpPr txBox="1"/>
          <p:nvPr/>
        </p:nvSpPr>
        <p:spPr>
          <a:xfrm>
            <a:off x="3411592" y="3357317"/>
            <a:ext cx="1457001" cy="584775"/>
          </a:xfrm>
          <a:prstGeom prst="rect">
            <a:avLst/>
          </a:prstGeom>
          <a:solidFill>
            <a:schemeClr val="bg1"/>
          </a:solidFill>
          <a:ln>
            <a:solidFill>
              <a:srgbClr val="FFC000"/>
            </a:solidFill>
          </a:ln>
        </p:spPr>
        <p:txBody>
          <a:bodyPr wrap="square" rtlCol="0">
            <a:spAutoFit/>
          </a:bodyPr>
          <a:lstStyle/>
          <a:p>
            <a:pPr algn="just" defTabSz="685783"/>
            <a:r>
              <a:rPr lang="en-US" sz="1600" dirty="0">
                <a:solidFill>
                  <a:prstClr val="black"/>
                </a:solidFill>
                <a:latin typeface="Aptos" panose="02110004020202020204"/>
              </a:rPr>
              <a:t>ICRF power of 10MW in SRO</a:t>
            </a:r>
            <a:endParaRPr lang="en-GB" sz="1600" dirty="0">
              <a:solidFill>
                <a:prstClr val="black"/>
              </a:solidFill>
              <a:latin typeface="Aptos" panose="02110004020202020204"/>
            </a:endParaRPr>
          </a:p>
        </p:txBody>
      </p:sp>
      <p:sp>
        <p:nvSpPr>
          <p:cNvPr id="9" name="TextBox 8">
            <a:extLst>
              <a:ext uri="{FF2B5EF4-FFF2-40B4-BE49-F238E27FC236}">
                <a16:creationId xmlns:a16="http://schemas.microsoft.com/office/drawing/2014/main" id="{C419035A-8200-96AB-AC56-4946C0ECF880}"/>
              </a:ext>
            </a:extLst>
          </p:cNvPr>
          <p:cNvSpPr txBox="1"/>
          <p:nvPr/>
        </p:nvSpPr>
        <p:spPr>
          <a:xfrm>
            <a:off x="4242542" y="502537"/>
            <a:ext cx="1876979" cy="584775"/>
          </a:xfrm>
          <a:prstGeom prst="rect">
            <a:avLst/>
          </a:prstGeom>
          <a:solidFill>
            <a:schemeClr val="bg1"/>
          </a:solidFill>
          <a:ln>
            <a:solidFill>
              <a:srgbClr val="FF99FF"/>
            </a:solidFill>
          </a:ln>
        </p:spPr>
        <p:txBody>
          <a:bodyPr wrap="square" rtlCol="0">
            <a:spAutoFit/>
          </a:bodyPr>
          <a:lstStyle/>
          <a:p>
            <a:pPr algn="just" defTabSz="685783"/>
            <a:r>
              <a:rPr lang="en-US" sz="1600" dirty="0">
                <a:solidFill>
                  <a:prstClr val="black"/>
                </a:solidFill>
                <a:latin typeface="Aptos" panose="02110004020202020204"/>
              </a:rPr>
              <a:t>HNB installed power of 33MW</a:t>
            </a:r>
            <a:endParaRPr lang="en-GB" sz="1600" dirty="0">
              <a:solidFill>
                <a:prstClr val="black"/>
              </a:solidFill>
              <a:latin typeface="Aptos" panose="02110004020202020204"/>
            </a:endParaRPr>
          </a:p>
        </p:txBody>
      </p:sp>
      <p:sp>
        <p:nvSpPr>
          <p:cNvPr id="10" name="TextBox 9">
            <a:extLst>
              <a:ext uri="{FF2B5EF4-FFF2-40B4-BE49-F238E27FC236}">
                <a16:creationId xmlns:a16="http://schemas.microsoft.com/office/drawing/2014/main" id="{0B88C04F-26F9-2738-1735-28383D1E77C0}"/>
              </a:ext>
            </a:extLst>
          </p:cNvPr>
          <p:cNvSpPr txBox="1"/>
          <p:nvPr/>
        </p:nvSpPr>
        <p:spPr>
          <a:xfrm>
            <a:off x="6834629" y="4332542"/>
            <a:ext cx="2129056" cy="584775"/>
          </a:xfrm>
          <a:prstGeom prst="rect">
            <a:avLst/>
          </a:prstGeom>
          <a:solidFill>
            <a:schemeClr val="bg1"/>
          </a:solidFill>
          <a:ln>
            <a:solidFill>
              <a:srgbClr val="0070C0"/>
            </a:solidFill>
          </a:ln>
        </p:spPr>
        <p:txBody>
          <a:bodyPr wrap="square" rtlCol="0">
            <a:spAutoFit/>
          </a:bodyPr>
          <a:lstStyle/>
          <a:p>
            <a:pPr algn="just" defTabSz="685783"/>
            <a:r>
              <a:rPr lang="en-US" sz="1600" dirty="0">
                <a:solidFill>
                  <a:prstClr val="black"/>
                </a:solidFill>
                <a:latin typeface="Aptos" panose="02110004020202020204"/>
              </a:rPr>
              <a:t>ECRF installed power of 40MW in SRO</a:t>
            </a:r>
            <a:endParaRPr lang="en-GB" sz="1600" dirty="0">
              <a:solidFill>
                <a:prstClr val="black"/>
              </a:solidFill>
              <a:latin typeface="Aptos" panose="02110004020202020204"/>
            </a:endParaRPr>
          </a:p>
        </p:txBody>
      </p:sp>
      <p:sp>
        <p:nvSpPr>
          <p:cNvPr id="11" name="TextBox 10">
            <a:extLst>
              <a:ext uri="{FF2B5EF4-FFF2-40B4-BE49-F238E27FC236}">
                <a16:creationId xmlns:a16="http://schemas.microsoft.com/office/drawing/2014/main" id="{AB67A082-E309-FA32-C9B7-BB688AB122EF}"/>
              </a:ext>
            </a:extLst>
          </p:cNvPr>
          <p:cNvSpPr txBox="1"/>
          <p:nvPr/>
        </p:nvSpPr>
        <p:spPr>
          <a:xfrm>
            <a:off x="8142627" y="1867584"/>
            <a:ext cx="953403" cy="1323439"/>
          </a:xfrm>
          <a:prstGeom prst="rect">
            <a:avLst/>
          </a:prstGeom>
          <a:solidFill>
            <a:schemeClr val="bg1"/>
          </a:solidFill>
          <a:ln>
            <a:solidFill>
              <a:srgbClr val="0070C0"/>
            </a:solidFill>
          </a:ln>
        </p:spPr>
        <p:txBody>
          <a:bodyPr wrap="square" rtlCol="0">
            <a:spAutoFit/>
          </a:bodyPr>
          <a:lstStyle/>
          <a:p>
            <a:pPr algn="just" defTabSz="685783"/>
            <a:r>
              <a:rPr lang="en-US" sz="1600" dirty="0">
                <a:solidFill>
                  <a:prstClr val="black"/>
                </a:solidFill>
                <a:latin typeface="Aptos" panose="02110004020202020204"/>
              </a:rPr>
              <a:t>ECRF installed power of 60MW in DT-1</a:t>
            </a:r>
            <a:endParaRPr lang="en-GB" sz="1600" dirty="0">
              <a:solidFill>
                <a:prstClr val="black"/>
              </a:solidFill>
              <a:latin typeface="Aptos" panose="02110004020202020204"/>
            </a:endParaRPr>
          </a:p>
        </p:txBody>
      </p:sp>
      <p:sp>
        <p:nvSpPr>
          <p:cNvPr id="12" name="TextBox 11">
            <a:extLst>
              <a:ext uri="{FF2B5EF4-FFF2-40B4-BE49-F238E27FC236}">
                <a16:creationId xmlns:a16="http://schemas.microsoft.com/office/drawing/2014/main" id="{E275779C-F146-B2E9-A8DB-D1D4718795F6}"/>
              </a:ext>
            </a:extLst>
          </p:cNvPr>
          <p:cNvSpPr txBox="1"/>
          <p:nvPr/>
        </p:nvSpPr>
        <p:spPr>
          <a:xfrm>
            <a:off x="6370924" y="583805"/>
            <a:ext cx="2520327" cy="338554"/>
          </a:xfrm>
          <a:prstGeom prst="rect">
            <a:avLst/>
          </a:prstGeom>
          <a:solidFill>
            <a:schemeClr val="bg1"/>
          </a:solidFill>
          <a:ln>
            <a:solidFill>
              <a:srgbClr val="0070C0"/>
            </a:solidFill>
            <a:prstDash val="sysDash"/>
          </a:ln>
        </p:spPr>
        <p:txBody>
          <a:bodyPr wrap="square" rtlCol="0">
            <a:spAutoFit/>
          </a:bodyPr>
          <a:lstStyle/>
          <a:p>
            <a:pPr algn="just" defTabSz="685783"/>
            <a:r>
              <a:rPr lang="en-US" sz="1600" dirty="0">
                <a:solidFill>
                  <a:prstClr val="black"/>
                </a:solidFill>
                <a:latin typeface="Aptos" panose="02110004020202020204"/>
              </a:rPr>
              <a:t>ECRF upgrade up to 67MW</a:t>
            </a:r>
            <a:endParaRPr lang="en-GB" sz="1600" dirty="0">
              <a:solidFill>
                <a:prstClr val="black"/>
              </a:solidFill>
              <a:latin typeface="Aptos" panose="02110004020202020204"/>
            </a:endParaRPr>
          </a:p>
        </p:txBody>
      </p:sp>
      <p:sp>
        <p:nvSpPr>
          <p:cNvPr id="13" name="TextBox 12">
            <a:extLst>
              <a:ext uri="{FF2B5EF4-FFF2-40B4-BE49-F238E27FC236}">
                <a16:creationId xmlns:a16="http://schemas.microsoft.com/office/drawing/2014/main" id="{33C7330C-1F55-CF0D-64FB-7ACAAC9581FF}"/>
              </a:ext>
            </a:extLst>
          </p:cNvPr>
          <p:cNvSpPr txBox="1"/>
          <p:nvPr/>
        </p:nvSpPr>
        <p:spPr>
          <a:xfrm>
            <a:off x="3370521" y="2049675"/>
            <a:ext cx="953402" cy="584775"/>
          </a:xfrm>
          <a:prstGeom prst="rect">
            <a:avLst/>
          </a:prstGeom>
          <a:solidFill>
            <a:schemeClr val="bg1"/>
          </a:solidFill>
          <a:ln>
            <a:solidFill>
              <a:srgbClr val="FF99FF"/>
            </a:solidFill>
            <a:prstDash val="solid"/>
          </a:ln>
        </p:spPr>
        <p:txBody>
          <a:bodyPr wrap="square" rtlCol="0">
            <a:spAutoFit/>
          </a:bodyPr>
          <a:lstStyle/>
          <a:p>
            <a:pPr algn="just" defTabSz="685783"/>
            <a:r>
              <a:rPr lang="en-US" sz="1600" dirty="0">
                <a:solidFill>
                  <a:prstClr val="black"/>
                </a:solidFill>
                <a:latin typeface="Aptos" panose="02110004020202020204"/>
              </a:rPr>
              <a:t>HNB3 upgrade</a:t>
            </a:r>
            <a:endParaRPr lang="en-GB" sz="1600" dirty="0">
              <a:solidFill>
                <a:prstClr val="black"/>
              </a:solidFill>
              <a:latin typeface="Aptos" panose="02110004020202020204"/>
            </a:endParaRPr>
          </a:p>
        </p:txBody>
      </p:sp>
      <p:cxnSp>
        <p:nvCxnSpPr>
          <p:cNvPr id="14" name="Straight Arrow Connector 13">
            <a:extLst>
              <a:ext uri="{FF2B5EF4-FFF2-40B4-BE49-F238E27FC236}">
                <a16:creationId xmlns:a16="http://schemas.microsoft.com/office/drawing/2014/main" id="{9F9F0CC1-CD44-81D7-2004-B20C42AB53BB}"/>
              </a:ext>
            </a:extLst>
          </p:cNvPr>
          <p:cNvCxnSpPr>
            <a:cxnSpLocks/>
            <a:stCxn id="11" idx="1"/>
          </p:cNvCxnSpPr>
          <p:nvPr/>
        </p:nvCxnSpPr>
        <p:spPr bwMode="auto">
          <a:xfrm flipH="1" flipV="1">
            <a:off x="7695931" y="1551322"/>
            <a:ext cx="446696" cy="977982"/>
          </a:xfrm>
          <a:prstGeom prst="straightConnector1">
            <a:avLst/>
          </a:prstGeom>
          <a:solidFill>
            <a:schemeClr val="accent1"/>
          </a:solidFill>
          <a:ln w="28575" cap="flat" cmpd="sng" algn="ctr">
            <a:solidFill>
              <a:srgbClr val="1866D2"/>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D233C886-1C23-EDD6-9686-ED6071E84629}"/>
              </a:ext>
            </a:extLst>
          </p:cNvPr>
          <p:cNvCxnSpPr>
            <a:cxnSpLocks/>
            <a:stCxn id="11" idx="1"/>
          </p:cNvCxnSpPr>
          <p:nvPr/>
        </p:nvCxnSpPr>
        <p:spPr bwMode="auto">
          <a:xfrm flipH="1" flipV="1">
            <a:off x="7390425" y="2168789"/>
            <a:ext cx="752202" cy="360515"/>
          </a:xfrm>
          <a:prstGeom prst="straightConnector1">
            <a:avLst/>
          </a:prstGeom>
          <a:solidFill>
            <a:schemeClr val="accent1"/>
          </a:solidFill>
          <a:ln w="28575" cap="flat" cmpd="sng" algn="ctr">
            <a:solidFill>
              <a:srgbClr val="1866D2"/>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78392C98-EF2C-022C-FB0C-527C272CF520}"/>
              </a:ext>
            </a:extLst>
          </p:cNvPr>
          <p:cNvCxnSpPr>
            <a:cxnSpLocks/>
            <a:stCxn id="11" idx="1"/>
          </p:cNvCxnSpPr>
          <p:nvPr/>
        </p:nvCxnSpPr>
        <p:spPr bwMode="auto">
          <a:xfrm flipH="1">
            <a:off x="7550389" y="2529304"/>
            <a:ext cx="592238" cy="114111"/>
          </a:xfrm>
          <a:prstGeom prst="straightConnector1">
            <a:avLst/>
          </a:prstGeom>
          <a:solidFill>
            <a:schemeClr val="accent1"/>
          </a:solidFill>
          <a:ln w="28575" cap="flat" cmpd="sng" algn="ctr">
            <a:solidFill>
              <a:srgbClr val="1866D2"/>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2FABC1E1-42F8-DB7F-BC67-053037B65EB0}"/>
              </a:ext>
            </a:extLst>
          </p:cNvPr>
          <p:cNvCxnSpPr>
            <a:cxnSpLocks/>
            <a:stCxn id="10" idx="0"/>
          </p:cNvCxnSpPr>
          <p:nvPr/>
        </p:nvCxnSpPr>
        <p:spPr bwMode="auto">
          <a:xfrm flipH="1" flipV="1">
            <a:off x="6881693" y="2339070"/>
            <a:ext cx="1017464" cy="1993472"/>
          </a:xfrm>
          <a:prstGeom prst="straightConnector1">
            <a:avLst/>
          </a:prstGeom>
          <a:solidFill>
            <a:schemeClr val="accent1"/>
          </a:solidFill>
          <a:ln w="28575" cap="flat" cmpd="sng" algn="ctr">
            <a:solidFill>
              <a:srgbClr val="1866D2"/>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EE1AC1C0-B610-9710-6618-DB99D32E1896}"/>
              </a:ext>
            </a:extLst>
          </p:cNvPr>
          <p:cNvCxnSpPr>
            <a:cxnSpLocks/>
            <a:stCxn id="10" idx="0"/>
          </p:cNvCxnSpPr>
          <p:nvPr/>
        </p:nvCxnSpPr>
        <p:spPr bwMode="auto">
          <a:xfrm flipH="1" flipV="1">
            <a:off x="7643955" y="2858618"/>
            <a:ext cx="255202" cy="1473924"/>
          </a:xfrm>
          <a:prstGeom prst="straightConnector1">
            <a:avLst/>
          </a:prstGeom>
          <a:solidFill>
            <a:schemeClr val="accent1"/>
          </a:solidFill>
          <a:ln w="28575" cap="flat" cmpd="sng" algn="ctr">
            <a:solidFill>
              <a:srgbClr val="1866D2"/>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10B42231-CCB3-B95D-703E-5D90B1C6CC8B}"/>
              </a:ext>
            </a:extLst>
          </p:cNvPr>
          <p:cNvCxnSpPr>
            <a:cxnSpLocks/>
            <a:stCxn id="12" idx="2"/>
          </p:cNvCxnSpPr>
          <p:nvPr/>
        </p:nvCxnSpPr>
        <p:spPr bwMode="auto">
          <a:xfrm>
            <a:off x="7631088" y="922359"/>
            <a:ext cx="508865" cy="363581"/>
          </a:xfrm>
          <a:prstGeom prst="straightConnector1">
            <a:avLst/>
          </a:prstGeom>
          <a:solidFill>
            <a:schemeClr val="accent1"/>
          </a:solidFill>
          <a:ln w="28575" cap="flat" cmpd="sng" algn="ctr">
            <a:solidFill>
              <a:srgbClr val="00D1D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DFBD5F1-E84D-E6E5-DD58-C06885A7E00D}"/>
              </a:ext>
            </a:extLst>
          </p:cNvPr>
          <p:cNvCxnSpPr>
            <a:cxnSpLocks/>
          </p:cNvCxnSpPr>
          <p:nvPr/>
        </p:nvCxnSpPr>
        <p:spPr bwMode="auto">
          <a:xfrm flipH="1">
            <a:off x="4242542" y="1087312"/>
            <a:ext cx="613485" cy="240691"/>
          </a:xfrm>
          <a:prstGeom prst="straightConnector1">
            <a:avLst/>
          </a:prstGeom>
          <a:solidFill>
            <a:schemeClr val="accent1"/>
          </a:solidFill>
          <a:ln w="28575" cap="flat" cmpd="sng" algn="ctr">
            <a:solidFill>
              <a:srgbClr val="B900BB"/>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C3DDE60B-AF5F-BA5C-E626-0536990E4D31}"/>
              </a:ext>
            </a:extLst>
          </p:cNvPr>
          <p:cNvCxnSpPr>
            <a:cxnSpLocks/>
          </p:cNvCxnSpPr>
          <p:nvPr/>
        </p:nvCxnSpPr>
        <p:spPr bwMode="auto">
          <a:xfrm flipH="1">
            <a:off x="4513965" y="1087312"/>
            <a:ext cx="342062" cy="278072"/>
          </a:xfrm>
          <a:prstGeom prst="straightConnector1">
            <a:avLst/>
          </a:prstGeom>
          <a:solidFill>
            <a:schemeClr val="accent1"/>
          </a:solidFill>
          <a:ln w="28575" cap="flat" cmpd="sng" algn="ctr">
            <a:solidFill>
              <a:srgbClr val="B900BB"/>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60BED63A-BBFD-E9F1-9AD3-7FACA251EBA1}"/>
              </a:ext>
            </a:extLst>
          </p:cNvPr>
          <p:cNvCxnSpPr>
            <a:cxnSpLocks/>
            <a:stCxn id="4" idx="0"/>
          </p:cNvCxnSpPr>
          <p:nvPr/>
        </p:nvCxnSpPr>
        <p:spPr bwMode="auto">
          <a:xfrm flipH="1" flipV="1">
            <a:off x="5386595" y="5115635"/>
            <a:ext cx="1202464" cy="334999"/>
          </a:xfrm>
          <a:prstGeom prst="straightConnector1">
            <a:avLst/>
          </a:prstGeom>
          <a:solidFill>
            <a:schemeClr val="accent1"/>
          </a:solidFill>
          <a:ln w="28575" cap="flat" cmpd="sng" algn="ctr">
            <a:solidFill>
              <a:srgbClr val="EFB942"/>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818F16AC-244F-5D28-0717-6B4C62E38AAD}"/>
              </a:ext>
            </a:extLst>
          </p:cNvPr>
          <p:cNvCxnSpPr>
            <a:cxnSpLocks/>
            <a:stCxn id="7" idx="2"/>
          </p:cNvCxnSpPr>
          <p:nvPr/>
        </p:nvCxnSpPr>
        <p:spPr bwMode="auto">
          <a:xfrm>
            <a:off x="4140093" y="3942092"/>
            <a:ext cx="343923" cy="390450"/>
          </a:xfrm>
          <a:prstGeom prst="straightConnector1">
            <a:avLst/>
          </a:prstGeom>
          <a:solidFill>
            <a:schemeClr val="accent1"/>
          </a:solidFill>
          <a:ln w="28575" cap="flat" cmpd="sng" algn="ctr">
            <a:solidFill>
              <a:srgbClr val="EFB942"/>
            </a:solidFill>
            <a:prstDash val="solid"/>
            <a:round/>
            <a:headEnd type="none" w="med" len="med"/>
            <a:tailEnd type="triangle"/>
          </a:ln>
          <a:effectLst/>
        </p:spPr>
      </p:cxnSp>
      <p:cxnSp>
        <p:nvCxnSpPr>
          <p:cNvPr id="16391" name="Straight Arrow Connector 16390">
            <a:extLst>
              <a:ext uri="{FF2B5EF4-FFF2-40B4-BE49-F238E27FC236}">
                <a16:creationId xmlns:a16="http://schemas.microsoft.com/office/drawing/2014/main" id="{053FDD30-2F55-4A08-1D3E-662A8D71B2EF}"/>
              </a:ext>
            </a:extLst>
          </p:cNvPr>
          <p:cNvCxnSpPr>
            <a:cxnSpLocks/>
          </p:cNvCxnSpPr>
          <p:nvPr/>
        </p:nvCxnSpPr>
        <p:spPr bwMode="auto">
          <a:xfrm flipV="1">
            <a:off x="3919445" y="1575688"/>
            <a:ext cx="114673" cy="464625"/>
          </a:xfrm>
          <a:prstGeom prst="straightConnector1">
            <a:avLst/>
          </a:prstGeom>
          <a:solidFill>
            <a:schemeClr val="accent1"/>
          </a:solidFill>
          <a:ln w="28575" cap="flat" cmpd="sng" algn="ctr">
            <a:solidFill>
              <a:srgbClr val="B900BB"/>
            </a:solidFill>
            <a:prstDash val="solid"/>
            <a:round/>
            <a:headEnd type="none" w="med" len="med"/>
            <a:tailEnd type="triangle"/>
          </a:ln>
          <a:effectLst/>
        </p:spPr>
      </p:cxnSp>
      <p:cxnSp>
        <p:nvCxnSpPr>
          <p:cNvPr id="6" name="Straight Connector 5">
            <a:extLst>
              <a:ext uri="{FF2B5EF4-FFF2-40B4-BE49-F238E27FC236}">
                <a16:creationId xmlns:a16="http://schemas.microsoft.com/office/drawing/2014/main" id="{4A99A0AA-DD05-BD42-1C0B-94E126FA5B2B}"/>
              </a:ext>
            </a:extLst>
          </p:cNvPr>
          <p:cNvCxnSpPr/>
          <p:nvPr/>
        </p:nvCxnSpPr>
        <p:spPr bwMode="auto">
          <a:xfrm>
            <a:off x="1864660" y="744068"/>
            <a:ext cx="0" cy="547743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06371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BE6EF-1F90-3F26-F9A8-6DA5DA49FD76}"/>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93C38D74-548C-A501-D40B-06F36084FF40}"/>
              </a:ext>
            </a:extLst>
          </p:cNvPr>
          <p:cNvSpPr>
            <a:spLocks noGrp="1" noChangeAspect="1" noChangeArrowheads="1"/>
          </p:cNvSpPr>
          <p:nvPr>
            <p:ph type="title"/>
          </p:nvPr>
        </p:nvSpPr>
        <p:spPr>
          <a:xfrm>
            <a:off x="179294" y="59091"/>
            <a:ext cx="8803341" cy="344319"/>
          </a:xfrm>
        </p:spPr>
        <p:txBody>
          <a:bodyPr/>
          <a:lstStyle/>
          <a:p>
            <a:r>
              <a:rPr lang="en-GB" sz="2800" dirty="0"/>
              <a:t>Scenario development pathway in SRO and DT-1</a:t>
            </a:r>
            <a:endParaRPr lang="en-US" sz="2800" dirty="0"/>
          </a:p>
        </p:txBody>
      </p:sp>
      <p:sp>
        <p:nvSpPr>
          <p:cNvPr id="8" name="Content Placeholder 2">
            <a:extLst>
              <a:ext uri="{FF2B5EF4-FFF2-40B4-BE49-F238E27FC236}">
                <a16:creationId xmlns:a16="http://schemas.microsoft.com/office/drawing/2014/main" id="{C6439EAB-8A59-F088-0C5B-A0669561D8B0}"/>
              </a:ext>
            </a:extLst>
          </p:cNvPr>
          <p:cNvSpPr txBox="1">
            <a:spLocks/>
          </p:cNvSpPr>
          <p:nvPr/>
        </p:nvSpPr>
        <p:spPr>
          <a:xfrm>
            <a:off x="44821" y="561190"/>
            <a:ext cx="8937813" cy="72698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95000"/>
              </a:lnSpc>
              <a:spcBef>
                <a:spcPts val="225"/>
              </a:spcBef>
              <a:spcAft>
                <a:spcPts val="450"/>
              </a:spcAft>
              <a:buClr>
                <a:schemeClr val="tx2"/>
              </a:buClr>
              <a:buSzPct val="125000"/>
              <a:buFont typeface="Wingdings" panose="05000000000000000000" pitchFamily="2" charset="2"/>
              <a:buChar char="q"/>
            </a:pPr>
            <a:r>
              <a:rPr kumimoji="1" lang="en-GB" sz="2000" dirty="0">
                <a:latin typeface="Arial" charset="0"/>
                <a:cs typeface="MS PGothic" charset="0"/>
              </a:rPr>
              <a:t>Use of W wall favours B</a:t>
            </a:r>
            <a:r>
              <a:rPr kumimoji="1" lang="en-GB" sz="2000" baseline="-25000" dirty="0">
                <a:latin typeface="Arial" charset="0"/>
                <a:cs typeface="MS PGothic" charset="0"/>
              </a:rPr>
              <a:t>T</a:t>
            </a:r>
            <a:r>
              <a:rPr kumimoji="1" lang="en-GB" sz="2000" dirty="0">
                <a:latin typeface="Arial" charset="0"/>
                <a:cs typeface="MS PGothic" charset="0"/>
              </a:rPr>
              <a:t> values that provide effective central heating. </a:t>
            </a:r>
          </a:p>
          <a:p>
            <a:pPr algn="just">
              <a:lnSpc>
                <a:spcPct val="95000"/>
              </a:lnSpc>
              <a:spcBef>
                <a:spcPts val="225"/>
              </a:spcBef>
              <a:spcAft>
                <a:spcPts val="450"/>
              </a:spcAft>
              <a:buClr>
                <a:schemeClr val="tx2"/>
              </a:buClr>
              <a:buSzPct val="125000"/>
            </a:pPr>
            <a:r>
              <a:rPr kumimoji="1" lang="en-GB" sz="2000" dirty="0">
                <a:latin typeface="Arial" charset="0"/>
                <a:cs typeface="MS PGothic" charset="0"/>
                <a:sym typeface="Wingdings" panose="05000000000000000000" pitchFamily="2" charset="2"/>
              </a:rPr>
              <a:t>		 Scenario development at 2.65 and 5.3 T. </a:t>
            </a:r>
            <a:endParaRPr kumimoji="1" lang="en-GB" sz="2000" dirty="0">
              <a:latin typeface="Arial" charset="0"/>
              <a:cs typeface="MS PGothic" charset="0"/>
            </a:endParaRPr>
          </a:p>
        </p:txBody>
      </p:sp>
      <p:graphicFrame>
        <p:nvGraphicFramePr>
          <p:cNvPr id="2" name="Table 1">
            <a:extLst>
              <a:ext uri="{FF2B5EF4-FFF2-40B4-BE49-F238E27FC236}">
                <a16:creationId xmlns:a16="http://schemas.microsoft.com/office/drawing/2014/main" id="{0A6B1736-15A3-B0CF-A964-23B577C98917}"/>
              </a:ext>
            </a:extLst>
          </p:cNvPr>
          <p:cNvGraphicFramePr>
            <a:graphicFrameLocks noGrp="1"/>
          </p:cNvGraphicFramePr>
          <p:nvPr>
            <p:extLst>
              <p:ext uri="{D42A27DB-BD31-4B8C-83A1-F6EECF244321}">
                <p14:modId xmlns:p14="http://schemas.microsoft.com/office/powerpoint/2010/main" val="2914286313"/>
              </p:ext>
            </p:extLst>
          </p:nvPr>
        </p:nvGraphicFramePr>
        <p:xfrm>
          <a:off x="275661" y="1393250"/>
          <a:ext cx="8592674" cy="4668520"/>
        </p:xfrm>
        <a:graphic>
          <a:graphicData uri="http://schemas.openxmlformats.org/drawingml/2006/table">
            <a:tbl>
              <a:tblPr firstRow="1" bandRow="1">
                <a:tableStyleId>{5940675A-B579-460E-94D1-54222C63F5DA}</a:tableStyleId>
              </a:tblPr>
              <a:tblGrid>
                <a:gridCol w="1186994">
                  <a:extLst>
                    <a:ext uri="{9D8B030D-6E8A-4147-A177-3AD203B41FA5}">
                      <a16:colId xmlns:a16="http://schemas.microsoft.com/office/drawing/2014/main" val="2712494165"/>
                    </a:ext>
                  </a:extLst>
                </a:gridCol>
                <a:gridCol w="1116767">
                  <a:extLst>
                    <a:ext uri="{9D8B030D-6E8A-4147-A177-3AD203B41FA5}">
                      <a16:colId xmlns:a16="http://schemas.microsoft.com/office/drawing/2014/main" val="1228342881"/>
                    </a:ext>
                  </a:extLst>
                </a:gridCol>
                <a:gridCol w="2586073">
                  <a:extLst>
                    <a:ext uri="{9D8B030D-6E8A-4147-A177-3AD203B41FA5}">
                      <a16:colId xmlns:a16="http://schemas.microsoft.com/office/drawing/2014/main" val="474727213"/>
                    </a:ext>
                  </a:extLst>
                </a:gridCol>
                <a:gridCol w="1017610">
                  <a:extLst>
                    <a:ext uri="{9D8B030D-6E8A-4147-A177-3AD203B41FA5}">
                      <a16:colId xmlns:a16="http://schemas.microsoft.com/office/drawing/2014/main" val="2092527865"/>
                    </a:ext>
                  </a:extLst>
                </a:gridCol>
                <a:gridCol w="2685230">
                  <a:extLst>
                    <a:ext uri="{9D8B030D-6E8A-4147-A177-3AD203B41FA5}">
                      <a16:colId xmlns:a16="http://schemas.microsoft.com/office/drawing/2014/main" val="1539455832"/>
                    </a:ext>
                  </a:extLst>
                </a:gridCol>
              </a:tblGrid>
              <a:tr h="370840">
                <a:tc>
                  <a:txBody>
                    <a:bodyPr/>
                    <a:lstStyle/>
                    <a:p>
                      <a:endParaRPr lang="en-GB" sz="1400" dirty="0"/>
                    </a:p>
                  </a:txBody>
                  <a:tcPr>
                    <a:lnL w="1270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r>
                        <a:rPr lang="en-US" sz="1400" b="1" dirty="0"/>
                        <a:t>SRO</a:t>
                      </a:r>
                      <a:endParaRPr lang="en-GB" sz="14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hMerge="1">
                  <a:txBody>
                    <a:bodyPr/>
                    <a:lstStyle/>
                    <a:p>
                      <a:endParaRPr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DT-1</a:t>
                      </a:r>
                      <a:endParaRPr lang="en-GB" sz="14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hMerge="1">
                  <a:txBody>
                    <a:bodyPr/>
                    <a:lstStyle/>
                    <a:p>
                      <a:endParaRPr lang="en-GB" dirty="0"/>
                    </a:p>
                  </a:txBody>
                  <a:tcPr/>
                </a:tc>
                <a:extLst>
                  <a:ext uri="{0D108BD9-81ED-4DB2-BD59-A6C34878D82A}">
                    <a16:rowId xmlns:a16="http://schemas.microsoft.com/office/drawing/2014/main" val="3505443971"/>
                  </a:ext>
                </a:extLst>
              </a:tr>
              <a:tr h="370840">
                <a:tc rowSpan="2">
                  <a:txBody>
                    <a:bodyPr/>
                    <a:lstStyle/>
                    <a:p>
                      <a:pPr algn="ctr"/>
                      <a:endParaRPr lang="en-US" sz="1400" b="1" dirty="0"/>
                    </a:p>
                    <a:p>
                      <a:pPr algn="ctr"/>
                      <a:r>
                        <a:rPr lang="en-US" sz="1400" b="1" dirty="0"/>
                        <a:t>ECRF</a:t>
                      </a:r>
                      <a:endParaRPr lang="en-GB" sz="14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rowSpan="2">
                  <a:txBody>
                    <a:bodyPr/>
                    <a:lstStyle/>
                    <a:p>
                      <a:endParaRPr lang="en-US" sz="1400" dirty="0"/>
                    </a:p>
                    <a:p>
                      <a:r>
                        <a:rPr lang="en-US" sz="1400" dirty="0"/>
                        <a:t>40 MW</a:t>
                      </a:r>
                      <a:endParaRPr lang="en-GB" sz="1400"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t>2.65 T</a:t>
                      </a:r>
                      <a:endParaRPr lang="en-GB" sz="1400" u="sng" dirty="0"/>
                    </a:p>
                    <a:p>
                      <a:r>
                        <a:rPr lang="en-US" altLang="en-US" sz="1400" dirty="0">
                          <a:solidFill>
                            <a:srgbClr val="0066CC"/>
                          </a:solidFill>
                          <a:sym typeface="Wingdings" panose="05000000000000000000" pitchFamily="2" charset="2"/>
                        </a:rPr>
                        <a:t>X2 in L-mode, O2 in H-mode.</a:t>
                      </a:r>
                      <a:endParaRPr lang="en-GB" sz="1400" dirty="0"/>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rowSpan="2">
                  <a:txBody>
                    <a:bodyPr/>
                    <a:lstStyle/>
                    <a:p>
                      <a:endParaRPr lang="en-US" sz="1400" dirty="0"/>
                    </a:p>
                    <a:p>
                      <a:r>
                        <a:rPr lang="en-US" sz="1400" dirty="0"/>
                        <a:t>60-67 MW</a:t>
                      </a:r>
                      <a:endParaRPr lang="en-GB" sz="1400"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t>2.65 T</a:t>
                      </a:r>
                      <a:endParaRPr lang="en-GB" sz="14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X2 in L-mode, O2 in H-mode.</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14193188"/>
                  </a:ext>
                </a:extLst>
              </a:tr>
              <a:tr h="370840">
                <a:tc vMerge="1">
                  <a:txBody>
                    <a:bodyPr/>
                    <a:lstStyle/>
                    <a:p>
                      <a:endParaRPr lang="en-GB" sz="1200" dirty="0"/>
                    </a:p>
                  </a:txBody>
                  <a:tcPr/>
                </a:tc>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t>5.30 T</a:t>
                      </a:r>
                      <a:endParaRPr lang="en-GB" sz="14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O1.</a:t>
                      </a:r>
                      <a:endParaRPr lang="en-GB" sz="1400" dirty="0"/>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t>5.30 T</a:t>
                      </a:r>
                      <a:endParaRPr lang="en-GB" sz="14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O1.</a:t>
                      </a:r>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728451"/>
                  </a:ext>
                </a:extLst>
              </a:tr>
              <a:tr h="370840">
                <a:tc rowSpan="2">
                  <a:txBody>
                    <a:bodyPr/>
                    <a:lstStyle/>
                    <a:p>
                      <a:pPr algn="ctr"/>
                      <a:endParaRPr lang="en-US" sz="1400" b="1" dirty="0"/>
                    </a:p>
                    <a:p>
                      <a:pPr algn="ctr"/>
                      <a:endParaRPr lang="en-US" sz="1400" b="1" dirty="0"/>
                    </a:p>
                    <a:p>
                      <a:pPr algn="ctr"/>
                      <a:endParaRPr lang="en-US" sz="1400" b="1" dirty="0"/>
                    </a:p>
                    <a:p>
                      <a:pPr algn="ctr"/>
                      <a:endParaRPr lang="en-US" sz="1400" b="1" dirty="0"/>
                    </a:p>
                    <a:p>
                      <a:pPr algn="ctr"/>
                      <a:endParaRPr lang="en-US" sz="1400" b="1" dirty="0"/>
                    </a:p>
                    <a:p>
                      <a:pPr algn="ctr"/>
                      <a:r>
                        <a:rPr lang="en-US" sz="1400" b="1" dirty="0"/>
                        <a:t>ICRF</a:t>
                      </a:r>
                      <a:endParaRPr lang="en-GB" sz="14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rowSpan="2">
                  <a:txBody>
                    <a:bodyPr/>
                    <a:lstStyle/>
                    <a:p>
                      <a:endParaRPr lang="en-US" sz="1400" dirty="0"/>
                    </a:p>
                    <a:p>
                      <a:endParaRPr lang="en-US" sz="1400" dirty="0"/>
                    </a:p>
                    <a:p>
                      <a:endParaRPr lang="en-US" sz="1400" dirty="0"/>
                    </a:p>
                    <a:p>
                      <a:endParaRPr lang="en-US" sz="1400" dirty="0"/>
                    </a:p>
                    <a:p>
                      <a:endParaRPr lang="en-US" sz="1400" dirty="0"/>
                    </a:p>
                    <a:p>
                      <a:r>
                        <a:rPr lang="en-US" sz="1400" dirty="0"/>
                        <a:t>10 MW</a:t>
                      </a:r>
                      <a:endParaRPr lang="en-GB" sz="1400"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t>2.65 T</a:t>
                      </a:r>
                      <a:endParaRPr lang="en-GB" sz="1400" u="sng"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solidFill>
                            <a:schemeClr val="tx1"/>
                          </a:solidFill>
                          <a:sym typeface="Wingdings" panose="05000000000000000000" pitchFamily="2" charset="2"/>
                        </a:rPr>
                        <a:t>In D at ~42 MHz: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H minority (N=1), 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D majority (N=2).</a:t>
                      </a:r>
                      <a:endParaRPr lang="en-US" altLang="en-US" sz="1400" dirty="0">
                        <a:solidFill>
                          <a:schemeClr val="tx1"/>
                        </a:solidFill>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solidFill>
                            <a:schemeClr val="tx1"/>
                          </a:solidFill>
                          <a:sym typeface="Wingdings" panose="05000000000000000000" pitchFamily="2" charset="2"/>
                        </a:rPr>
                        <a:t>In H:</a:t>
                      </a:r>
                      <a:r>
                        <a:rPr lang="en-US" altLang="en-US" sz="14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No efficient scheme.</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rowSpan="2">
                  <a:txBody>
                    <a:bodyPr/>
                    <a:lstStyle/>
                    <a:p>
                      <a:endParaRPr lang="en-US" sz="1400" dirty="0"/>
                    </a:p>
                    <a:p>
                      <a:endParaRPr lang="en-US" sz="1400" dirty="0"/>
                    </a:p>
                    <a:p>
                      <a:endParaRPr lang="en-US" sz="1400" dirty="0"/>
                    </a:p>
                    <a:p>
                      <a:endParaRPr lang="en-US" sz="1400" dirty="0"/>
                    </a:p>
                    <a:p>
                      <a:endParaRPr lang="en-US" sz="1400" dirty="0"/>
                    </a:p>
                    <a:p>
                      <a:r>
                        <a:rPr lang="en-US" sz="1400" dirty="0"/>
                        <a:t>10-20 MW</a:t>
                      </a:r>
                      <a:endParaRPr lang="en-GB" sz="1400"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t>2.65 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solidFill>
                            <a:schemeClr val="tx1"/>
                          </a:solidFill>
                          <a:sym typeface="Wingdings" panose="05000000000000000000" pitchFamily="2" charset="2"/>
                        </a:rPr>
                        <a:t>In D and DT at ~42 MHz: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H minority (N=1),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D majority (N=2).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solidFill>
                            <a:schemeClr val="tx1"/>
                          </a:solidFill>
                          <a:sym typeface="Wingdings" panose="05000000000000000000" pitchFamily="2" charset="2"/>
                        </a:rPr>
                        <a:t>in H:</a:t>
                      </a:r>
                      <a:r>
                        <a:rPr lang="en-US" altLang="en-US" sz="14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solidFill>
                            <a:srgbClr val="0066CC"/>
                          </a:solidFill>
                          <a:sym typeface="Wingdings" panose="05000000000000000000" pitchFamily="2" charset="2"/>
                        </a:rPr>
                        <a:t>No efficient scheme.</a:t>
                      </a:r>
                      <a:endParaRPr lang="en-GB" sz="1400" dirty="0">
                        <a:solidFill>
                          <a:schemeClr val="tx1"/>
                        </a:solidFill>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99453801"/>
                  </a:ext>
                </a:extLst>
              </a:tr>
              <a:tr h="370840">
                <a:tc vMerge="1">
                  <a:txBody>
                    <a:bodyPr/>
                    <a:lstStyle/>
                    <a:p>
                      <a:endParaRPr lang="en-GB" sz="1200" dirty="0"/>
                    </a:p>
                  </a:txBody>
                  <a:tcPr>
                    <a:lnT w="19050" cap="flat" cmpd="sng" algn="ctr">
                      <a:solidFill>
                        <a:schemeClr val="tx1"/>
                      </a:solidFill>
                      <a:prstDash val="solid"/>
                      <a:round/>
                      <a:headEnd type="none" w="med" len="med"/>
                      <a:tailEnd type="none" w="med" len="med"/>
                    </a:lnT>
                  </a:tcPr>
                </a:tc>
                <a:tc vMerge="1">
                  <a:txBody>
                    <a:bodyPr/>
                    <a:lstStyle/>
                    <a:p>
                      <a:endParaRPr lang="en-GB" dirty="0"/>
                    </a:p>
                  </a:txBody>
                  <a:tcPr>
                    <a:lnT w="1905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t>5.30 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solidFill>
                            <a:schemeClr val="tx1"/>
                          </a:solidFill>
                          <a:sym typeface="Wingdings" panose="05000000000000000000" pitchFamily="2" charset="2"/>
                        </a:rPr>
                        <a:t>In D or H at ~53 MHz:</a:t>
                      </a:r>
                      <a:endParaRPr lang="en-US" altLang="en-US" sz="14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aseline="30000" dirty="0">
                          <a:solidFill>
                            <a:srgbClr val="0066CC"/>
                          </a:solidFill>
                          <a:sym typeface="Wingdings" panose="05000000000000000000" pitchFamily="2" charset="2"/>
                        </a:rPr>
                        <a:t>3</a:t>
                      </a:r>
                      <a:r>
                        <a:rPr lang="en-US" altLang="en-US" sz="1400" dirty="0">
                          <a:solidFill>
                            <a:srgbClr val="0066CC"/>
                          </a:solidFill>
                          <a:sym typeface="Wingdings" panose="05000000000000000000" pitchFamily="2" charset="2"/>
                        </a:rPr>
                        <a:t>He minority (N=1).</a:t>
                      </a:r>
                      <a:endParaRPr lang="en-GB" sz="1400" dirty="0"/>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vMerge="1">
                  <a:txBody>
                    <a:bodyPr/>
                    <a:lstStyle/>
                    <a:p>
                      <a:endParaRPr lang="en-GB"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t>5.30 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solidFill>
                            <a:schemeClr val="tx1"/>
                          </a:solidFill>
                          <a:sym typeface="Wingdings" panose="05000000000000000000" pitchFamily="2" charset="2"/>
                        </a:rPr>
                        <a:t>In D or H at ~53 MHz:</a:t>
                      </a:r>
                      <a:r>
                        <a:rPr lang="en-US" altLang="en-US" sz="140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aseline="30000" dirty="0">
                          <a:solidFill>
                            <a:srgbClr val="0066CC"/>
                          </a:solidFill>
                          <a:sym typeface="Wingdings" panose="05000000000000000000" pitchFamily="2" charset="2"/>
                        </a:rPr>
                        <a:t>3</a:t>
                      </a:r>
                      <a:r>
                        <a:rPr lang="en-US" altLang="en-US" sz="1400" dirty="0">
                          <a:solidFill>
                            <a:srgbClr val="0066CC"/>
                          </a:solidFill>
                          <a:sym typeface="Wingdings" panose="05000000000000000000" pitchFamily="2" charset="2"/>
                        </a:rPr>
                        <a:t>He minority (N=1).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400" dirty="0">
                          <a:solidFill>
                            <a:schemeClr val="tx1"/>
                          </a:solidFill>
                          <a:sym typeface="Wingdings" panose="05000000000000000000" pitchFamily="2" charset="2"/>
                        </a:rPr>
                        <a:t>In DT at ~53 MHz: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400" baseline="30000" dirty="0">
                          <a:solidFill>
                            <a:srgbClr val="0066CC"/>
                          </a:solidFill>
                          <a:sym typeface="Wingdings" panose="05000000000000000000" pitchFamily="2" charset="2"/>
                        </a:rPr>
                        <a:t>3</a:t>
                      </a:r>
                      <a:r>
                        <a:rPr lang="en-GB" altLang="en-US" sz="1400" dirty="0">
                          <a:solidFill>
                            <a:srgbClr val="0066CC"/>
                          </a:solidFill>
                          <a:sym typeface="Wingdings" panose="05000000000000000000" pitchFamily="2" charset="2"/>
                        </a:rPr>
                        <a:t>He </a:t>
                      </a:r>
                      <a:r>
                        <a:rPr lang="en-US" altLang="en-US" sz="1400" dirty="0">
                          <a:solidFill>
                            <a:srgbClr val="0066CC"/>
                          </a:solidFill>
                          <a:sym typeface="Wingdings" panose="05000000000000000000" pitchFamily="2" charset="2"/>
                        </a:rPr>
                        <a:t>minority</a:t>
                      </a:r>
                      <a:r>
                        <a:rPr lang="en-GB" altLang="en-US" sz="1400" dirty="0">
                          <a:solidFill>
                            <a:srgbClr val="0066CC"/>
                          </a:solidFill>
                          <a:sym typeface="Wingdings" panose="05000000000000000000" pitchFamily="2" charset="2"/>
                        </a:rPr>
                        <a:t> (N=1),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400" dirty="0">
                          <a:solidFill>
                            <a:srgbClr val="0066CC"/>
                          </a:solidFill>
                          <a:sym typeface="Wingdings" panose="05000000000000000000" pitchFamily="2" charset="2"/>
                        </a:rPr>
                        <a:t>T </a:t>
                      </a:r>
                      <a:r>
                        <a:rPr lang="en-US" altLang="en-US" sz="1400" dirty="0">
                          <a:solidFill>
                            <a:srgbClr val="0066CC"/>
                          </a:solidFill>
                          <a:sym typeface="Wingdings" panose="05000000000000000000" pitchFamily="2" charset="2"/>
                        </a:rPr>
                        <a:t>majority</a:t>
                      </a:r>
                      <a:r>
                        <a:rPr lang="en-GB" altLang="en-US" sz="1400" dirty="0">
                          <a:solidFill>
                            <a:srgbClr val="0066CC"/>
                          </a:solidFill>
                          <a:sym typeface="Wingdings" panose="05000000000000000000" pitchFamily="2" charset="2"/>
                        </a:rPr>
                        <a:t> (N=2).</a:t>
                      </a:r>
                      <a:endParaRPr lang="en-GB" sz="1400" dirty="0"/>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3739337"/>
                  </a:ext>
                </a:extLst>
              </a:tr>
              <a:tr h="370840">
                <a:tc>
                  <a:txBody>
                    <a:bodyPr/>
                    <a:lstStyle/>
                    <a:p>
                      <a:pPr algn="ctr"/>
                      <a:r>
                        <a:rPr lang="en-US" sz="1400" b="1" dirty="0"/>
                        <a:t>NBI</a:t>
                      </a:r>
                      <a:endParaRPr lang="en-GB" sz="14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endParaRPr lang="en-GB" sz="140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GB" sz="1400" dirty="0"/>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t>33 MW</a:t>
                      </a: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GB" sz="1400" dirty="0"/>
                        <a:t>Up to 0.87 MeV H beams.</a:t>
                      </a:r>
                    </a:p>
                    <a:p>
                      <a:r>
                        <a:rPr lang="en-GB" sz="1400" dirty="0"/>
                        <a:t>Up to 1.00 MeV D beams.</a:t>
                      </a:r>
                      <a:endParaRPr dirty="0"/>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095873"/>
                  </a:ext>
                </a:extLst>
              </a:tr>
            </a:tbl>
          </a:graphicData>
        </a:graphic>
      </p:graphicFrame>
      <p:sp>
        <p:nvSpPr>
          <p:cNvPr id="4" name="TextBox 3">
            <a:extLst>
              <a:ext uri="{FF2B5EF4-FFF2-40B4-BE49-F238E27FC236}">
                <a16:creationId xmlns:a16="http://schemas.microsoft.com/office/drawing/2014/main" id="{E1A81B51-7437-11DB-B848-351DA457CFEF}"/>
              </a:ext>
            </a:extLst>
          </p:cNvPr>
          <p:cNvSpPr txBox="1"/>
          <p:nvPr/>
        </p:nvSpPr>
        <p:spPr>
          <a:xfrm>
            <a:off x="2667560" y="4879975"/>
            <a:ext cx="2428315" cy="584775"/>
          </a:xfrm>
          <a:prstGeom prst="rect">
            <a:avLst/>
          </a:prstGeom>
          <a:noFill/>
          <a:ln>
            <a:solidFill>
              <a:srgbClr val="FF0000"/>
            </a:solidFill>
          </a:ln>
        </p:spPr>
        <p:txBody>
          <a:bodyPr wrap="square">
            <a:spAutoFit/>
          </a:bodyPr>
          <a:lstStyle/>
          <a:p>
            <a:pPr algn="just"/>
            <a:r>
              <a:rPr lang="en-US" altLang="en-US" sz="1600" i="1" dirty="0">
                <a:latin typeface="+mj-lt"/>
                <a:sym typeface="Wingdings" panose="05000000000000000000" pitchFamily="2" charset="2"/>
              </a:rPr>
              <a:t>Assess coupling &amp; ICRF-specific sputtering.</a:t>
            </a:r>
            <a:endParaRPr lang="en-GB" sz="1600" i="1" dirty="0">
              <a:latin typeface="+mj-lt"/>
            </a:endParaRPr>
          </a:p>
        </p:txBody>
      </p:sp>
    </p:spTree>
    <p:extLst>
      <p:ext uri="{BB962C8B-B14F-4D97-AF65-F5344CB8AC3E}">
        <p14:creationId xmlns:p14="http://schemas.microsoft.com/office/powerpoint/2010/main" val="2092994966"/>
      </p:ext>
    </p:extLst>
  </p:cSld>
  <p:clrMapOvr>
    <a:masterClrMapping/>
  </p:clrMapOvr>
</p:sld>
</file>

<file path=ppt/theme/theme1.xml><?xml version="1.0" encoding="utf-8"?>
<a:theme xmlns:a="http://schemas.openxmlformats.org/drawingml/2006/main" name="ITER_Scientific_and_General_Presentation_2EPDGM_v1_7">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txDef>
      <a:spPr>
        <a:noFill/>
      </a:spPr>
      <a:bodyPr wrap="square" rtlCol="0">
        <a:spAutoFit/>
      </a:bodyPr>
      <a:lstStyle>
        <a:defPPr>
          <a:defRPr sz="1200" dirty="0" smtClean="0">
            <a:latin typeface="+mn-lt"/>
          </a:defRPr>
        </a:defPPr>
      </a:lstStyle>
    </a:tx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TER_Scientific_and_General_Presentation_2EPDGM_v1_13 (1).pptx" id="{A92B5A91-A3F1-45E8-8FE9-73DFB5AB97F7}" vid="{9BCB603A-B3DA-4631-9FF0-2F858092E97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ITER_Scientific_and_General_Presentation_2EPDGM_v1_13 (1)</Template>
  <TotalTime>3148</TotalTime>
  <Words>6152</Words>
  <Application>Microsoft Office PowerPoint</Application>
  <PresentationFormat>On-screen Show (4:3)</PresentationFormat>
  <Paragraphs>862</Paragraphs>
  <Slides>65</Slides>
  <Notes>26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Aptos</vt:lpstr>
      <vt:lpstr>Arial</vt:lpstr>
      <vt:lpstr>Cambria Math</vt:lpstr>
      <vt:lpstr>Century Gothic</vt:lpstr>
      <vt:lpstr>Courier New</vt:lpstr>
      <vt:lpstr>Symbol</vt:lpstr>
      <vt:lpstr>Times New Roman</vt:lpstr>
      <vt:lpstr>Wingdings</vt:lpstr>
      <vt:lpstr>ITER_Scientific_and_General_Presentation_2EPDGM_v1_7</vt:lpstr>
      <vt:lpstr>The ITER ICRF system under the new ITER baseline: latest updates and technological developments</vt:lpstr>
      <vt:lpstr>Acknowledgments</vt:lpstr>
      <vt:lpstr>Outline</vt:lpstr>
      <vt:lpstr>Outline</vt:lpstr>
      <vt:lpstr>Outline</vt:lpstr>
      <vt:lpstr>Heating &amp; Current Drive (HCD) under the new IRP</vt:lpstr>
      <vt:lpstr>Basis of the new HCD level and mix</vt:lpstr>
      <vt:lpstr>HCD mix in SRO, DT-1 and DT-2</vt:lpstr>
      <vt:lpstr>Scenario development pathway in SRO and DT-1</vt:lpstr>
      <vt:lpstr>ITER ICRF system under the new IRP</vt:lpstr>
      <vt:lpstr>PowerPoint Presentation</vt:lpstr>
      <vt:lpstr>Outline</vt:lpstr>
      <vt:lpstr>Effect of ICH on fusion performance</vt:lpstr>
      <vt:lpstr>SRO: Ion heating in D plasmas with ICH [1/2]</vt:lpstr>
      <vt:lpstr>PowerPoint Presentation</vt:lpstr>
      <vt:lpstr>D-T: Effect of ICH power on fusion performance [1/2]</vt:lpstr>
      <vt:lpstr>D-T: Effect of ICH power on fusion performance [2/2]</vt:lpstr>
      <vt:lpstr>High ICH power key for stationarity in seeded plasmas</vt:lpstr>
      <vt:lpstr>Outline</vt:lpstr>
      <vt:lpstr>ICWC [1/2]</vt:lpstr>
      <vt:lpstr>ICWC [2/2]</vt:lpstr>
      <vt:lpstr>IC breakdown phase</vt:lpstr>
      <vt:lpstr>Steady ICH phase [1/3]</vt:lpstr>
      <vt:lpstr>Steady ICH phase [2/3]</vt:lpstr>
      <vt:lpstr>Steady ICH phase [3/3]</vt:lpstr>
      <vt:lpstr>Outline</vt:lpstr>
      <vt:lpstr>Thorough RF coupling modelling</vt:lpstr>
      <vt:lpstr>Variety of detailed CAD models</vt:lpstr>
      <vt:lpstr>Robust benchmarks</vt:lpstr>
      <vt:lpstr>Modelling for local gas injection with validated tools</vt:lpstr>
      <vt:lpstr>Boosting the coupling with local gas injection</vt:lpstr>
      <vt:lpstr>Step forward in modelling capabilities</vt:lpstr>
      <vt:lpstr>Outline</vt:lpstr>
      <vt:lpstr>ICRF-specific sputtering in high-Z tokamaks</vt:lpstr>
      <vt:lpstr>International effort following new ITER baseline</vt:lpstr>
      <vt:lpstr>PowerPoint Presentation</vt:lpstr>
      <vt:lpstr>PowerPoint Presentation</vt:lpstr>
      <vt:lpstr>PowerPoint Presentation</vt:lpstr>
      <vt:lpstr>PowerPoint Presentation</vt:lpstr>
      <vt:lpstr>PowerPoint Presentation</vt:lpstr>
      <vt:lpstr>IO strategy as per ICRF-specific in new IRP</vt:lpstr>
      <vt:lpstr>Outline</vt:lpstr>
      <vt:lpstr>The electric circuit of the ITER ICRF system</vt:lpstr>
      <vt:lpstr>Static RF circuit simulations ongoing [1/2]</vt:lpstr>
      <vt:lpstr>Static RF circuit simulations ongoing [2/2]</vt:lpstr>
      <vt:lpstr>Matching algorithms development ongoing</vt:lpstr>
      <vt:lpstr>Outline</vt:lpstr>
      <vt:lpstr>Antenna RF calculation strategy</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Prototype Antenna Module (PAM) in Port Plug Test Facility (PPTF)</vt:lpstr>
      <vt:lpstr>RF windows test articles</vt:lpstr>
      <vt:lpstr>RAAD, SSHAD and EC sensing + tests on AUG</vt:lpstr>
      <vt:lpstr>Outline</vt:lpstr>
      <vt:lpstr>Conclusion and timeline</vt:lpstr>
      <vt:lpstr>Related contributions at RFPPC2025</vt:lpstr>
    </vt:vector>
  </TitlesOfParts>
  <Company>ITER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Moscatelli Esmeralda</dc:creator>
  <cp:lastModifiedBy>Helou Walid</cp:lastModifiedBy>
  <cp:revision>331</cp:revision>
  <cp:lastPrinted>2011-01-24T11:19:46Z</cp:lastPrinted>
  <dcterms:created xsi:type="dcterms:W3CDTF">2020-12-14T15:25:25Z</dcterms:created>
  <dcterms:modified xsi:type="dcterms:W3CDTF">2025-05-18T21:57:52Z</dcterms:modified>
</cp:coreProperties>
</file>